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Lst>
  <p:sldSz cy="5143500" cx="9144000"/>
  <p:notesSz cx="6858000" cy="9144000"/>
  <p:embeddedFontLst>
    <p:embeddedFont>
      <p:font typeface="Nunito Sans Light"/>
      <p:regular r:id="rId54"/>
      <p:bold r:id="rId55"/>
      <p:italic r:id="rId56"/>
      <p:boldItalic r:id="rId57"/>
    </p:embeddedFont>
    <p:embeddedFont>
      <p:font typeface="Nunito Sans ExtraBold"/>
      <p:bold r:id="rId58"/>
      <p:boldItalic r:id="rId59"/>
    </p:embeddedFont>
    <p:embeddedFont>
      <p:font typeface="Nunito Sans"/>
      <p:regular r:id="rId60"/>
      <p:bold r:id="rId61"/>
      <p:italic r:id="rId62"/>
      <p:boldItalic r:id="rId6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272F24A-4F8C-49AC-AC31-C8C6BC2F9F76}">
  <a:tblStyle styleId="{D272F24A-4F8C-49AC-AC31-C8C6BC2F9F76}"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font" Target="fonts/NunitoSans-italic.fntdata"/><Relationship Id="rId61" Type="http://schemas.openxmlformats.org/officeDocument/2006/relationships/font" Target="fonts/NunitoSans-bold.fntdata"/><Relationship Id="rId20" Type="http://schemas.openxmlformats.org/officeDocument/2006/relationships/slide" Target="slides/slide14.xml"/><Relationship Id="rId63" Type="http://schemas.openxmlformats.org/officeDocument/2006/relationships/font" Target="fonts/NunitoSans-boldItalic.fntdata"/><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60" Type="http://schemas.openxmlformats.org/officeDocument/2006/relationships/font" Target="fonts/NunitoSans-regular.fnt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font" Target="fonts/NunitoSansLight-bold.fntdata"/><Relationship Id="rId10" Type="http://schemas.openxmlformats.org/officeDocument/2006/relationships/slide" Target="slides/slide4.xml"/><Relationship Id="rId54" Type="http://schemas.openxmlformats.org/officeDocument/2006/relationships/font" Target="fonts/NunitoSansLight-regular.fntdata"/><Relationship Id="rId13" Type="http://schemas.openxmlformats.org/officeDocument/2006/relationships/slide" Target="slides/slide7.xml"/><Relationship Id="rId57" Type="http://schemas.openxmlformats.org/officeDocument/2006/relationships/font" Target="fonts/NunitoSansLight-boldItalic.fntdata"/><Relationship Id="rId12" Type="http://schemas.openxmlformats.org/officeDocument/2006/relationships/slide" Target="slides/slide6.xml"/><Relationship Id="rId56" Type="http://schemas.openxmlformats.org/officeDocument/2006/relationships/font" Target="fonts/NunitoSansLight-italic.fntdata"/><Relationship Id="rId15" Type="http://schemas.openxmlformats.org/officeDocument/2006/relationships/slide" Target="slides/slide9.xml"/><Relationship Id="rId59" Type="http://schemas.openxmlformats.org/officeDocument/2006/relationships/font" Target="fonts/NunitoSansExtraBold-boldItalic.fntdata"/><Relationship Id="rId14" Type="http://schemas.openxmlformats.org/officeDocument/2006/relationships/slide" Target="slides/slide8.xml"/><Relationship Id="rId58" Type="http://schemas.openxmlformats.org/officeDocument/2006/relationships/font" Target="fonts/NunitoSansExtraBold-bold.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 name="Shape 26"/>
        <p:cNvGrpSpPr/>
        <p:nvPr/>
      </p:nvGrpSpPr>
      <p:grpSpPr>
        <a:xfrm>
          <a:off x="0" y="0"/>
          <a:ext cx="0" cy="0"/>
          <a:chOff x="0" y="0"/>
          <a:chExt cx="0" cy="0"/>
        </a:xfrm>
      </p:grpSpPr>
      <p:sp>
        <p:nvSpPr>
          <p:cNvPr id="27" name="Google Shape;27;ga75a1f0c16_0_109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 name="Google Shape;28;ga75a1f0c16_0_109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 name="Shape 34"/>
        <p:cNvGrpSpPr/>
        <p:nvPr/>
      </p:nvGrpSpPr>
      <p:grpSpPr>
        <a:xfrm>
          <a:off x="0" y="0"/>
          <a:ext cx="0" cy="0"/>
          <a:chOff x="0" y="0"/>
          <a:chExt cx="0" cy="0"/>
        </a:xfrm>
      </p:grpSpPr>
      <p:sp>
        <p:nvSpPr>
          <p:cNvPr id="35" name="Google Shape;35;ga6fcfd8bcf_2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ga6fcfd8bcf_2_26: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 name="Shape 40"/>
        <p:cNvGrpSpPr/>
        <p:nvPr/>
      </p:nvGrpSpPr>
      <p:grpSpPr>
        <a:xfrm>
          <a:off x="0" y="0"/>
          <a:ext cx="0" cy="0"/>
          <a:chOff x="0" y="0"/>
          <a:chExt cx="0" cy="0"/>
        </a:xfrm>
      </p:grpSpPr>
      <p:sp>
        <p:nvSpPr>
          <p:cNvPr id="41" name="Google Shape;41;ga75a1f0c16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ga75a1f0c16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 name="Shape 45"/>
        <p:cNvGrpSpPr/>
        <p:nvPr/>
      </p:nvGrpSpPr>
      <p:grpSpPr>
        <a:xfrm>
          <a:off x="0" y="0"/>
          <a:ext cx="0" cy="0"/>
          <a:chOff x="0" y="0"/>
          <a:chExt cx="0" cy="0"/>
        </a:xfrm>
      </p:grpSpPr>
      <p:sp>
        <p:nvSpPr>
          <p:cNvPr id="46" name="Google Shape;46;ga6fcfd8bcf_2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ga6fcfd8bcf_2_3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a75a1f0c16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ga75a1f0c16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a6fcfd8bcf_2_3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1" name="Google Shape;61;ga6fcfd8bcf_2_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a6fcfd8bcf_2_9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 name="Google Shape;120;ga6fcfd8bcf_2_9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a75a1f0c16_0_1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ga75a1f0c16_0_1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a75a1f0c16_0_1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ga75a1f0c16_0_1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a75a1f0c16_0_1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ga75a1f0c16_0_1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a11148e336_7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7" name="Google Shape;197;ga11148e336_7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a11148e336_7_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9" name="Google Shape;209;ga11148e336_7_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a11148e336_7_4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3" name="Google Shape;223;ga11148e336_7_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a11148e336_7_4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0" name="Google Shape;230;ga11148e336_7_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a9b7d22c60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ga9b7d22c60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a6fcfd8bcf_2_2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6" name="Google Shape;246;ga6fcfd8bcf_2_2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a6fcfd8bcf_2_2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ga6fcfd8bcf_2_275: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a11148e336_0_5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3" name="Google Shape;313;ga11148e336_0_5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ga11148e336_0_56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5" name="Google Shape;325;ga11148e336_0_56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a11148e336_0_3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ga11148e336_0_3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a11148e336_0_3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ga11148e336_0_3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ga11148e336_0_3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ga11148e336_0_3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ga6fcfd8bcf_2_34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9" name="Google Shape;359;ga6fcfd8bcf_2_3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ga6fcfd8bcf_2_4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ga6fcfd8bcf_2_403: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ga6fcfd8bcf_2_4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5" name="Google Shape;425;ga6fcfd8bcf_2_4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ga11148e336_0_4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ga11148e336_0_4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ga75a1f0c16_0_9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ga75a1f0c16_0_9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ga75a1f0c16_0_9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ga75a1f0c16_0_9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ga9b7d22c60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ga9b7d22c60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ga75a1f0c16_0_9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ga75a1f0c16_0_9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ga75a1f0c16_0_9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ga75a1f0c16_0_9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ga75a1f0c16_0_99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9" name="Google Shape;489;ga75a1f0c16_0_99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ga75a1f0c16_0_100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5" name="Google Shape;495;ga75a1f0c16_0_100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ga75a1f0c16_0_10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ga75a1f0c16_0_10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ga11148e336_0_4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ga11148e336_0_4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ga11148e336_0_4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ga11148e336_0_4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ga11148e336_0_4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ga11148e336_0_4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ga75a1f0c16_0_107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8" name="Google Shape;538;ga75a1f0c16_0_107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ga75a1f0c16_0_104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4" name="Google Shape;544;ga75a1f0c16_0_104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gac540fb273_0_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0" name="Google Shape;550;gac540fb273_0_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gac540fb273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gac540fb273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ga75a1f0c16_0_10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ga75a1f0c16_0_10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ga75a1f0c16_0_10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ga75a1f0c16_0_10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ga57b613b61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6" name="Google Shape;576;ga57b613b61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ga57b613b61_0_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3" name="Google Shape;583;ga57b613b61_0_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ga57b613b61_0_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0" name="Google Shape;590;ga57b613b61_0_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ga57b613b61_0_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7" name="Google Shape;597;ga57b613b61_0_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 name="Shape 9"/>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 name="Shape 10"/>
        <p:cNvGrpSpPr/>
        <p:nvPr/>
      </p:nvGrpSpPr>
      <p:grpSpPr>
        <a:xfrm>
          <a:off x="0" y="0"/>
          <a:ext cx="0" cy="0"/>
          <a:chOff x="0" y="0"/>
          <a:chExt cx="0" cy="0"/>
        </a:xfrm>
      </p:grpSpPr>
      <p:sp>
        <p:nvSpPr>
          <p:cNvPr id="11" name="Google Shape;11;p3"/>
          <p:cNvSpPr txBox="1"/>
          <p:nvPr>
            <p:ph type="title"/>
          </p:nvPr>
        </p:nvSpPr>
        <p:spPr>
          <a:xfrm>
            <a:off x="457200" y="385822"/>
            <a:ext cx="8229600" cy="369332"/>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SzPts val="1400"/>
              <a:buNone/>
              <a:defRPr>
                <a:latin typeface="Nunito Sans ExtraBold"/>
                <a:ea typeface="Nunito Sans ExtraBold"/>
                <a:cs typeface="Nunito Sans ExtraBold"/>
                <a:sym typeface="Nunito Sans ExtraBold"/>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p:cSld name="Title and text">
    <p:spTree>
      <p:nvGrpSpPr>
        <p:cNvPr id="12" name="Shape 12"/>
        <p:cNvGrpSpPr/>
        <p:nvPr/>
      </p:nvGrpSpPr>
      <p:grpSpPr>
        <a:xfrm>
          <a:off x="0" y="0"/>
          <a:ext cx="0" cy="0"/>
          <a:chOff x="0" y="0"/>
          <a:chExt cx="0" cy="0"/>
        </a:xfrm>
      </p:grpSpPr>
      <p:sp>
        <p:nvSpPr>
          <p:cNvPr id="13" name="Google Shape;13;p4"/>
          <p:cNvSpPr txBox="1"/>
          <p:nvPr>
            <p:ph idx="1" type="body"/>
          </p:nvPr>
        </p:nvSpPr>
        <p:spPr>
          <a:xfrm>
            <a:off x="457200" y="1053415"/>
            <a:ext cx="8229600" cy="1184940"/>
          </a:xfrm>
          <a:prstGeom prst="rect">
            <a:avLst/>
          </a:prstGeom>
          <a:noFill/>
          <a:ln>
            <a:noFill/>
          </a:ln>
        </p:spPr>
        <p:txBody>
          <a:bodyPr anchorCtr="0" anchor="t" bIns="0" lIns="0" spcFirstLastPara="1" rIns="0" wrap="square" tIns="0">
            <a:noAutofit/>
          </a:bodyPr>
          <a:lstStyle>
            <a:lvl1pPr indent="-228600" lvl="0" marL="457200" algn="l">
              <a:lnSpc>
                <a:spcPct val="110000"/>
              </a:lnSpc>
              <a:spcBef>
                <a:spcPts val="0"/>
              </a:spcBef>
              <a:spcAft>
                <a:spcPts val="0"/>
              </a:spcAft>
              <a:buSzPts val="1800"/>
              <a:buFont typeface="Arial"/>
              <a:buNone/>
              <a:defRPr/>
            </a:lvl1pPr>
            <a:lvl2pPr indent="-317500" lvl="1" marL="914400" algn="l">
              <a:lnSpc>
                <a:spcPct val="110000"/>
              </a:lnSpc>
              <a:spcBef>
                <a:spcPts val="1600"/>
              </a:spcBef>
              <a:spcAft>
                <a:spcPts val="0"/>
              </a:spcAft>
              <a:buSzPts val="1400"/>
              <a:buChar char="○"/>
              <a:defRPr/>
            </a:lvl2pPr>
            <a:lvl3pPr indent="-317500" lvl="2" marL="1371600" algn="l">
              <a:lnSpc>
                <a:spcPct val="110000"/>
              </a:lnSpc>
              <a:spcBef>
                <a:spcPts val="1600"/>
              </a:spcBef>
              <a:spcAft>
                <a:spcPts val="0"/>
              </a:spcAft>
              <a:buSzPts val="1400"/>
              <a:buChar char="■"/>
              <a:defRPr/>
            </a:lvl3pPr>
            <a:lvl4pPr indent="-317500" lvl="3" marL="1828800" algn="l">
              <a:lnSpc>
                <a:spcPct val="110000"/>
              </a:lnSpc>
              <a:spcBef>
                <a:spcPts val="1600"/>
              </a:spcBef>
              <a:spcAft>
                <a:spcPts val="0"/>
              </a:spcAft>
              <a:buSzPts val="1400"/>
              <a:buChar char="●"/>
              <a:defRPr/>
            </a:lvl4pPr>
            <a:lvl5pPr indent="-317500" lvl="4" marL="2286000" algn="l">
              <a:lnSpc>
                <a:spcPct val="110000"/>
              </a:lnSpc>
              <a:spcBef>
                <a:spcPts val="1600"/>
              </a:spcBef>
              <a:spcAft>
                <a:spcPts val="0"/>
              </a:spcAft>
              <a:buSzPts val="1400"/>
              <a:buChar char="○"/>
              <a:defRPr/>
            </a:lvl5pPr>
            <a:lvl6pPr indent="-317500" lvl="5" marL="2743200" algn="l">
              <a:lnSpc>
                <a:spcPct val="100000"/>
              </a:lnSpc>
              <a:spcBef>
                <a:spcPts val="1600"/>
              </a:spcBef>
              <a:spcAft>
                <a:spcPts val="0"/>
              </a:spcAft>
              <a:buSzPts val="1400"/>
              <a:buChar char="■"/>
              <a:defRPr/>
            </a:lvl6pPr>
            <a:lvl7pPr indent="-317500" lvl="6" marL="3200400" algn="l">
              <a:lnSpc>
                <a:spcPct val="100000"/>
              </a:lnSpc>
              <a:spcBef>
                <a:spcPts val="1600"/>
              </a:spcBef>
              <a:spcAft>
                <a:spcPts val="0"/>
              </a:spcAft>
              <a:buSzPts val="1400"/>
              <a:buChar char="●"/>
              <a:defRPr/>
            </a:lvl7pPr>
            <a:lvl8pPr indent="-317500" lvl="7" marL="3657600" algn="l">
              <a:lnSpc>
                <a:spcPct val="100000"/>
              </a:lnSpc>
              <a:spcBef>
                <a:spcPts val="1600"/>
              </a:spcBef>
              <a:spcAft>
                <a:spcPts val="0"/>
              </a:spcAft>
              <a:buSzPts val="1400"/>
              <a:buChar char="○"/>
              <a:defRPr/>
            </a:lvl8pPr>
            <a:lvl9pPr indent="-317500" lvl="8" marL="4114800" algn="l">
              <a:lnSpc>
                <a:spcPct val="100000"/>
              </a:lnSpc>
              <a:spcBef>
                <a:spcPts val="1600"/>
              </a:spcBef>
              <a:spcAft>
                <a:spcPts val="1600"/>
              </a:spcAft>
              <a:buSzPts val="1400"/>
              <a:buChar char="■"/>
              <a:defRPr/>
            </a:lvl9pPr>
          </a:lstStyle>
          <a:p/>
        </p:txBody>
      </p:sp>
      <p:sp>
        <p:nvSpPr>
          <p:cNvPr id="14" name="Google Shape;14;p4"/>
          <p:cNvSpPr txBox="1"/>
          <p:nvPr>
            <p:ph type="title"/>
          </p:nvPr>
        </p:nvSpPr>
        <p:spPr>
          <a:xfrm>
            <a:off x="457200" y="385822"/>
            <a:ext cx="8229600" cy="369332"/>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p:cSld name="Takeaway">
    <p:spTree>
      <p:nvGrpSpPr>
        <p:cNvPr id="15" name="Shape 15"/>
        <p:cNvGrpSpPr/>
        <p:nvPr/>
      </p:nvGrpSpPr>
      <p:grpSpPr>
        <a:xfrm>
          <a:off x="0" y="0"/>
          <a:ext cx="0" cy="0"/>
          <a:chOff x="0" y="0"/>
          <a:chExt cx="0" cy="0"/>
        </a:xfrm>
      </p:grpSpPr>
      <p:sp>
        <p:nvSpPr>
          <p:cNvPr id="16" name="Google Shape;16;p5"/>
          <p:cNvSpPr txBox="1"/>
          <p:nvPr>
            <p:ph type="title"/>
          </p:nvPr>
        </p:nvSpPr>
        <p:spPr>
          <a:xfrm>
            <a:off x="1196340" y="2387084"/>
            <a:ext cx="6751320" cy="369332"/>
          </a:xfrm>
          <a:prstGeom prst="rect">
            <a:avLst/>
          </a:prstGeom>
          <a:noFill/>
          <a:ln>
            <a:noFill/>
          </a:ln>
        </p:spPr>
        <p:txBody>
          <a:bodyPr anchorCtr="0" anchor="ctr" bIns="0" lIns="0" spcFirstLastPara="1" rIns="0" wrap="square" tIns="0">
            <a:noAutofit/>
          </a:bodyPr>
          <a:lstStyle>
            <a:lvl1pPr lvl="0" algn="ctr">
              <a:lnSpc>
                <a:spcPct val="100000"/>
              </a:lnSpc>
              <a:spcBef>
                <a:spcPts val="0"/>
              </a:spcBef>
              <a:spcAft>
                <a:spcPts val="0"/>
              </a:spcAft>
              <a:buSzPts val="1400"/>
              <a:buNone/>
              <a:defRPr>
                <a:latin typeface="Nunito Sans Light"/>
                <a:ea typeface="Nunito Sans Light"/>
                <a:cs typeface="Nunito Sans Light"/>
                <a:sym typeface="Nunito Sans Ligh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Divider">
    <p:bg>
      <p:bgPr>
        <a:solidFill>
          <a:schemeClr val="lt2"/>
        </a:solidFill>
      </p:bgPr>
    </p:bg>
    <p:spTree>
      <p:nvGrpSpPr>
        <p:cNvPr id="17" name="Shape 17"/>
        <p:cNvGrpSpPr/>
        <p:nvPr/>
      </p:nvGrpSpPr>
      <p:grpSpPr>
        <a:xfrm>
          <a:off x="0" y="0"/>
          <a:ext cx="0" cy="0"/>
          <a:chOff x="0" y="0"/>
          <a:chExt cx="0" cy="0"/>
        </a:xfrm>
      </p:grpSpPr>
      <p:sp>
        <p:nvSpPr>
          <p:cNvPr id="18" name="Google Shape;18;p6"/>
          <p:cNvSpPr txBox="1"/>
          <p:nvPr>
            <p:ph type="title"/>
          </p:nvPr>
        </p:nvSpPr>
        <p:spPr>
          <a:xfrm>
            <a:off x="457200" y="385822"/>
            <a:ext cx="8229600" cy="492443"/>
          </a:xfrm>
          <a:prstGeom prst="rect">
            <a:avLst/>
          </a:prstGeom>
          <a:noFill/>
          <a:ln>
            <a:noFill/>
          </a:ln>
        </p:spPr>
        <p:txBody>
          <a:bodyPr anchorCtr="0" anchor="t" bIns="0" lIns="0" spcFirstLastPara="1" rIns="0" wrap="square" tIns="0">
            <a:noAutofit/>
          </a:bodyPr>
          <a:lstStyle>
            <a:lvl1pPr lvl="0" algn="ctr">
              <a:lnSpc>
                <a:spcPct val="100000"/>
              </a:lnSpc>
              <a:spcBef>
                <a:spcPts val="0"/>
              </a:spcBef>
              <a:spcAft>
                <a:spcPts val="0"/>
              </a:spcAft>
              <a:buSzPts val="1400"/>
              <a:buNone/>
              <a:defRPr sz="3200">
                <a:latin typeface="Nunito Sans ExtraBold"/>
                <a:ea typeface="Nunito Sans ExtraBold"/>
                <a:cs typeface="Nunito Sans ExtraBold"/>
                <a:sym typeface="Nunito Sans ExtraBold"/>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1_Title only">
    <p:spTree>
      <p:nvGrpSpPr>
        <p:cNvPr id="19" name="Shape 19"/>
        <p:cNvGrpSpPr/>
        <p:nvPr/>
      </p:nvGrpSpPr>
      <p:grpSpPr>
        <a:xfrm>
          <a:off x="0" y="0"/>
          <a:ext cx="0" cy="0"/>
          <a:chOff x="0" y="0"/>
          <a:chExt cx="0" cy="0"/>
        </a:xfrm>
      </p:grpSpPr>
      <p:sp>
        <p:nvSpPr>
          <p:cNvPr id="20" name="Google Shape;20;p7"/>
          <p:cNvSpPr/>
          <p:nvPr/>
        </p:nvSpPr>
        <p:spPr>
          <a:xfrm>
            <a:off x="0" y="-1"/>
            <a:ext cx="2895600" cy="5143501"/>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1" name="Google Shape;21;p7"/>
          <p:cNvSpPr txBox="1"/>
          <p:nvPr>
            <p:ph type="title"/>
          </p:nvPr>
        </p:nvSpPr>
        <p:spPr>
          <a:xfrm>
            <a:off x="457200" y="385822"/>
            <a:ext cx="2103120" cy="369332"/>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SzPts val="1400"/>
              <a:buNone/>
              <a:defRPr>
                <a:latin typeface="Nunito Sans ExtraBold"/>
                <a:ea typeface="Nunito Sans ExtraBold"/>
                <a:cs typeface="Nunito Sans ExtraBold"/>
                <a:sym typeface="Nunito Sans ExtraBold"/>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Sidebar (screenshot)">
    <p:spTree>
      <p:nvGrpSpPr>
        <p:cNvPr id="22" name="Shape 22"/>
        <p:cNvGrpSpPr/>
        <p:nvPr/>
      </p:nvGrpSpPr>
      <p:grpSpPr>
        <a:xfrm>
          <a:off x="0" y="0"/>
          <a:ext cx="0" cy="0"/>
          <a:chOff x="0" y="0"/>
          <a:chExt cx="0" cy="0"/>
        </a:xfrm>
      </p:grpSpPr>
      <p:sp>
        <p:nvSpPr>
          <p:cNvPr id="23" name="Google Shape;23;p8"/>
          <p:cNvSpPr/>
          <p:nvPr/>
        </p:nvSpPr>
        <p:spPr>
          <a:xfrm>
            <a:off x="0" y="-1"/>
            <a:ext cx="2895600" cy="5143501"/>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4" name="Google Shape;24;p8"/>
          <p:cNvSpPr txBox="1"/>
          <p:nvPr>
            <p:ph type="title"/>
          </p:nvPr>
        </p:nvSpPr>
        <p:spPr>
          <a:xfrm>
            <a:off x="457200" y="385822"/>
            <a:ext cx="2103120" cy="369332"/>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SzPts val="1400"/>
              <a:buNone/>
              <a:defRPr>
                <a:latin typeface="Nunito Sans ExtraBold"/>
                <a:ea typeface="Nunito Sans ExtraBold"/>
                <a:cs typeface="Nunito Sans ExtraBold"/>
                <a:sym typeface="Nunito Sans ExtraBold"/>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8"/>
          <p:cNvSpPr/>
          <p:nvPr>
            <p:ph idx="2" type="pic"/>
          </p:nvPr>
        </p:nvSpPr>
        <p:spPr>
          <a:xfrm>
            <a:off x="2628054" y="867728"/>
            <a:ext cx="6058746" cy="3408044"/>
          </a:xfrm>
          <a:prstGeom prst="rect">
            <a:avLst/>
          </a:prstGeom>
          <a:solidFill>
            <a:schemeClr val="lt1"/>
          </a:solidFill>
          <a:ln cap="rnd" cmpd="sng" w="12700">
            <a:solidFill>
              <a:schemeClr val="dk2"/>
            </a:solidFill>
            <a:prstDash val="solid"/>
            <a:round/>
            <a:headEnd len="sm" w="sm" type="none"/>
            <a:tailEnd len="sm" w="sm" type="none"/>
          </a:ln>
        </p:spPr>
        <p:txBody>
          <a:bodyPr anchorCtr="0" anchor="t" bIns="0" lIns="0" spcFirstLastPara="1" rIns="0" wrap="square" tIns="0">
            <a:noAutofit/>
          </a:bodyPr>
          <a:lstStyle>
            <a:lvl1pPr lvl="0" marR="0" rtl="0" algn="l">
              <a:lnSpc>
                <a:spcPct val="110000"/>
              </a:lnSpc>
              <a:spcBef>
                <a:spcPts val="0"/>
              </a:spcBef>
              <a:spcAft>
                <a:spcPts val="0"/>
              </a:spcAft>
              <a:buSzPts val="1400"/>
              <a:buNone/>
              <a:defRPr b="0" i="0" sz="1400" u="none" cap="none" strike="noStrike">
                <a:solidFill>
                  <a:schemeClr val="dk2"/>
                </a:solidFill>
                <a:latin typeface="Nunito Sans"/>
                <a:ea typeface="Nunito Sans"/>
                <a:cs typeface="Nunito Sans"/>
                <a:sym typeface="Nunito Sans"/>
              </a:defRPr>
            </a:lvl1pPr>
            <a:lvl2pPr lvl="1" marR="0" rtl="0" algn="l">
              <a:lnSpc>
                <a:spcPct val="110000"/>
              </a:lnSpc>
              <a:spcBef>
                <a:spcPts val="0"/>
              </a:spcBef>
              <a:spcAft>
                <a:spcPts val="0"/>
              </a:spcAft>
              <a:buSzPts val="1400"/>
              <a:buNone/>
              <a:defRPr b="0" i="0" sz="1400" u="none" cap="none" strike="noStrike">
                <a:solidFill>
                  <a:schemeClr val="dk2"/>
                </a:solidFill>
                <a:latin typeface="Nunito Sans"/>
                <a:ea typeface="Nunito Sans"/>
                <a:cs typeface="Nunito Sans"/>
                <a:sym typeface="Nunito Sans"/>
              </a:defRPr>
            </a:lvl2pPr>
            <a:lvl3pPr lvl="2" marR="0" rtl="0" algn="l">
              <a:lnSpc>
                <a:spcPct val="110000"/>
              </a:lnSpc>
              <a:spcBef>
                <a:spcPts val="0"/>
              </a:spcBef>
              <a:spcAft>
                <a:spcPts val="0"/>
              </a:spcAft>
              <a:buSzPts val="1400"/>
              <a:buNone/>
              <a:defRPr b="0" i="0" sz="1400" u="none" cap="none" strike="noStrike">
                <a:solidFill>
                  <a:schemeClr val="dk2"/>
                </a:solidFill>
                <a:latin typeface="Nunito Sans"/>
                <a:ea typeface="Nunito Sans"/>
                <a:cs typeface="Nunito Sans"/>
                <a:sym typeface="Nunito Sans"/>
              </a:defRPr>
            </a:lvl3pPr>
            <a:lvl4pPr lvl="3" marR="0" rtl="0" algn="l">
              <a:lnSpc>
                <a:spcPct val="110000"/>
              </a:lnSpc>
              <a:spcBef>
                <a:spcPts val="0"/>
              </a:spcBef>
              <a:spcAft>
                <a:spcPts val="0"/>
              </a:spcAft>
              <a:buSzPts val="1400"/>
              <a:buNone/>
              <a:defRPr b="0" i="0" sz="1400" u="none" cap="none" strike="noStrike">
                <a:solidFill>
                  <a:schemeClr val="dk2"/>
                </a:solidFill>
                <a:latin typeface="Nunito Sans"/>
                <a:ea typeface="Nunito Sans"/>
                <a:cs typeface="Nunito Sans"/>
                <a:sym typeface="Nunito Sans"/>
              </a:defRPr>
            </a:lvl4pPr>
            <a:lvl5pPr lvl="4" marR="0" rtl="0" algn="l">
              <a:lnSpc>
                <a:spcPct val="110000"/>
              </a:lnSpc>
              <a:spcBef>
                <a:spcPts val="0"/>
              </a:spcBef>
              <a:spcAft>
                <a:spcPts val="0"/>
              </a:spcAft>
              <a:buSzPts val="1400"/>
              <a:buNone/>
              <a:defRPr b="0" i="0" sz="1400" u="none" cap="none" strike="noStrike">
                <a:solidFill>
                  <a:schemeClr val="dk2"/>
                </a:solidFill>
                <a:latin typeface="Nunito Sans"/>
                <a:ea typeface="Nunito Sans"/>
                <a:cs typeface="Nunito Sans"/>
                <a:sym typeface="Nunito Sans"/>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idx="12" type="sldNum"/>
          </p:nvPr>
        </p:nvSpPr>
        <p:spPr>
          <a:xfrm>
            <a:off x="8138100" y="4629150"/>
            <a:ext cx="548700" cy="153888"/>
          </a:xfrm>
          <a:prstGeom prst="rect">
            <a:avLst/>
          </a:prstGeom>
          <a:noFill/>
          <a:ln>
            <a:noFill/>
          </a:ln>
        </p:spPr>
        <p:txBody>
          <a:bodyPr anchorCtr="0" anchor="b" bIns="0" lIns="0" spcFirstLastPara="1" rIns="0" wrap="square" tIns="0">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Sans"/>
                <a:ea typeface="Nunito Sans"/>
                <a:cs typeface="Nunito Sans"/>
                <a:sym typeface="Nunito Sans"/>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Sans"/>
                <a:ea typeface="Nunito Sans"/>
                <a:cs typeface="Nunito Sans"/>
                <a:sym typeface="Nunito Sans"/>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Sans"/>
                <a:ea typeface="Nunito Sans"/>
                <a:cs typeface="Nunito Sans"/>
                <a:sym typeface="Nunito Sans"/>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Sans"/>
                <a:ea typeface="Nunito Sans"/>
                <a:cs typeface="Nunito Sans"/>
                <a:sym typeface="Nunito Sans"/>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Sans"/>
                <a:ea typeface="Nunito Sans"/>
                <a:cs typeface="Nunito Sans"/>
                <a:sym typeface="Nunito Sans"/>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Sans"/>
                <a:ea typeface="Nunito Sans"/>
                <a:cs typeface="Nunito Sans"/>
                <a:sym typeface="Nunito Sans"/>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Sans"/>
                <a:ea typeface="Nunito Sans"/>
                <a:cs typeface="Nunito Sans"/>
                <a:sym typeface="Nunito Sans"/>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Sans"/>
                <a:ea typeface="Nunito Sans"/>
                <a:cs typeface="Nunito Sans"/>
                <a:sym typeface="Nunito Sans"/>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Nunito Sans"/>
                <a:ea typeface="Nunito Sans"/>
                <a:cs typeface="Nunito Sans"/>
                <a:sym typeface="Nunito Sans"/>
              </a:defRPr>
            </a:lvl9pPr>
          </a:lstStyle>
          <a:p>
            <a:pPr indent="0" lvl="0" marL="0" rtl="0" algn="r">
              <a:spcBef>
                <a:spcPts val="0"/>
              </a:spcBef>
              <a:spcAft>
                <a:spcPts val="0"/>
              </a:spcAft>
              <a:buNone/>
            </a:pPr>
            <a:fld id="{00000000-1234-1234-1234-123412341234}" type="slidenum">
              <a:rPr lang="en"/>
              <a:t>‹#›</a:t>
            </a:fld>
            <a:endParaRPr/>
          </a:p>
        </p:txBody>
      </p:sp>
      <p:sp>
        <p:nvSpPr>
          <p:cNvPr id="7" name="Google Shape;7;p1"/>
          <p:cNvSpPr txBox="1"/>
          <p:nvPr>
            <p:ph type="title"/>
          </p:nvPr>
        </p:nvSpPr>
        <p:spPr>
          <a:xfrm>
            <a:off x="457200" y="385822"/>
            <a:ext cx="8229600" cy="369332"/>
          </a:xfrm>
          <a:prstGeom prst="rect">
            <a:avLst/>
          </a:prstGeom>
          <a:noFill/>
          <a:ln>
            <a:noFill/>
          </a:ln>
        </p:spPr>
        <p:txBody>
          <a:bodyPr anchorCtr="0" anchor="t" bIns="0" lIns="0" spcFirstLastPara="1" rIns="0" wrap="square" tIns="0">
            <a:noAutofit/>
          </a:bodyPr>
          <a:lstStyle>
            <a:lvl1pPr lvl="0" marR="0" rtl="0" algn="l">
              <a:lnSpc>
                <a:spcPct val="100000"/>
              </a:lnSpc>
              <a:spcBef>
                <a:spcPts val="0"/>
              </a:spcBef>
              <a:spcAft>
                <a:spcPts val="0"/>
              </a:spcAft>
              <a:buSzPts val="1400"/>
              <a:buNone/>
              <a:defRPr b="0" i="0" sz="2400" u="none" cap="none" strike="noStrike">
                <a:solidFill>
                  <a:schemeClr val="dk2"/>
                </a:solidFill>
                <a:latin typeface="Nunito Sans ExtraBold"/>
                <a:ea typeface="Nunito Sans ExtraBold"/>
                <a:cs typeface="Nunito Sans ExtraBold"/>
                <a:sym typeface="Nunito Sans ExtraBold"/>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8" name="Google Shape;8;p1"/>
          <p:cNvSpPr txBox="1"/>
          <p:nvPr>
            <p:ph idx="1" type="body"/>
          </p:nvPr>
        </p:nvSpPr>
        <p:spPr>
          <a:xfrm>
            <a:off x="457200" y="1370013"/>
            <a:ext cx="8229600" cy="1179554"/>
          </a:xfrm>
          <a:prstGeom prst="rect">
            <a:avLst/>
          </a:prstGeom>
          <a:noFill/>
          <a:ln>
            <a:noFill/>
          </a:ln>
        </p:spPr>
        <p:txBody>
          <a:bodyPr anchorCtr="0" anchor="t" bIns="0" lIns="0" spcFirstLastPara="1" rIns="0" wrap="square" tIns="0">
            <a:noAutofit/>
          </a:bodyPr>
          <a:lstStyle>
            <a:lvl1pPr indent="-228600" lvl="0" marL="457200" marR="0" rtl="0" algn="l">
              <a:lnSpc>
                <a:spcPct val="110000"/>
              </a:lnSpc>
              <a:spcBef>
                <a:spcPts val="0"/>
              </a:spcBef>
              <a:spcAft>
                <a:spcPts val="0"/>
              </a:spcAft>
              <a:buSzPts val="1400"/>
              <a:buNone/>
              <a:defRPr b="0" i="0" sz="1400" u="none" cap="none" strike="noStrike">
                <a:solidFill>
                  <a:schemeClr val="dk2"/>
                </a:solidFill>
                <a:latin typeface="Nunito Sans"/>
                <a:ea typeface="Nunito Sans"/>
                <a:cs typeface="Nunito Sans"/>
                <a:sym typeface="Nunito Sans"/>
              </a:defRPr>
            </a:lvl1pPr>
            <a:lvl2pPr indent="-228600" lvl="1" marL="914400" marR="0" rtl="0" algn="l">
              <a:lnSpc>
                <a:spcPct val="110000"/>
              </a:lnSpc>
              <a:spcBef>
                <a:spcPts val="0"/>
              </a:spcBef>
              <a:spcAft>
                <a:spcPts val="0"/>
              </a:spcAft>
              <a:buSzPts val="1400"/>
              <a:buNone/>
              <a:defRPr b="0" i="0" sz="1400" u="none" cap="none" strike="noStrike">
                <a:solidFill>
                  <a:schemeClr val="dk2"/>
                </a:solidFill>
                <a:latin typeface="Nunito Sans"/>
                <a:ea typeface="Nunito Sans"/>
                <a:cs typeface="Nunito Sans"/>
                <a:sym typeface="Nunito Sans"/>
              </a:defRPr>
            </a:lvl2pPr>
            <a:lvl3pPr indent="-228600" lvl="2" marL="1371600" marR="0" rtl="0" algn="l">
              <a:lnSpc>
                <a:spcPct val="110000"/>
              </a:lnSpc>
              <a:spcBef>
                <a:spcPts val="0"/>
              </a:spcBef>
              <a:spcAft>
                <a:spcPts val="0"/>
              </a:spcAft>
              <a:buSzPts val="1400"/>
              <a:buNone/>
              <a:defRPr b="0" i="0" sz="1400" u="none" cap="none" strike="noStrike">
                <a:solidFill>
                  <a:schemeClr val="dk2"/>
                </a:solidFill>
                <a:latin typeface="Nunito Sans"/>
                <a:ea typeface="Nunito Sans"/>
                <a:cs typeface="Nunito Sans"/>
                <a:sym typeface="Nunito Sans"/>
              </a:defRPr>
            </a:lvl3pPr>
            <a:lvl4pPr indent="-228600" lvl="3" marL="1828800" marR="0" rtl="0" algn="l">
              <a:lnSpc>
                <a:spcPct val="110000"/>
              </a:lnSpc>
              <a:spcBef>
                <a:spcPts val="0"/>
              </a:spcBef>
              <a:spcAft>
                <a:spcPts val="0"/>
              </a:spcAft>
              <a:buSzPts val="1400"/>
              <a:buNone/>
              <a:defRPr b="0" i="0" sz="1400" u="none" cap="none" strike="noStrike">
                <a:solidFill>
                  <a:schemeClr val="dk2"/>
                </a:solidFill>
                <a:latin typeface="Nunito Sans"/>
                <a:ea typeface="Nunito Sans"/>
                <a:cs typeface="Nunito Sans"/>
                <a:sym typeface="Nunito Sans"/>
              </a:defRPr>
            </a:lvl4pPr>
            <a:lvl5pPr indent="-228600" lvl="4" marL="2286000" marR="0" rtl="0" algn="l">
              <a:lnSpc>
                <a:spcPct val="110000"/>
              </a:lnSpc>
              <a:spcBef>
                <a:spcPts val="0"/>
              </a:spcBef>
              <a:spcAft>
                <a:spcPts val="0"/>
              </a:spcAft>
              <a:buSzPts val="1400"/>
              <a:buNone/>
              <a:defRPr b="0" i="0" sz="1400" u="none" cap="none" strike="noStrike">
                <a:solidFill>
                  <a:schemeClr val="dk2"/>
                </a:solidFill>
                <a:latin typeface="Nunito Sans"/>
                <a:ea typeface="Nunito Sans"/>
                <a:cs typeface="Nunito Sans"/>
                <a:sym typeface="Nunito Sans"/>
              </a:defRPr>
            </a:lvl5pPr>
            <a:lvl6pPr indent="-228600" lvl="5" marL="2743200"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1620">
          <p15:clr>
            <a:srgbClr val="F26B43"/>
          </p15:clr>
        </p15:guide>
        <p15:guide id="2" pos="2880">
          <p15:clr>
            <a:srgbClr val="F26B43"/>
          </p15:clr>
        </p15:guide>
        <p15:guide id="3" pos="288">
          <p15:clr>
            <a:srgbClr val="F26B43"/>
          </p15:clr>
        </p15:guide>
        <p15:guide id="4" pos="5472">
          <p15:clr>
            <a:srgbClr val="F26B43"/>
          </p15:clr>
        </p15:guide>
        <p15:guide id="5" pos="1824">
          <p15:clr>
            <a:srgbClr val="F26B43"/>
          </p15:clr>
        </p15:guide>
        <p15:guide id="6" pos="2112">
          <p15:clr>
            <a:srgbClr val="F26B43"/>
          </p15:clr>
        </p15:guide>
        <p15:guide id="7" pos="3648">
          <p15:clr>
            <a:srgbClr val="F26B43"/>
          </p15:clr>
        </p15:guide>
        <p15:guide id="8" pos="3936">
          <p15:clr>
            <a:srgbClr val="F26B43"/>
          </p15:clr>
        </p15:guide>
        <p15:guide id="9" pos="2736">
          <p15:clr>
            <a:srgbClr val="F26B43"/>
          </p15:clr>
        </p15:guide>
        <p15:guide id="10" pos="3024">
          <p15:clr>
            <a:srgbClr val="F26B43"/>
          </p15:clr>
        </p15:guide>
        <p15:guide id="11" orient="horz" pos="291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twitter.com/carolinedclark" TargetMode="Externa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s://twitter.com/carolinedclark"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png"/><Relationship Id="rId4" Type="http://schemas.openxmlformats.org/officeDocument/2006/relationships/image" Target="../media/image11.png"/><Relationship Id="rId5"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 Id="rId3"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hyperlink" Target="https://www.intercom.com/blog/podcasts/scale-how-atlassian-built-a-20-billion-dollar-company-with-no-sales-team/" TargetMode="External"/><Relationship Id="rId4" Type="http://schemas.openxmlformats.org/officeDocument/2006/relationships/hyperlink" Target="https://www.lennyrachitsky.com/p/flywheels-flywheels-flywheels-issue"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18.png"/><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16.pn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image" Target="../media/image20.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 Id="rId3" Type="http://schemas.openxmlformats.org/officeDocument/2006/relationships/image" Target="../media/image22.png"/><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hyperlink" Target="https://www.lennyrachitsky.com/p/saas-pricing-strategy?token=eyJ1c2VyX2lkIjozMzEyOTM4LCJwb3N0X2lkIjoxMzkwNTQ3NiwiXyI6ImNRMGh3IiwiaWF0IjoxNjA0NjAyNjcxLCJleHAiOjE2MDQ2MDYyNzEsImlzcyI6InB1Yi0xMDg0NSIsInN1YiI6InBvc3QtcmVhY3Rpb24ifQ.12xTjtYO7VIhtQU6fE_Kxu18v7QLXy1jTguYSeHNuIY" TargetMode="External"/><Relationship Id="rId4" Type="http://schemas.openxmlformats.org/officeDocument/2006/relationships/hyperlink" Target="https://docs.google.com/spreadsheets/d/1QZ8sNT7aP3TWHDsrK8k1vN_HDohxQUQaPok1BfVh0Uo/edit#gid=0"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s://en.wikipedia.org/wiki/Van_Westendorp%27s_Price_Sensitivity_Meter" TargetMode="External"/><Relationship Id="rId4" Type="http://schemas.openxmlformats.org/officeDocument/2006/relationships/hyperlink" Target="https://en.wikipedia.org/wiki/Gabor%E2%80%93Granger_method"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4.pn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5.xml"/><Relationship Id="rId3" Type="http://schemas.openxmlformats.org/officeDocument/2006/relationships/image" Target="../media/image19.png"/><Relationship Id="rId4" Type="http://schemas.openxmlformats.org/officeDocument/2006/relationships/hyperlink" Target="https://tomtunguz.com/saas-innovators-solution/"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 Id="rId3" Type="http://schemas.openxmlformats.org/officeDocument/2006/relationships/image" Target="../media/image17.png"/><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 Id="rId3" Type="http://schemas.openxmlformats.org/officeDocument/2006/relationships/image" Target="../media/image23.png"/><Relationship Id="rId4" Type="http://schemas.openxmlformats.org/officeDocument/2006/relationships/image" Target="../media/image2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slide" Target="/ppt/slides/slide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 Id="rId3" Type="http://schemas.openxmlformats.org/officeDocument/2006/relationships/image" Target="../media/image2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 Id="rId3" Type="http://schemas.openxmlformats.org/officeDocument/2006/relationships/image" Target="../media/image25.png"/><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 name="Shape 29"/>
        <p:cNvGrpSpPr/>
        <p:nvPr/>
      </p:nvGrpSpPr>
      <p:grpSpPr>
        <a:xfrm>
          <a:off x="0" y="0"/>
          <a:ext cx="0" cy="0"/>
          <a:chOff x="0" y="0"/>
          <a:chExt cx="0" cy="0"/>
        </a:xfrm>
      </p:grpSpPr>
      <p:sp>
        <p:nvSpPr>
          <p:cNvPr id="30" name="Google Shape;30;p9"/>
          <p:cNvSpPr txBox="1"/>
          <p:nvPr/>
        </p:nvSpPr>
        <p:spPr>
          <a:xfrm>
            <a:off x="457200" y="734139"/>
            <a:ext cx="2438400" cy="1123500"/>
          </a:xfrm>
          <a:prstGeom prst="rect">
            <a:avLst/>
          </a:prstGeom>
          <a:noFill/>
          <a:ln>
            <a:noFill/>
          </a:ln>
        </p:spPr>
        <p:txBody>
          <a:bodyPr anchorCtr="0" anchor="t" bIns="0" lIns="0" spcFirstLastPara="1" rIns="0" wrap="square" tIns="0">
            <a:noAutofit/>
          </a:bodyPr>
          <a:lstStyle/>
          <a:p>
            <a:pPr indent="0" lvl="0" marL="0" marR="0" rtl="0" algn="l">
              <a:lnSpc>
                <a:spcPct val="90000"/>
              </a:lnSpc>
              <a:spcBef>
                <a:spcPts val="0"/>
              </a:spcBef>
              <a:spcAft>
                <a:spcPts val="0"/>
              </a:spcAft>
              <a:buNone/>
            </a:pPr>
            <a:r>
              <a:rPr b="0" i="0" lang="en" sz="4000" u="none" cap="none" strike="noStrike">
                <a:solidFill>
                  <a:schemeClr val="dk2"/>
                </a:solidFill>
                <a:latin typeface="Nunito Sans ExtraBold"/>
                <a:ea typeface="Nunito Sans ExtraBold"/>
                <a:cs typeface="Nunito Sans ExtraBold"/>
                <a:sym typeface="Nunito Sans ExtraBold"/>
              </a:rPr>
              <a:t>Getting</a:t>
            </a:r>
            <a:br>
              <a:rPr b="0" i="0" lang="en" sz="4000" u="none" cap="none" strike="noStrike">
                <a:solidFill>
                  <a:schemeClr val="dk2"/>
                </a:solidFill>
                <a:latin typeface="Nunito Sans ExtraBold"/>
                <a:ea typeface="Nunito Sans ExtraBold"/>
                <a:cs typeface="Nunito Sans ExtraBold"/>
                <a:sym typeface="Nunito Sans ExtraBold"/>
              </a:rPr>
            </a:br>
            <a:r>
              <a:rPr b="0" i="0" lang="en" sz="4000" u="none" cap="none" strike="noStrike">
                <a:solidFill>
                  <a:schemeClr val="dk2"/>
                </a:solidFill>
                <a:latin typeface="Nunito Sans ExtraBold"/>
                <a:ea typeface="Nunito Sans ExtraBold"/>
                <a:cs typeface="Nunito Sans ExtraBold"/>
                <a:sym typeface="Nunito Sans ExtraBold"/>
              </a:rPr>
              <a:t>to nirvana</a:t>
            </a:r>
            <a:endParaRPr b="0" i="0" sz="2800" u="none" cap="none" strike="noStrike">
              <a:solidFill>
                <a:schemeClr val="dk2"/>
              </a:solidFill>
              <a:latin typeface="Nunito Sans Light"/>
              <a:ea typeface="Nunito Sans Light"/>
              <a:cs typeface="Nunito Sans Light"/>
              <a:sym typeface="Nunito Sans Light"/>
            </a:endParaRPr>
          </a:p>
        </p:txBody>
      </p:sp>
      <p:sp>
        <p:nvSpPr>
          <p:cNvPr id="31" name="Google Shape;31;p9"/>
          <p:cNvSpPr txBox="1"/>
          <p:nvPr/>
        </p:nvSpPr>
        <p:spPr>
          <a:xfrm>
            <a:off x="457200" y="2044779"/>
            <a:ext cx="1905000" cy="6156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rPr b="0" i="0" lang="en" sz="2000" u="none" cap="none" strike="noStrike">
                <a:solidFill>
                  <a:schemeClr val="dk2"/>
                </a:solidFill>
                <a:latin typeface="Nunito Sans Light"/>
                <a:ea typeface="Nunito Sans Light"/>
                <a:cs typeface="Nunito Sans Light"/>
                <a:sym typeface="Nunito Sans Light"/>
              </a:rPr>
              <a:t>Or how to scale out your GTM</a:t>
            </a:r>
            <a:endParaRPr/>
          </a:p>
        </p:txBody>
      </p:sp>
      <p:sp>
        <p:nvSpPr>
          <p:cNvPr id="32" name="Google Shape;32;p9"/>
          <p:cNvSpPr txBox="1"/>
          <p:nvPr/>
        </p:nvSpPr>
        <p:spPr>
          <a:xfrm>
            <a:off x="457200" y="4163140"/>
            <a:ext cx="1905000" cy="2463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rPr b="0" i="0" lang="en" sz="1600" u="sng" cap="none" strike="noStrike">
                <a:solidFill>
                  <a:schemeClr val="hlink"/>
                </a:solidFill>
                <a:latin typeface="Nunito Sans ExtraBold"/>
                <a:ea typeface="Nunito Sans ExtraBold"/>
                <a:cs typeface="Nunito Sans ExtraBold"/>
                <a:sym typeface="Nunito Sans ExtraBold"/>
                <a:hlinkClick r:id="rId3"/>
              </a:rPr>
              <a:t>Caroline Clark</a:t>
            </a:r>
            <a:endParaRPr b="0" i="0" sz="1600" u="none" cap="none" strike="noStrike">
              <a:solidFill>
                <a:schemeClr val="dk2"/>
              </a:solidFill>
              <a:latin typeface="Nunito Sans ExtraBold"/>
              <a:ea typeface="Nunito Sans ExtraBold"/>
              <a:cs typeface="Nunito Sans ExtraBold"/>
              <a:sym typeface="Nunito Sans ExtraBold"/>
            </a:endParaRPr>
          </a:p>
        </p:txBody>
      </p:sp>
      <p:pic>
        <p:nvPicPr>
          <p:cNvPr id="33" name="Google Shape;33;p9"/>
          <p:cNvPicPr preferRelativeResize="0"/>
          <p:nvPr/>
        </p:nvPicPr>
        <p:blipFill rotWithShape="1">
          <a:blip r:embed="rId4">
            <a:alphaModFix/>
          </a:blip>
          <a:srcRect b="0" l="14205" r="782" t="0"/>
          <a:stretch/>
        </p:blipFill>
        <p:spPr>
          <a:xfrm>
            <a:off x="3352800" y="0"/>
            <a:ext cx="5791201" cy="51435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 name="Shape 37"/>
        <p:cNvGrpSpPr/>
        <p:nvPr/>
      </p:nvGrpSpPr>
      <p:grpSpPr>
        <a:xfrm>
          <a:off x="0" y="0"/>
          <a:ext cx="0" cy="0"/>
          <a:chOff x="0" y="0"/>
          <a:chExt cx="0" cy="0"/>
        </a:xfrm>
      </p:grpSpPr>
      <p:sp>
        <p:nvSpPr>
          <p:cNvPr id="38" name="Google Shape;38;p10"/>
          <p:cNvSpPr txBox="1"/>
          <p:nvPr>
            <p:ph idx="1" type="body"/>
          </p:nvPr>
        </p:nvSpPr>
        <p:spPr>
          <a:xfrm>
            <a:off x="457200" y="1152475"/>
            <a:ext cx="8229600" cy="28668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Clr>
                <a:schemeClr val="dk1"/>
              </a:buClr>
              <a:buSzPts val="1800"/>
              <a:buFont typeface="Arial"/>
              <a:buNone/>
            </a:pPr>
            <a:r>
              <a:rPr lang="en"/>
              <a:t>I’ve worked in go-to-market at Atlassian as one of the first GTM hires on Jira Service Desk (now the second largest product), and venture capital at Sequoia. Now I am building something new.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rPr lang="en"/>
              <a:t>So many founders ping me asking: “What should my GTM strategy be” and “How do I build slides about that”?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rPr lang="en"/>
              <a:t>I looked around for an overview, and couldn’t find a great and accessible one to send over. So I decided to build this deck as an open resource to give back.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rPr lang="en"/>
              <a:t>Specifically, this is meant for </a:t>
            </a:r>
            <a:r>
              <a:rPr b="1" lang="en">
                <a:highlight>
                  <a:schemeClr val="accent3"/>
                </a:highlight>
              </a:rPr>
              <a:t>founders who are figuring out their go-to-market for B2B companies</a:t>
            </a:r>
            <a:r>
              <a:rPr lang="en"/>
              <a:t>. Feel free to copy these slides and modify for your needs.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Clr>
                <a:schemeClr val="dk1"/>
              </a:buClr>
              <a:buSzPts val="1800"/>
              <a:buFont typeface="Arial"/>
              <a:buNone/>
            </a:pPr>
            <a:r>
              <a:rPr lang="en"/>
              <a:t>Ping </a:t>
            </a:r>
            <a:r>
              <a:rPr lang="en" u="sng">
                <a:solidFill>
                  <a:schemeClr val="hlink"/>
                </a:solidFill>
                <a:hlinkClick r:id="rId3"/>
              </a:rPr>
              <a:t>@carolinedclark</a:t>
            </a:r>
            <a:r>
              <a:rPr lang="en"/>
              <a:t> on Twitter with feedback, questions, etc. </a:t>
            </a:r>
            <a:endParaRPr/>
          </a:p>
        </p:txBody>
      </p:sp>
      <p:sp>
        <p:nvSpPr>
          <p:cNvPr id="39" name="Google Shape;39;p10"/>
          <p:cNvSpPr txBox="1"/>
          <p:nvPr>
            <p:ph type="title"/>
          </p:nvPr>
        </p:nvSpPr>
        <p:spPr>
          <a:xfrm>
            <a:off x="457200" y="385822"/>
            <a:ext cx="8229600" cy="369332"/>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Read me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sp>
        <p:nvSpPr>
          <p:cNvPr id="44" name="Google Shape;44;p11"/>
          <p:cNvSpPr txBox="1"/>
          <p:nvPr>
            <p:ph type="title"/>
          </p:nvPr>
        </p:nvSpPr>
        <p:spPr>
          <a:xfrm>
            <a:off x="1196340" y="2017752"/>
            <a:ext cx="6751200" cy="11079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None/>
            </a:pPr>
            <a:r>
              <a:rPr lang="en">
                <a:latin typeface="Nunito Sans ExtraBold"/>
                <a:ea typeface="Nunito Sans ExtraBold"/>
                <a:cs typeface="Nunito Sans ExtraBold"/>
                <a:sym typeface="Nunito Sans ExtraBold"/>
              </a:rPr>
              <a:t>First things first, </a:t>
            </a:r>
            <a:endParaRPr>
              <a:latin typeface="Nunito Sans ExtraBold"/>
              <a:ea typeface="Nunito Sans ExtraBold"/>
              <a:cs typeface="Nunito Sans ExtraBold"/>
              <a:sym typeface="Nunito Sans ExtraBold"/>
            </a:endParaRPr>
          </a:p>
          <a:p>
            <a:pPr indent="0" lvl="0" marL="0" rtl="0" algn="ctr">
              <a:lnSpc>
                <a:spcPct val="100000"/>
              </a:lnSpc>
              <a:spcBef>
                <a:spcPts val="0"/>
              </a:spcBef>
              <a:spcAft>
                <a:spcPts val="0"/>
              </a:spcAft>
              <a:buNone/>
            </a:pPr>
            <a:r>
              <a:rPr lang="en">
                <a:latin typeface="Nunito Sans ExtraBold"/>
                <a:ea typeface="Nunito Sans ExtraBold"/>
                <a:cs typeface="Nunito Sans ExtraBold"/>
                <a:sym typeface="Nunito Sans ExtraBold"/>
              </a:rPr>
              <a:t>the product has to be great.</a:t>
            </a:r>
            <a:endParaRPr>
              <a:latin typeface="Nunito Sans ExtraBold"/>
              <a:ea typeface="Nunito Sans ExtraBold"/>
              <a:cs typeface="Nunito Sans ExtraBold"/>
              <a:sym typeface="Nunito Sans ExtraBold"/>
            </a:endParaRPr>
          </a:p>
          <a:p>
            <a:pPr indent="0" lvl="0" marL="0" rtl="0" algn="ctr">
              <a:lnSpc>
                <a:spcPct val="100000"/>
              </a:lnSpc>
              <a:spcBef>
                <a:spcPts val="0"/>
              </a:spcBef>
              <a:spcAft>
                <a:spcPts val="0"/>
              </a:spcAft>
              <a:buNone/>
            </a:pPr>
            <a:br>
              <a:rPr lang="en">
                <a:latin typeface="Nunito Sans ExtraBold"/>
                <a:ea typeface="Nunito Sans ExtraBold"/>
                <a:cs typeface="Nunito Sans ExtraBold"/>
                <a:sym typeface="Nunito Sans ExtraBold"/>
              </a:rPr>
            </a:br>
            <a:r>
              <a:rPr lang="en"/>
              <a:t>It’s miserable trying to sell or market a product that isn’t useful.</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 name="Shape 48"/>
        <p:cNvGrpSpPr/>
        <p:nvPr/>
      </p:nvGrpSpPr>
      <p:grpSpPr>
        <a:xfrm>
          <a:off x="0" y="0"/>
          <a:ext cx="0" cy="0"/>
          <a:chOff x="0" y="0"/>
          <a:chExt cx="0" cy="0"/>
        </a:xfrm>
      </p:grpSpPr>
      <p:sp>
        <p:nvSpPr>
          <p:cNvPr id="49" name="Google Shape;49;p12"/>
          <p:cNvSpPr txBox="1"/>
          <p:nvPr>
            <p:ph type="title"/>
          </p:nvPr>
        </p:nvSpPr>
        <p:spPr>
          <a:xfrm>
            <a:off x="1196340" y="2017752"/>
            <a:ext cx="6751320" cy="1107996"/>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None/>
            </a:pPr>
            <a:r>
              <a:rPr lang="en">
                <a:latin typeface="Nunito Sans ExtraBold"/>
                <a:ea typeface="Nunito Sans ExtraBold"/>
                <a:cs typeface="Nunito Sans ExtraBold"/>
                <a:sym typeface="Nunito Sans ExtraBold"/>
              </a:rPr>
              <a:t>GTM strategy is like legos that form a whole.</a:t>
            </a:r>
            <a:endParaRPr>
              <a:latin typeface="Nunito Sans ExtraBold"/>
              <a:ea typeface="Nunito Sans ExtraBold"/>
              <a:cs typeface="Nunito Sans ExtraBold"/>
              <a:sym typeface="Nunito Sans ExtraBold"/>
            </a:endParaRPr>
          </a:p>
          <a:p>
            <a:pPr indent="0" lvl="0" marL="0" rtl="0" algn="ctr">
              <a:lnSpc>
                <a:spcPct val="100000"/>
              </a:lnSpc>
              <a:spcBef>
                <a:spcPts val="0"/>
              </a:spcBef>
              <a:spcAft>
                <a:spcPts val="0"/>
              </a:spcAft>
              <a:buNone/>
            </a:pPr>
            <a:br>
              <a:rPr lang="en">
                <a:latin typeface="Nunito Sans ExtraBold"/>
                <a:ea typeface="Nunito Sans ExtraBold"/>
                <a:cs typeface="Nunito Sans ExtraBold"/>
                <a:sym typeface="Nunito Sans ExtraBold"/>
              </a:rPr>
            </a:br>
            <a:r>
              <a:rPr lang="en"/>
              <a:t>You will need to figure out internal questions in order to get answers.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title"/>
          </p:nvPr>
        </p:nvSpPr>
        <p:spPr>
          <a:xfrm>
            <a:off x="1196340" y="2017752"/>
            <a:ext cx="6751200" cy="11079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None/>
            </a:pPr>
            <a:r>
              <a:rPr lang="en">
                <a:latin typeface="Nunito Sans ExtraBold"/>
                <a:ea typeface="Nunito Sans ExtraBold"/>
                <a:cs typeface="Nunito Sans ExtraBold"/>
                <a:sym typeface="Nunito Sans ExtraBold"/>
              </a:rPr>
              <a:t>This deck focuses on the legos</a:t>
            </a:r>
            <a:endParaRPr/>
          </a:p>
        </p:txBody>
      </p:sp>
      <p:pic>
        <p:nvPicPr>
          <p:cNvPr id="55" name="Google Shape;55;p13"/>
          <p:cNvPicPr preferRelativeResize="0"/>
          <p:nvPr/>
        </p:nvPicPr>
        <p:blipFill>
          <a:blip r:embed="rId3">
            <a:alphaModFix/>
          </a:blip>
          <a:stretch>
            <a:fillRect/>
          </a:stretch>
        </p:blipFill>
        <p:spPr>
          <a:xfrm>
            <a:off x="409125" y="-2"/>
            <a:ext cx="1314675" cy="786177"/>
          </a:xfrm>
          <a:prstGeom prst="rect">
            <a:avLst/>
          </a:prstGeom>
          <a:noFill/>
          <a:ln>
            <a:noFill/>
          </a:ln>
        </p:spPr>
      </p:pic>
      <p:pic>
        <p:nvPicPr>
          <p:cNvPr id="56" name="Google Shape;56;p13"/>
          <p:cNvPicPr preferRelativeResize="0"/>
          <p:nvPr/>
        </p:nvPicPr>
        <p:blipFill>
          <a:blip r:embed="rId4">
            <a:alphaModFix/>
          </a:blip>
          <a:stretch>
            <a:fillRect/>
          </a:stretch>
        </p:blipFill>
        <p:spPr>
          <a:xfrm>
            <a:off x="1257686" y="524160"/>
            <a:ext cx="1314675" cy="1059625"/>
          </a:xfrm>
          <a:prstGeom prst="rect">
            <a:avLst/>
          </a:prstGeom>
          <a:noFill/>
          <a:ln>
            <a:noFill/>
          </a:ln>
        </p:spPr>
      </p:pic>
      <p:pic>
        <p:nvPicPr>
          <p:cNvPr id="57" name="Google Shape;57;p13"/>
          <p:cNvPicPr preferRelativeResize="0"/>
          <p:nvPr/>
        </p:nvPicPr>
        <p:blipFill>
          <a:blip r:embed="rId5">
            <a:alphaModFix/>
          </a:blip>
          <a:stretch>
            <a:fillRect/>
          </a:stretch>
        </p:blipFill>
        <p:spPr>
          <a:xfrm>
            <a:off x="0" y="875600"/>
            <a:ext cx="1056511" cy="876900"/>
          </a:xfrm>
          <a:prstGeom prst="rect">
            <a:avLst/>
          </a:prstGeom>
          <a:noFill/>
          <a:ln>
            <a:noFill/>
          </a:ln>
        </p:spPr>
      </p:pic>
      <p:pic>
        <p:nvPicPr>
          <p:cNvPr id="58" name="Google Shape;58;p13"/>
          <p:cNvPicPr preferRelativeResize="0"/>
          <p:nvPr/>
        </p:nvPicPr>
        <p:blipFill>
          <a:blip r:embed="rId6">
            <a:alphaModFix/>
          </a:blip>
          <a:stretch>
            <a:fillRect/>
          </a:stretch>
        </p:blipFill>
        <p:spPr>
          <a:xfrm>
            <a:off x="6979200" y="3359688"/>
            <a:ext cx="2164800" cy="17838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62" name="Shape 62"/>
        <p:cNvGrpSpPr/>
        <p:nvPr/>
      </p:nvGrpSpPr>
      <p:grpSpPr>
        <a:xfrm>
          <a:off x="0" y="0"/>
          <a:ext cx="0" cy="0"/>
          <a:chOff x="0" y="0"/>
          <a:chExt cx="0" cy="0"/>
        </a:xfrm>
      </p:grpSpPr>
      <p:sp>
        <p:nvSpPr>
          <p:cNvPr id="63" name="Google Shape;63;p14"/>
          <p:cNvSpPr/>
          <p:nvPr/>
        </p:nvSpPr>
        <p:spPr>
          <a:xfrm rot="10800000">
            <a:off x="457200" y="1281842"/>
            <a:ext cx="2438400"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64" name="Google Shape;64;p14"/>
          <p:cNvSpPr/>
          <p:nvPr/>
        </p:nvSpPr>
        <p:spPr>
          <a:xfrm rot="10800000">
            <a:off x="3352801" y="1281842"/>
            <a:ext cx="2438400"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65" name="Google Shape;65;p14"/>
          <p:cNvSpPr/>
          <p:nvPr/>
        </p:nvSpPr>
        <p:spPr>
          <a:xfrm rot="10800000">
            <a:off x="6248400" y="1281842"/>
            <a:ext cx="2438400"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66" name="Google Shape;66;p14"/>
          <p:cNvSpPr txBox="1"/>
          <p:nvPr>
            <p:ph type="title"/>
          </p:nvPr>
        </p:nvSpPr>
        <p:spPr>
          <a:xfrm>
            <a:off x="457200" y="385822"/>
            <a:ext cx="8229600" cy="492443"/>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None/>
            </a:pPr>
            <a:r>
              <a:rPr lang="en"/>
              <a:t>GTM strategy</a:t>
            </a:r>
            <a:endParaRPr/>
          </a:p>
        </p:txBody>
      </p:sp>
      <p:sp>
        <p:nvSpPr>
          <p:cNvPr id="67" name="Google Shape;67;p14"/>
          <p:cNvSpPr txBox="1"/>
          <p:nvPr/>
        </p:nvSpPr>
        <p:spPr>
          <a:xfrm>
            <a:off x="36804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dk2"/>
                </a:solidFill>
                <a:latin typeface="Nunito Sans ExtraBold"/>
                <a:ea typeface="Nunito Sans ExtraBold"/>
                <a:cs typeface="Nunito Sans ExtraBold"/>
                <a:sym typeface="Nunito Sans ExtraBold"/>
              </a:rPr>
              <a:t>How are you </a:t>
            </a:r>
            <a:br>
              <a:rPr b="0" i="0" lang="en" sz="1400" u="none" cap="none" strike="noStrike">
                <a:solidFill>
                  <a:schemeClr val="dk2"/>
                </a:solidFill>
                <a:latin typeface="Nunito Sans ExtraBold"/>
                <a:ea typeface="Nunito Sans ExtraBold"/>
                <a:cs typeface="Nunito Sans ExtraBold"/>
                <a:sym typeface="Nunito Sans ExtraBold"/>
              </a:rPr>
            </a:br>
            <a:r>
              <a:rPr b="0" i="0" lang="en" sz="1400" u="none" cap="none" strike="noStrike">
                <a:solidFill>
                  <a:schemeClr val="dk2"/>
                </a:solidFill>
                <a:latin typeface="Nunito Sans ExtraBold"/>
                <a:ea typeface="Nunito Sans ExtraBold"/>
                <a:cs typeface="Nunito Sans ExtraBold"/>
                <a:sym typeface="Nunito Sans ExtraBold"/>
              </a:rPr>
              <a:t>going to reach them?</a:t>
            </a:r>
            <a:endParaRPr/>
          </a:p>
        </p:txBody>
      </p:sp>
      <p:sp>
        <p:nvSpPr>
          <p:cNvPr id="68" name="Google Shape;68;p14"/>
          <p:cNvSpPr txBox="1"/>
          <p:nvPr/>
        </p:nvSpPr>
        <p:spPr>
          <a:xfrm>
            <a:off x="7848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dk2"/>
                </a:solidFill>
                <a:latin typeface="Nunito Sans ExtraBold"/>
                <a:ea typeface="Nunito Sans ExtraBold"/>
                <a:cs typeface="Nunito Sans ExtraBold"/>
                <a:sym typeface="Nunito Sans ExtraBold"/>
              </a:rPr>
              <a:t>Who is the </a:t>
            </a:r>
            <a:br>
              <a:rPr b="0" i="0" lang="en" sz="1400" u="none" cap="none" strike="noStrike">
                <a:solidFill>
                  <a:schemeClr val="dk2"/>
                </a:solidFill>
                <a:latin typeface="Nunito Sans ExtraBold"/>
                <a:ea typeface="Nunito Sans ExtraBold"/>
                <a:cs typeface="Nunito Sans ExtraBold"/>
                <a:sym typeface="Nunito Sans ExtraBold"/>
              </a:rPr>
            </a:br>
            <a:r>
              <a:rPr b="0" i="0" lang="en" sz="1400" u="none" cap="none" strike="noStrike">
                <a:solidFill>
                  <a:schemeClr val="dk2"/>
                </a:solidFill>
                <a:latin typeface="Nunito Sans ExtraBold"/>
                <a:ea typeface="Nunito Sans ExtraBold"/>
                <a:cs typeface="Nunito Sans ExtraBold"/>
                <a:sym typeface="Nunito Sans ExtraBold"/>
              </a:rPr>
              <a:t>ideal customer? </a:t>
            </a:r>
            <a:endParaRPr/>
          </a:p>
        </p:txBody>
      </p:sp>
      <p:sp>
        <p:nvSpPr>
          <p:cNvPr id="69" name="Google Shape;69;p14"/>
          <p:cNvSpPr txBox="1"/>
          <p:nvPr/>
        </p:nvSpPr>
        <p:spPr>
          <a:xfrm>
            <a:off x="65760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dk2"/>
                </a:solidFill>
                <a:latin typeface="Nunito Sans ExtraBold"/>
                <a:ea typeface="Nunito Sans ExtraBold"/>
                <a:cs typeface="Nunito Sans ExtraBold"/>
                <a:sym typeface="Nunito Sans ExtraBold"/>
              </a:rPr>
              <a:t>How are you </a:t>
            </a:r>
            <a:br>
              <a:rPr b="0" i="0" lang="en" sz="1400" u="none" cap="none" strike="noStrike">
                <a:solidFill>
                  <a:schemeClr val="dk2"/>
                </a:solidFill>
                <a:latin typeface="Nunito Sans ExtraBold"/>
                <a:ea typeface="Nunito Sans ExtraBold"/>
                <a:cs typeface="Nunito Sans ExtraBold"/>
                <a:sym typeface="Nunito Sans ExtraBold"/>
              </a:rPr>
            </a:br>
            <a:r>
              <a:rPr b="0" i="0" lang="en" sz="1400" u="none" cap="none" strike="noStrike">
                <a:solidFill>
                  <a:schemeClr val="dk2"/>
                </a:solidFill>
                <a:latin typeface="Nunito Sans ExtraBold"/>
                <a:ea typeface="Nunito Sans ExtraBold"/>
                <a:cs typeface="Nunito Sans ExtraBold"/>
                <a:sym typeface="Nunito Sans ExtraBold"/>
              </a:rPr>
              <a:t>going to scale? </a:t>
            </a:r>
            <a:endParaRPr/>
          </a:p>
        </p:txBody>
      </p:sp>
      <p:sp>
        <p:nvSpPr>
          <p:cNvPr id="70" name="Google Shape;70;p14"/>
          <p:cNvSpPr txBox="1"/>
          <p:nvPr/>
        </p:nvSpPr>
        <p:spPr>
          <a:xfrm>
            <a:off x="967740" y="3210304"/>
            <a:ext cx="1417320" cy="530915"/>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t/>
            </a:r>
            <a:endParaRPr sz="1100">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b="0" i="0" lang="en" sz="1100" u="none" cap="none" strike="noStrike">
                <a:solidFill>
                  <a:schemeClr val="dk2"/>
                </a:solidFill>
                <a:latin typeface="Nunito Sans"/>
                <a:ea typeface="Nunito Sans"/>
                <a:cs typeface="Nunito Sans"/>
                <a:sym typeface="Nunito Sans"/>
              </a:rPr>
              <a:t>Buyer personas</a:t>
            </a:r>
            <a:endParaRPr b="0" i="0" sz="1100" u="none" cap="none" strike="noStrike">
              <a:solidFill>
                <a:schemeClr val="dk2"/>
              </a:solidFill>
              <a:latin typeface="Nunito Sans"/>
              <a:ea typeface="Nunito Sans"/>
              <a:cs typeface="Nunito Sans"/>
              <a:sym typeface="Nunito Sans"/>
            </a:endParaRPr>
          </a:p>
        </p:txBody>
      </p:sp>
      <p:sp>
        <p:nvSpPr>
          <p:cNvPr id="71" name="Google Shape;71;p14"/>
          <p:cNvSpPr txBox="1"/>
          <p:nvPr/>
        </p:nvSpPr>
        <p:spPr>
          <a:xfrm>
            <a:off x="3893820" y="3391123"/>
            <a:ext cx="1356360" cy="16927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100" u="none" cap="none" strike="noStrike">
                <a:solidFill>
                  <a:schemeClr val="dk2"/>
                </a:solidFill>
                <a:latin typeface="Nunito Sans"/>
                <a:ea typeface="Nunito Sans"/>
                <a:cs typeface="Nunito Sans"/>
                <a:sym typeface="Nunito Sans"/>
              </a:rPr>
              <a:t>Acquisition channels</a:t>
            </a:r>
            <a:endParaRPr b="0" i="0" sz="1100" u="none" cap="none" strike="noStrike">
              <a:solidFill>
                <a:schemeClr val="dk2"/>
              </a:solidFill>
              <a:latin typeface="Nunito Sans"/>
              <a:ea typeface="Nunito Sans"/>
              <a:cs typeface="Nunito Sans"/>
              <a:sym typeface="Nunito Sans"/>
            </a:endParaRPr>
          </a:p>
        </p:txBody>
      </p:sp>
      <p:sp>
        <p:nvSpPr>
          <p:cNvPr id="72" name="Google Shape;72;p14"/>
          <p:cNvSpPr txBox="1"/>
          <p:nvPr/>
        </p:nvSpPr>
        <p:spPr>
          <a:xfrm>
            <a:off x="6663397" y="3210304"/>
            <a:ext cx="1608406" cy="1561966"/>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100" u="none" cap="none" strike="noStrike">
                <a:solidFill>
                  <a:schemeClr val="dk2"/>
                </a:solidFill>
                <a:latin typeface="Nunito Sans"/>
                <a:ea typeface="Nunito Sans"/>
                <a:cs typeface="Nunito Sans"/>
                <a:sym typeface="Nunito Sans"/>
              </a:rPr>
              <a:t>Pricing</a:t>
            </a:r>
            <a:endParaRPr b="0" i="0" sz="1100" u="none" cap="none" strike="noStrike">
              <a:solidFill>
                <a:schemeClr val="dk2"/>
              </a:solidFill>
              <a:latin typeface="Nunito Sans"/>
              <a:ea typeface="Nunito Sans"/>
              <a:cs typeface="Nunito Sans"/>
              <a:sym typeface="Nunito Sans"/>
            </a:endParaRPr>
          </a:p>
          <a:p>
            <a:pPr indent="0" lvl="0" marL="0" marR="0" rtl="0" algn="ctr">
              <a:lnSpc>
                <a:spcPct val="100000"/>
              </a:lnSpc>
              <a:spcBef>
                <a:spcPts val="1500"/>
              </a:spcBef>
              <a:spcAft>
                <a:spcPts val="0"/>
              </a:spcAft>
              <a:buNone/>
            </a:pPr>
            <a:r>
              <a:rPr b="0" i="0" lang="en" sz="1100" u="none" cap="none" strike="noStrike">
                <a:solidFill>
                  <a:schemeClr val="dk2"/>
                </a:solidFill>
                <a:latin typeface="Nunito Sans"/>
                <a:ea typeface="Nunito Sans"/>
                <a:cs typeface="Nunito Sans"/>
                <a:sym typeface="Nunito Sans"/>
              </a:rPr>
              <a:t>Payment models</a:t>
            </a:r>
            <a:br>
              <a:rPr b="0" i="0" lang="en" sz="1100" u="none" cap="none" strike="noStrike">
                <a:solidFill>
                  <a:schemeClr val="dk2"/>
                </a:solidFill>
                <a:latin typeface="Nunito Sans"/>
                <a:ea typeface="Nunito Sans"/>
                <a:cs typeface="Nunito Sans"/>
                <a:sym typeface="Nunito Sans"/>
              </a:rPr>
            </a:br>
            <a:r>
              <a:rPr b="0" i="0" lang="en" sz="900" u="none" cap="none" strike="noStrike">
                <a:solidFill>
                  <a:schemeClr val="dk2"/>
                </a:solidFill>
                <a:latin typeface="Nunito Sans"/>
                <a:ea typeface="Nunito Sans"/>
                <a:cs typeface="Nunito Sans"/>
                <a:sym typeface="Nunito Sans"/>
              </a:rPr>
              <a:t>(freemium/free trial/demo)</a:t>
            </a:r>
            <a:endParaRPr/>
          </a:p>
          <a:p>
            <a:pPr indent="0" lvl="0" marL="0" marR="0" rtl="0" algn="ctr">
              <a:lnSpc>
                <a:spcPct val="100000"/>
              </a:lnSpc>
              <a:spcBef>
                <a:spcPts val="1500"/>
              </a:spcBef>
              <a:spcAft>
                <a:spcPts val="0"/>
              </a:spcAft>
              <a:buNone/>
            </a:pPr>
            <a:r>
              <a:rPr b="0" i="0" lang="en" sz="1100" u="none" cap="none" strike="noStrike">
                <a:solidFill>
                  <a:schemeClr val="dk2"/>
                </a:solidFill>
                <a:latin typeface="Nunito Sans"/>
                <a:ea typeface="Nunito Sans"/>
                <a:cs typeface="Nunito Sans"/>
                <a:sym typeface="Nunito Sans"/>
              </a:rPr>
              <a:t>LTV,</a:t>
            </a:r>
            <a:br>
              <a:rPr b="0" i="0" lang="en" sz="1100" u="none" cap="none" strike="noStrike">
                <a:solidFill>
                  <a:schemeClr val="dk2"/>
                </a:solidFill>
                <a:latin typeface="Nunito Sans"/>
                <a:ea typeface="Nunito Sans"/>
                <a:cs typeface="Nunito Sans"/>
                <a:sym typeface="Nunito Sans"/>
              </a:rPr>
            </a:br>
            <a:r>
              <a:rPr b="0" i="0" lang="en" sz="1100" u="none" cap="none" strike="noStrike">
                <a:solidFill>
                  <a:schemeClr val="dk2"/>
                </a:solidFill>
                <a:latin typeface="Nunito Sans"/>
                <a:ea typeface="Nunito Sans"/>
                <a:cs typeface="Nunito Sans"/>
                <a:sym typeface="Nunito Sans"/>
              </a:rPr>
              <a:t>CAC</a:t>
            </a:r>
            <a:endParaRPr b="0" i="0" sz="1100" u="none" cap="none" strike="noStrike">
              <a:solidFill>
                <a:schemeClr val="dk2"/>
              </a:solidFill>
              <a:latin typeface="Nunito Sans"/>
              <a:ea typeface="Nunito Sans"/>
              <a:cs typeface="Nunito Sans"/>
              <a:sym typeface="Nunito Sans"/>
            </a:endParaRPr>
          </a:p>
          <a:p>
            <a:pPr indent="0" lvl="0" marL="0" marR="0" rtl="0" algn="ctr">
              <a:lnSpc>
                <a:spcPct val="100000"/>
              </a:lnSpc>
              <a:spcBef>
                <a:spcPts val="1500"/>
              </a:spcBef>
              <a:spcAft>
                <a:spcPts val="0"/>
              </a:spcAft>
              <a:buNone/>
            </a:pPr>
            <a:r>
              <a:rPr b="0" i="0" lang="en" sz="1100" u="none" cap="none" strike="noStrike">
                <a:solidFill>
                  <a:schemeClr val="dk2"/>
                </a:solidFill>
                <a:latin typeface="Nunito Sans"/>
                <a:ea typeface="Nunito Sans"/>
                <a:cs typeface="Nunito Sans"/>
                <a:sym typeface="Nunito Sans"/>
              </a:rPr>
              <a:t>Market size </a:t>
            </a:r>
            <a:endParaRPr b="0" i="0" sz="1100" u="none" cap="none" strike="noStrike">
              <a:solidFill>
                <a:schemeClr val="dk2"/>
              </a:solidFill>
              <a:latin typeface="Nunito Sans"/>
              <a:ea typeface="Nunito Sans"/>
              <a:cs typeface="Nunito Sans"/>
              <a:sym typeface="Nunito Sans"/>
            </a:endParaRPr>
          </a:p>
        </p:txBody>
      </p:sp>
      <p:grpSp>
        <p:nvGrpSpPr>
          <p:cNvPr id="73" name="Google Shape;73;p14"/>
          <p:cNvGrpSpPr/>
          <p:nvPr/>
        </p:nvGrpSpPr>
        <p:grpSpPr>
          <a:xfrm>
            <a:off x="1447333" y="1559337"/>
            <a:ext cx="458134" cy="738324"/>
            <a:chOff x="3058944" y="133338"/>
            <a:chExt cx="3026108" cy="4876811"/>
          </a:xfrm>
        </p:grpSpPr>
        <p:sp>
          <p:nvSpPr>
            <p:cNvPr id="74" name="Google Shape;74;p14"/>
            <p:cNvSpPr/>
            <p:nvPr/>
          </p:nvSpPr>
          <p:spPr>
            <a:xfrm>
              <a:off x="3058944" y="133338"/>
              <a:ext cx="3026108" cy="4876811"/>
            </a:xfrm>
            <a:custGeom>
              <a:rect b="b" l="l" r="r" t="t"/>
              <a:pathLst>
                <a:path extrusionOk="0" h="4876811" w="3026108">
                  <a:moveTo>
                    <a:pt x="3026102" y="3645525"/>
                  </a:moveTo>
                  <a:cubicBezTo>
                    <a:pt x="3027750" y="3061480"/>
                    <a:pt x="2687374" y="2371889"/>
                    <a:pt x="2221554" y="1951684"/>
                  </a:cubicBezTo>
                  <a:lnTo>
                    <a:pt x="2438448" y="1825630"/>
                  </a:lnTo>
                  <a:cubicBezTo>
                    <a:pt x="2569264" y="1749602"/>
                    <a:pt x="2650379" y="1587944"/>
                    <a:pt x="2651036" y="1358172"/>
                  </a:cubicBezTo>
                  <a:cubicBezTo>
                    <a:pt x="2652351" y="895667"/>
                    <a:pt x="2327138" y="332368"/>
                    <a:pt x="1924631" y="99986"/>
                  </a:cubicBezTo>
                  <a:cubicBezTo>
                    <a:pt x="1722063" y="-16971"/>
                    <a:pt x="1538526" y="-27830"/>
                    <a:pt x="1405995" y="49189"/>
                  </a:cubicBezTo>
                  <a:lnTo>
                    <a:pt x="601551" y="516686"/>
                  </a:lnTo>
                  <a:cubicBezTo>
                    <a:pt x="601980" y="516438"/>
                    <a:pt x="602418" y="516219"/>
                    <a:pt x="602847" y="515971"/>
                  </a:cubicBezTo>
                  <a:cubicBezTo>
                    <a:pt x="471278" y="591686"/>
                    <a:pt x="389620" y="753611"/>
                    <a:pt x="388963" y="984116"/>
                  </a:cubicBezTo>
                  <a:cubicBezTo>
                    <a:pt x="388115" y="1281858"/>
                    <a:pt x="522684" y="1621281"/>
                    <a:pt x="725977" y="1887381"/>
                  </a:cubicBezTo>
                  <a:lnTo>
                    <a:pt x="325850" y="2119915"/>
                  </a:lnTo>
                  <a:cubicBezTo>
                    <a:pt x="327612" y="2118886"/>
                    <a:pt x="329413" y="2117934"/>
                    <a:pt x="331184" y="2116934"/>
                  </a:cubicBezTo>
                  <a:cubicBezTo>
                    <a:pt x="128892" y="2231377"/>
                    <a:pt x="3172" y="2478693"/>
                    <a:pt x="2172" y="2831604"/>
                  </a:cubicBezTo>
                  <a:lnTo>
                    <a:pt x="0" y="3595404"/>
                  </a:lnTo>
                  <a:lnTo>
                    <a:pt x="2219487" y="4876812"/>
                  </a:lnTo>
                  <a:lnTo>
                    <a:pt x="2219487" y="4876812"/>
                  </a:lnTo>
                  <a:lnTo>
                    <a:pt x="2219487" y="4876812"/>
                  </a:lnTo>
                  <a:lnTo>
                    <a:pt x="2219487" y="4876812"/>
                  </a:lnTo>
                  <a:lnTo>
                    <a:pt x="2219487" y="4876812"/>
                  </a:lnTo>
                  <a:lnTo>
                    <a:pt x="3023931" y="4409316"/>
                  </a:lnTo>
                  <a:lnTo>
                    <a:pt x="3026102" y="3645525"/>
                  </a:lnTo>
                  <a:close/>
                </a:path>
              </a:pathLst>
            </a:custGeom>
            <a:solidFill>
              <a:srgbClr val="CCFF69"/>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75" name="Google Shape;75;p14"/>
            <p:cNvGrpSpPr/>
            <p:nvPr/>
          </p:nvGrpSpPr>
          <p:grpSpPr>
            <a:xfrm>
              <a:off x="3384804" y="1710858"/>
              <a:ext cx="2700247" cy="3299291"/>
              <a:chOff x="3384804" y="1710858"/>
              <a:chExt cx="2700247" cy="3299291"/>
            </a:xfrm>
          </p:grpSpPr>
          <p:sp>
            <p:nvSpPr>
              <p:cNvPr id="76" name="Google Shape;76;p14"/>
              <p:cNvSpPr/>
              <p:nvPr/>
            </p:nvSpPr>
            <p:spPr>
              <a:xfrm>
                <a:off x="3384804" y="1710858"/>
                <a:ext cx="1408604" cy="542385"/>
              </a:xfrm>
              <a:custGeom>
                <a:rect b="b" l="l" r="r" t="t"/>
                <a:pathLst>
                  <a:path extrusionOk="0" h="542385" w="1408604">
                    <a:moveTo>
                      <a:pt x="0" y="542385"/>
                    </a:moveTo>
                    <a:lnTo>
                      <a:pt x="804443" y="74898"/>
                    </a:lnTo>
                    <a:cubicBezTo>
                      <a:pt x="964892" y="-18342"/>
                      <a:pt x="1174433" y="-27000"/>
                      <a:pt x="1408605" y="62878"/>
                    </a:cubicBezTo>
                    <a:lnTo>
                      <a:pt x="604161" y="530365"/>
                    </a:lnTo>
                    <a:cubicBezTo>
                      <a:pt x="369989" y="440506"/>
                      <a:pt x="160439" y="449154"/>
                      <a:pt x="0" y="542385"/>
                    </a:cubicBezTo>
                    <a:close/>
                  </a:path>
                </a:pathLst>
              </a:custGeom>
              <a:solidFill>
                <a:srgbClr val="00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77" name="Google Shape;77;p14"/>
              <p:cNvSpPr/>
              <p:nvPr/>
            </p:nvSpPr>
            <p:spPr>
              <a:xfrm>
                <a:off x="4359887" y="1987886"/>
                <a:ext cx="1725164" cy="3022263"/>
              </a:xfrm>
              <a:custGeom>
                <a:rect b="b" l="l" r="r" t="t"/>
                <a:pathLst>
                  <a:path extrusionOk="0" h="3022263" w="1725164">
                    <a:moveTo>
                      <a:pt x="804444" y="0"/>
                    </a:moveTo>
                    <a:lnTo>
                      <a:pt x="0" y="467487"/>
                    </a:lnTo>
                    <a:cubicBezTo>
                      <a:pt x="524304" y="871795"/>
                      <a:pt x="922506" y="1626861"/>
                      <a:pt x="920706" y="2258454"/>
                    </a:cubicBezTo>
                    <a:lnTo>
                      <a:pt x="918543" y="3022264"/>
                    </a:lnTo>
                    <a:lnTo>
                      <a:pt x="1722987" y="2554767"/>
                    </a:lnTo>
                    <a:lnTo>
                      <a:pt x="1725159" y="1790967"/>
                    </a:lnTo>
                    <a:cubicBezTo>
                      <a:pt x="1726949" y="1159373"/>
                      <a:pt x="1328737" y="404308"/>
                      <a:pt x="804444" y="0"/>
                    </a:cubicBezTo>
                    <a:close/>
                  </a:path>
                </a:pathLst>
              </a:custGeom>
              <a:solidFill>
                <a:srgbClr val="00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78" name="Google Shape;78;p14"/>
            <p:cNvSpPr/>
            <p:nvPr/>
          </p:nvSpPr>
          <p:spPr>
            <a:xfrm>
              <a:off x="3660495" y="133347"/>
              <a:ext cx="2049479" cy="2293118"/>
            </a:xfrm>
            <a:custGeom>
              <a:rect b="b" l="l" r="r" t="t"/>
              <a:pathLst>
                <a:path extrusionOk="0" h="2293118" w="2049479">
                  <a:moveTo>
                    <a:pt x="1323070" y="99977"/>
                  </a:moveTo>
                  <a:cubicBezTo>
                    <a:pt x="1120511" y="-16971"/>
                    <a:pt x="936974" y="-27829"/>
                    <a:pt x="804443" y="49190"/>
                  </a:cubicBezTo>
                  <a:lnTo>
                    <a:pt x="0" y="516687"/>
                  </a:lnTo>
                  <a:cubicBezTo>
                    <a:pt x="132531" y="439677"/>
                    <a:pt x="316068" y="450535"/>
                    <a:pt x="518627" y="567474"/>
                  </a:cubicBezTo>
                  <a:cubicBezTo>
                    <a:pt x="921134" y="799855"/>
                    <a:pt x="1246346" y="1363154"/>
                    <a:pt x="1245032" y="1825660"/>
                  </a:cubicBezTo>
                  <a:cubicBezTo>
                    <a:pt x="1244384" y="2055431"/>
                    <a:pt x="1163260" y="2217090"/>
                    <a:pt x="1032443" y="2293118"/>
                  </a:cubicBezTo>
                  <a:lnTo>
                    <a:pt x="1836887" y="1825622"/>
                  </a:lnTo>
                  <a:cubicBezTo>
                    <a:pt x="1967703" y="1749593"/>
                    <a:pt x="2048818" y="1587935"/>
                    <a:pt x="2049475" y="1358163"/>
                  </a:cubicBezTo>
                  <a:cubicBezTo>
                    <a:pt x="2050790" y="895658"/>
                    <a:pt x="1725578" y="332359"/>
                    <a:pt x="1323070" y="99977"/>
                  </a:cubicBezTo>
                  <a:close/>
                </a:path>
              </a:pathLst>
            </a:custGeom>
            <a:solidFill>
              <a:srgbClr val="99FFCD"/>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79" name="Google Shape;79;p14"/>
            <p:cNvSpPr/>
            <p:nvPr/>
          </p:nvSpPr>
          <p:spPr>
            <a:xfrm>
              <a:off x="3058953" y="600845"/>
              <a:ext cx="2221636" cy="4409304"/>
            </a:xfrm>
            <a:custGeom>
              <a:rect b="b" l="l" r="r" t="t"/>
              <a:pathLst>
                <a:path extrusionOk="0" h="4409304" w="2221636">
                  <a:moveTo>
                    <a:pt x="1120169" y="99975"/>
                  </a:moveTo>
                  <a:cubicBezTo>
                    <a:pt x="1522676" y="332357"/>
                    <a:pt x="1847888" y="895656"/>
                    <a:pt x="1846574" y="1358171"/>
                  </a:cubicBezTo>
                  <a:cubicBezTo>
                    <a:pt x="1845469" y="1747048"/>
                    <a:pt x="1613878" y="1940844"/>
                    <a:pt x="1300925" y="1854538"/>
                  </a:cubicBezTo>
                  <a:cubicBezTo>
                    <a:pt x="1825228" y="2258845"/>
                    <a:pt x="2223430" y="3013911"/>
                    <a:pt x="2221630" y="3645504"/>
                  </a:cubicBezTo>
                  <a:lnTo>
                    <a:pt x="2219477" y="4409305"/>
                  </a:lnTo>
                  <a:lnTo>
                    <a:pt x="0" y="3127878"/>
                  </a:lnTo>
                  <a:lnTo>
                    <a:pt x="2172" y="2364078"/>
                  </a:lnTo>
                  <a:cubicBezTo>
                    <a:pt x="3962" y="1732475"/>
                    <a:pt x="405136" y="1438933"/>
                    <a:pt x="930021" y="1640368"/>
                  </a:cubicBezTo>
                  <a:cubicBezTo>
                    <a:pt x="617620" y="1365619"/>
                    <a:pt x="387868" y="905476"/>
                    <a:pt x="388972" y="516589"/>
                  </a:cubicBezTo>
                  <a:cubicBezTo>
                    <a:pt x="390268" y="54103"/>
                    <a:pt x="717661" y="-132406"/>
                    <a:pt x="1120169" y="99975"/>
                  </a:cubicBezTo>
                  <a:close/>
                </a:path>
              </a:pathLst>
            </a:custGeom>
            <a:solidFill>
              <a:schemeClr val="accent1"/>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80" name="Google Shape;80;p14"/>
          <p:cNvGrpSpPr/>
          <p:nvPr/>
        </p:nvGrpSpPr>
        <p:grpSpPr>
          <a:xfrm>
            <a:off x="4263390" y="1559335"/>
            <a:ext cx="617220" cy="738328"/>
            <a:chOff x="3623224" y="331043"/>
            <a:chExt cx="4076879" cy="4876820"/>
          </a:xfrm>
        </p:grpSpPr>
        <p:sp>
          <p:nvSpPr>
            <p:cNvPr id="81" name="Google Shape;81;p14"/>
            <p:cNvSpPr/>
            <p:nvPr/>
          </p:nvSpPr>
          <p:spPr>
            <a:xfrm>
              <a:off x="3726722" y="331043"/>
              <a:ext cx="2292176" cy="3694054"/>
            </a:xfrm>
            <a:custGeom>
              <a:rect b="b" l="l" r="r" t="t"/>
              <a:pathLst>
                <a:path extrusionOk="0" h="3694054" w="2292176">
                  <a:moveTo>
                    <a:pt x="2292172" y="2761385"/>
                  </a:moveTo>
                  <a:cubicBezTo>
                    <a:pt x="2293430" y="2318987"/>
                    <a:pt x="2035597" y="1796646"/>
                    <a:pt x="1682744" y="1478339"/>
                  </a:cubicBezTo>
                  <a:lnTo>
                    <a:pt x="1847040" y="1382861"/>
                  </a:lnTo>
                  <a:cubicBezTo>
                    <a:pt x="1946129" y="1325272"/>
                    <a:pt x="2007575" y="1202819"/>
                    <a:pt x="2008070" y="1028778"/>
                  </a:cubicBezTo>
                  <a:cubicBezTo>
                    <a:pt x="2009061" y="678439"/>
                    <a:pt x="1762725" y="251757"/>
                    <a:pt x="1457839" y="75735"/>
                  </a:cubicBezTo>
                  <a:cubicBezTo>
                    <a:pt x="1304411" y="-12857"/>
                    <a:pt x="1165384" y="-21077"/>
                    <a:pt x="1065000" y="37254"/>
                  </a:cubicBezTo>
                  <a:lnTo>
                    <a:pt x="455657" y="391365"/>
                  </a:lnTo>
                  <a:cubicBezTo>
                    <a:pt x="455971" y="391175"/>
                    <a:pt x="456314" y="391003"/>
                    <a:pt x="456629" y="390822"/>
                  </a:cubicBezTo>
                  <a:cubicBezTo>
                    <a:pt x="356978" y="448172"/>
                    <a:pt x="295123" y="570835"/>
                    <a:pt x="294627" y="745438"/>
                  </a:cubicBezTo>
                  <a:cubicBezTo>
                    <a:pt x="293989" y="970971"/>
                    <a:pt x="395916" y="1228079"/>
                    <a:pt x="549907" y="1429638"/>
                  </a:cubicBezTo>
                  <a:lnTo>
                    <a:pt x="246821" y="1605774"/>
                  </a:lnTo>
                  <a:cubicBezTo>
                    <a:pt x="248155" y="1604993"/>
                    <a:pt x="249517" y="1604269"/>
                    <a:pt x="250860" y="1603517"/>
                  </a:cubicBezTo>
                  <a:cubicBezTo>
                    <a:pt x="97631" y="1690213"/>
                    <a:pt x="2391" y="1877542"/>
                    <a:pt x="1638" y="2144861"/>
                  </a:cubicBezTo>
                  <a:lnTo>
                    <a:pt x="0" y="2723419"/>
                  </a:lnTo>
                  <a:lnTo>
                    <a:pt x="1681201" y="3694054"/>
                  </a:lnTo>
                  <a:lnTo>
                    <a:pt x="1681201" y="3694054"/>
                  </a:lnTo>
                  <a:lnTo>
                    <a:pt x="1681201" y="3694054"/>
                  </a:lnTo>
                  <a:lnTo>
                    <a:pt x="1681201" y="3694054"/>
                  </a:lnTo>
                  <a:lnTo>
                    <a:pt x="1681201" y="3694054"/>
                  </a:lnTo>
                  <a:lnTo>
                    <a:pt x="2290544" y="3339943"/>
                  </a:lnTo>
                  <a:lnTo>
                    <a:pt x="2292172" y="2761385"/>
                  </a:lnTo>
                  <a:close/>
                </a:path>
              </a:pathLst>
            </a:custGeom>
            <a:solidFill>
              <a:srgbClr val="82CF9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82" name="Google Shape;82;p14"/>
            <p:cNvGrpSpPr/>
            <p:nvPr/>
          </p:nvGrpSpPr>
          <p:grpSpPr>
            <a:xfrm>
              <a:off x="3973534" y="1525987"/>
              <a:ext cx="2045365" cy="2499119"/>
              <a:chOff x="3973534" y="1525987"/>
              <a:chExt cx="2045365" cy="2499119"/>
            </a:xfrm>
          </p:grpSpPr>
          <p:sp>
            <p:nvSpPr>
              <p:cNvPr id="83" name="Google Shape;83;p14"/>
              <p:cNvSpPr/>
              <p:nvPr/>
            </p:nvSpPr>
            <p:spPr>
              <a:xfrm>
                <a:off x="3973534" y="1525987"/>
                <a:ext cx="1066980" cy="410839"/>
              </a:xfrm>
              <a:custGeom>
                <a:rect b="b" l="l" r="r" t="t"/>
                <a:pathLst>
                  <a:path extrusionOk="0" h="410839" w="1066980">
                    <a:moveTo>
                      <a:pt x="0" y="410840"/>
                    </a:moveTo>
                    <a:lnTo>
                      <a:pt x="609343" y="56729"/>
                    </a:lnTo>
                    <a:cubicBezTo>
                      <a:pt x="730872" y="-13890"/>
                      <a:pt x="889606" y="-20452"/>
                      <a:pt x="1066981" y="47623"/>
                    </a:cubicBezTo>
                    <a:lnTo>
                      <a:pt x="457638" y="401734"/>
                    </a:lnTo>
                    <a:cubicBezTo>
                      <a:pt x="280264" y="333659"/>
                      <a:pt x="121530" y="340202"/>
                      <a:pt x="0" y="410840"/>
                    </a:cubicBezTo>
                    <a:close/>
                  </a:path>
                </a:pathLst>
              </a:custGeom>
              <a:solidFill>
                <a:srgbClr val="58948E"/>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84" name="Google Shape;84;p14"/>
              <p:cNvSpPr/>
              <p:nvPr/>
            </p:nvSpPr>
            <p:spPr>
              <a:xfrm>
                <a:off x="4712141" y="1735820"/>
                <a:ext cx="1306758" cy="2289286"/>
              </a:xfrm>
              <a:custGeom>
                <a:rect b="b" l="l" r="r" t="t"/>
                <a:pathLst>
                  <a:path extrusionOk="0" h="2289286" w="1306758">
                    <a:moveTo>
                      <a:pt x="609343" y="0"/>
                    </a:moveTo>
                    <a:lnTo>
                      <a:pt x="0" y="354111"/>
                    </a:lnTo>
                    <a:cubicBezTo>
                      <a:pt x="397145" y="660359"/>
                      <a:pt x="698773" y="1232297"/>
                      <a:pt x="697411" y="1710728"/>
                    </a:cubicBezTo>
                    <a:lnTo>
                      <a:pt x="695773" y="2289286"/>
                    </a:lnTo>
                    <a:lnTo>
                      <a:pt x="1305116" y="1935175"/>
                    </a:lnTo>
                    <a:lnTo>
                      <a:pt x="1306754" y="1356627"/>
                    </a:lnTo>
                    <a:cubicBezTo>
                      <a:pt x="1308106" y="878196"/>
                      <a:pt x="1006488" y="306248"/>
                      <a:pt x="609343" y="0"/>
                    </a:cubicBezTo>
                    <a:close/>
                  </a:path>
                </a:pathLst>
              </a:custGeom>
              <a:solidFill>
                <a:srgbClr val="E7CE0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85" name="Google Shape;85;p14"/>
            <p:cNvSpPr/>
            <p:nvPr/>
          </p:nvSpPr>
          <p:spPr>
            <a:xfrm>
              <a:off x="4182370" y="331052"/>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3"/>
                    <a:pt x="782041" y="1736972"/>
                  </a:cubicBezTo>
                  <a:lnTo>
                    <a:pt x="1391383" y="1382861"/>
                  </a:lnTo>
                  <a:cubicBezTo>
                    <a:pt x="1490472" y="1325273"/>
                    <a:pt x="1551918" y="1202819"/>
                    <a:pt x="1552413" y="1028778"/>
                  </a:cubicBezTo>
                  <a:cubicBezTo>
                    <a:pt x="1553413" y="678439"/>
                    <a:pt x="1307068" y="251767"/>
                    <a:pt x="1002182" y="75735"/>
                  </a:cubicBezTo>
                  <a:close/>
                </a:path>
              </a:pathLst>
            </a:custGeom>
            <a:solidFill>
              <a:srgbClr val="FDF080"/>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86" name="Google Shape;86;p14"/>
            <p:cNvSpPr/>
            <p:nvPr/>
          </p:nvSpPr>
          <p:spPr>
            <a:xfrm>
              <a:off x="3726713" y="685170"/>
              <a:ext cx="1682834" cy="3339936"/>
            </a:xfrm>
            <a:custGeom>
              <a:rect b="b" l="l" r="r" t="t"/>
              <a:pathLst>
                <a:path extrusionOk="0" h="3339936" w="1682834">
                  <a:moveTo>
                    <a:pt x="848497" y="75728"/>
                  </a:moveTo>
                  <a:cubicBezTo>
                    <a:pt x="1153382" y="251760"/>
                    <a:pt x="1399727" y="678432"/>
                    <a:pt x="1398727" y="1028771"/>
                  </a:cubicBezTo>
                  <a:cubicBezTo>
                    <a:pt x="1397889" y="1323332"/>
                    <a:pt x="1222467" y="1470122"/>
                    <a:pt x="985418" y="1404761"/>
                  </a:cubicBezTo>
                  <a:cubicBezTo>
                    <a:pt x="1382563" y="1711009"/>
                    <a:pt x="1684191" y="2282947"/>
                    <a:pt x="1682830" y="2761378"/>
                  </a:cubicBezTo>
                  <a:lnTo>
                    <a:pt x="1681191" y="3339936"/>
                  </a:lnTo>
                  <a:lnTo>
                    <a:pt x="0" y="2369291"/>
                  </a:lnTo>
                  <a:lnTo>
                    <a:pt x="1638" y="1790733"/>
                  </a:lnTo>
                  <a:cubicBezTo>
                    <a:pt x="2991" y="1312311"/>
                    <a:pt x="306876" y="1089960"/>
                    <a:pt x="704450" y="1242541"/>
                  </a:cubicBezTo>
                  <a:cubicBezTo>
                    <a:pt x="467811" y="1034419"/>
                    <a:pt x="293789" y="685881"/>
                    <a:pt x="294627" y="391311"/>
                  </a:cubicBezTo>
                  <a:cubicBezTo>
                    <a:pt x="295618" y="40981"/>
                    <a:pt x="543611" y="-100294"/>
                    <a:pt x="848497" y="75728"/>
                  </a:cubicBezTo>
                  <a:close/>
                </a:path>
              </a:pathLst>
            </a:custGeom>
            <a:solidFill>
              <a:schemeClr val="accent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87" name="Google Shape;87;p14"/>
            <p:cNvSpPr/>
            <p:nvPr/>
          </p:nvSpPr>
          <p:spPr>
            <a:xfrm>
              <a:off x="5407914" y="1301688"/>
              <a:ext cx="2292186" cy="3694044"/>
            </a:xfrm>
            <a:custGeom>
              <a:rect b="b" l="l" r="r" t="t"/>
              <a:pathLst>
                <a:path extrusionOk="0" h="3694044" w="2292186">
                  <a:moveTo>
                    <a:pt x="2292182" y="2761385"/>
                  </a:moveTo>
                  <a:cubicBezTo>
                    <a:pt x="2293439" y="2318987"/>
                    <a:pt x="2035607" y="1796646"/>
                    <a:pt x="1682753" y="1478339"/>
                  </a:cubicBezTo>
                  <a:lnTo>
                    <a:pt x="1847050" y="1382861"/>
                  </a:lnTo>
                  <a:cubicBezTo>
                    <a:pt x="1946138" y="1325272"/>
                    <a:pt x="2007584" y="1202819"/>
                    <a:pt x="2008080" y="1028778"/>
                  </a:cubicBezTo>
                  <a:cubicBezTo>
                    <a:pt x="2009070" y="678439"/>
                    <a:pt x="1762735" y="251757"/>
                    <a:pt x="1457849" y="75735"/>
                  </a:cubicBezTo>
                  <a:cubicBezTo>
                    <a:pt x="1304420" y="-12857"/>
                    <a:pt x="1165393" y="-21077"/>
                    <a:pt x="1065009" y="37254"/>
                  </a:cubicBezTo>
                  <a:lnTo>
                    <a:pt x="455667" y="391365"/>
                  </a:lnTo>
                  <a:cubicBezTo>
                    <a:pt x="455981" y="391175"/>
                    <a:pt x="456324" y="391003"/>
                    <a:pt x="456638" y="390822"/>
                  </a:cubicBezTo>
                  <a:cubicBezTo>
                    <a:pt x="356987" y="448172"/>
                    <a:pt x="295132" y="570826"/>
                    <a:pt x="294627" y="745429"/>
                  </a:cubicBezTo>
                  <a:cubicBezTo>
                    <a:pt x="293989" y="970961"/>
                    <a:pt x="395916" y="1228070"/>
                    <a:pt x="549907" y="1429628"/>
                  </a:cubicBezTo>
                  <a:lnTo>
                    <a:pt x="246821" y="1605765"/>
                  </a:lnTo>
                  <a:cubicBezTo>
                    <a:pt x="248155" y="1604993"/>
                    <a:pt x="249517" y="1604260"/>
                    <a:pt x="250860" y="1603507"/>
                  </a:cubicBezTo>
                  <a:cubicBezTo>
                    <a:pt x="97631" y="1690204"/>
                    <a:pt x="2400" y="1877532"/>
                    <a:pt x="1638" y="2144851"/>
                  </a:cubicBezTo>
                  <a:lnTo>
                    <a:pt x="0" y="2723409"/>
                  </a:lnTo>
                  <a:lnTo>
                    <a:pt x="1681201" y="3694045"/>
                  </a:lnTo>
                  <a:lnTo>
                    <a:pt x="1681201" y="3694045"/>
                  </a:lnTo>
                  <a:lnTo>
                    <a:pt x="1681201" y="3694045"/>
                  </a:lnTo>
                  <a:lnTo>
                    <a:pt x="1681201" y="3694045"/>
                  </a:lnTo>
                  <a:lnTo>
                    <a:pt x="1681201" y="3694045"/>
                  </a:lnTo>
                  <a:lnTo>
                    <a:pt x="2290544" y="3339934"/>
                  </a:lnTo>
                  <a:lnTo>
                    <a:pt x="2292182" y="2761385"/>
                  </a:lnTo>
                  <a:close/>
                </a:path>
              </a:pathLst>
            </a:custGeom>
            <a:solidFill>
              <a:srgbClr val="82CF9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88" name="Google Shape;88;p14"/>
            <p:cNvGrpSpPr/>
            <p:nvPr/>
          </p:nvGrpSpPr>
          <p:grpSpPr>
            <a:xfrm>
              <a:off x="5654735" y="2496623"/>
              <a:ext cx="2045368" cy="2499132"/>
              <a:chOff x="5654735" y="2496623"/>
              <a:chExt cx="2045368" cy="2499132"/>
            </a:xfrm>
          </p:grpSpPr>
          <p:sp>
            <p:nvSpPr>
              <p:cNvPr id="89" name="Google Shape;89;p14"/>
              <p:cNvSpPr/>
              <p:nvPr/>
            </p:nvSpPr>
            <p:spPr>
              <a:xfrm>
                <a:off x="5654735" y="2496623"/>
                <a:ext cx="1066980" cy="410839"/>
              </a:xfrm>
              <a:custGeom>
                <a:rect b="b" l="l" r="r" t="t"/>
                <a:pathLst>
                  <a:path extrusionOk="0" h="410839" w="1066980">
                    <a:moveTo>
                      <a:pt x="0" y="410840"/>
                    </a:moveTo>
                    <a:lnTo>
                      <a:pt x="609343" y="56729"/>
                    </a:lnTo>
                    <a:cubicBezTo>
                      <a:pt x="730872" y="-13890"/>
                      <a:pt x="889607" y="-20452"/>
                      <a:pt x="1066981" y="47623"/>
                    </a:cubicBezTo>
                    <a:lnTo>
                      <a:pt x="457638" y="401734"/>
                    </a:lnTo>
                    <a:cubicBezTo>
                      <a:pt x="280264" y="333658"/>
                      <a:pt x="121530" y="340212"/>
                      <a:pt x="0" y="410840"/>
                    </a:cubicBezTo>
                    <a:close/>
                  </a:path>
                </a:pathLst>
              </a:custGeom>
              <a:solidFill>
                <a:srgbClr val="01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90" name="Google Shape;90;p14"/>
              <p:cNvSpPr/>
              <p:nvPr/>
            </p:nvSpPr>
            <p:spPr>
              <a:xfrm>
                <a:off x="6393342" y="2706463"/>
                <a:ext cx="1306761" cy="2289292"/>
              </a:xfrm>
              <a:custGeom>
                <a:rect b="b" l="l" r="r" t="t"/>
                <a:pathLst>
                  <a:path extrusionOk="0" h="2289286" w="1306758">
                    <a:moveTo>
                      <a:pt x="609343" y="0"/>
                    </a:moveTo>
                    <a:lnTo>
                      <a:pt x="0" y="354111"/>
                    </a:lnTo>
                    <a:cubicBezTo>
                      <a:pt x="397145" y="660359"/>
                      <a:pt x="698773" y="1232297"/>
                      <a:pt x="697411" y="1710728"/>
                    </a:cubicBezTo>
                    <a:lnTo>
                      <a:pt x="695773" y="2289286"/>
                    </a:lnTo>
                    <a:lnTo>
                      <a:pt x="1305116" y="1935175"/>
                    </a:lnTo>
                    <a:lnTo>
                      <a:pt x="1306754" y="1356627"/>
                    </a:lnTo>
                    <a:cubicBezTo>
                      <a:pt x="1308107" y="878186"/>
                      <a:pt x="1006488" y="306248"/>
                      <a:pt x="609343" y="0"/>
                    </a:cubicBezTo>
                    <a:close/>
                  </a:path>
                </a:pathLst>
              </a:custGeom>
              <a:solidFill>
                <a:srgbClr val="5D37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91" name="Google Shape;91;p14"/>
            <p:cNvSpPr/>
            <p:nvPr/>
          </p:nvSpPr>
          <p:spPr>
            <a:xfrm>
              <a:off x="5863570" y="1301688"/>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4"/>
                    <a:pt x="782041" y="1736972"/>
                  </a:cubicBezTo>
                  <a:lnTo>
                    <a:pt x="1391383" y="1382861"/>
                  </a:lnTo>
                  <a:cubicBezTo>
                    <a:pt x="1490472" y="1325272"/>
                    <a:pt x="1551918" y="1202819"/>
                    <a:pt x="1552413" y="1028778"/>
                  </a:cubicBezTo>
                  <a:cubicBezTo>
                    <a:pt x="1553413" y="678449"/>
                    <a:pt x="1307068" y="251767"/>
                    <a:pt x="1002182" y="75735"/>
                  </a:cubicBezTo>
                  <a:close/>
                </a:path>
              </a:pathLst>
            </a:custGeom>
            <a:solidFill>
              <a:srgbClr val="A679BE"/>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92" name="Google Shape;92;p14"/>
            <p:cNvSpPr/>
            <p:nvPr/>
          </p:nvSpPr>
          <p:spPr>
            <a:xfrm>
              <a:off x="5407911" y="1655809"/>
              <a:ext cx="1682834" cy="3339939"/>
            </a:xfrm>
            <a:custGeom>
              <a:rect b="b" l="l" r="r" t="t"/>
              <a:pathLst>
                <a:path extrusionOk="0" h="3339936" w="1682833">
                  <a:moveTo>
                    <a:pt x="848497" y="75728"/>
                  </a:moveTo>
                  <a:cubicBezTo>
                    <a:pt x="1153382" y="251760"/>
                    <a:pt x="1399727" y="678432"/>
                    <a:pt x="1398727" y="1028771"/>
                  </a:cubicBezTo>
                  <a:cubicBezTo>
                    <a:pt x="1397889" y="1323332"/>
                    <a:pt x="1222467" y="1470121"/>
                    <a:pt x="985419" y="1404761"/>
                  </a:cubicBezTo>
                  <a:cubicBezTo>
                    <a:pt x="1382563" y="1711009"/>
                    <a:pt x="1684192" y="2282947"/>
                    <a:pt x="1682829" y="2761378"/>
                  </a:cubicBezTo>
                  <a:lnTo>
                    <a:pt x="1681191" y="3339936"/>
                  </a:lnTo>
                  <a:lnTo>
                    <a:pt x="0" y="2369291"/>
                  </a:lnTo>
                  <a:lnTo>
                    <a:pt x="1638" y="1790733"/>
                  </a:lnTo>
                  <a:cubicBezTo>
                    <a:pt x="2991" y="1312311"/>
                    <a:pt x="306876" y="1089960"/>
                    <a:pt x="704450" y="1242541"/>
                  </a:cubicBezTo>
                  <a:cubicBezTo>
                    <a:pt x="467811" y="1034420"/>
                    <a:pt x="293789" y="685881"/>
                    <a:pt x="294627" y="391311"/>
                  </a:cubicBezTo>
                  <a:cubicBezTo>
                    <a:pt x="295618" y="40981"/>
                    <a:pt x="543611" y="-100294"/>
                    <a:pt x="848497" y="75728"/>
                  </a:cubicBezTo>
                  <a:close/>
                </a:path>
              </a:pathLst>
            </a:custGeom>
            <a:solidFill>
              <a:schemeClr val="accent6"/>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93" name="Google Shape;93;p14"/>
            <p:cNvSpPr/>
            <p:nvPr/>
          </p:nvSpPr>
          <p:spPr>
            <a:xfrm>
              <a:off x="3623224" y="1513803"/>
              <a:ext cx="2292186" cy="3694051"/>
            </a:xfrm>
            <a:custGeom>
              <a:rect b="b" l="l" r="r" t="t"/>
              <a:pathLst>
                <a:path extrusionOk="0" h="3694051" w="2292186">
                  <a:moveTo>
                    <a:pt x="2292182" y="2761383"/>
                  </a:moveTo>
                  <a:cubicBezTo>
                    <a:pt x="2293439" y="2318984"/>
                    <a:pt x="2035607" y="1796643"/>
                    <a:pt x="1682753" y="1478336"/>
                  </a:cubicBezTo>
                  <a:lnTo>
                    <a:pt x="1847050" y="1382858"/>
                  </a:lnTo>
                  <a:cubicBezTo>
                    <a:pt x="1946139" y="1325270"/>
                    <a:pt x="2007584" y="1202816"/>
                    <a:pt x="2008080" y="1028775"/>
                  </a:cubicBezTo>
                  <a:cubicBezTo>
                    <a:pt x="2009070" y="678436"/>
                    <a:pt x="1762735" y="251754"/>
                    <a:pt x="1457849" y="75732"/>
                  </a:cubicBezTo>
                  <a:cubicBezTo>
                    <a:pt x="1304420" y="-12850"/>
                    <a:pt x="1165393" y="-21080"/>
                    <a:pt x="1065009" y="37251"/>
                  </a:cubicBezTo>
                  <a:lnTo>
                    <a:pt x="455666" y="391372"/>
                  </a:lnTo>
                  <a:cubicBezTo>
                    <a:pt x="455981" y="391181"/>
                    <a:pt x="456324" y="391010"/>
                    <a:pt x="456638" y="390829"/>
                  </a:cubicBezTo>
                  <a:cubicBezTo>
                    <a:pt x="356987" y="448179"/>
                    <a:pt x="295132" y="570832"/>
                    <a:pt x="294627" y="745435"/>
                  </a:cubicBezTo>
                  <a:cubicBezTo>
                    <a:pt x="293989" y="970968"/>
                    <a:pt x="395916" y="1228076"/>
                    <a:pt x="549907" y="1429635"/>
                  </a:cubicBezTo>
                  <a:lnTo>
                    <a:pt x="246821" y="1605771"/>
                  </a:lnTo>
                  <a:cubicBezTo>
                    <a:pt x="248155" y="1604990"/>
                    <a:pt x="249517" y="1604266"/>
                    <a:pt x="250860" y="1603514"/>
                  </a:cubicBezTo>
                  <a:cubicBezTo>
                    <a:pt x="97631" y="1690210"/>
                    <a:pt x="2391" y="1877539"/>
                    <a:pt x="1638" y="2144858"/>
                  </a:cubicBezTo>
                  <a:lnTo>
                    <a:pt x="0" y="2723416"/>
                  </a:lnTo>
                  <a:lnTo>
                    <a:pt x="1681210" y="3694051"/>
                  </a:lnTo>
                  <a:lnTo>
                    <a:pt x="1681210" y="3694051"/>
                  </a:lnTo>
                  <a:lnTo>
                    <a:pt x="1681210" y="3694051"/>
                  </a:lnTo>
                  <a:lnTo>
                    <a:pt x="1681210" y="3694051"/>
                  </a:lnTo>
                  <a:lnTo>
                    <a:pt x="1681210" y="3694051"/>
                  </a:lnTo>
                  <a:lnTo>
                    <a:pt x="2290553" y="3339941"/>
                  </a:lnTo>
                  <a:lnTo>
                    <a:pt x="2292182" y="2761383"/>
                  </a:lnTo>
                  <a:close/>
                </a:path>
              </a:pathLst>
            </a:custGeom>
            <a:solidFill>
              <a:srgbClr val="ACDD58"/>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94" name="Google Shape;94;p14"/>
            <p:cNvGrpSpPr/>
            <p:nvPr/>
          </p:nvGrpSpPr>
          <p:grpSpPr>
            <a:xfrm>
              <a:off x="3870045" y="2708744"/>
              <a:ext cx="2045365" cy="2499119"/>
              <a:chOff x="3870045" y="2708744"/>
              <a:chExt cx="2045365" cy="2499119"/>
            </a:xfrm>
          </p:grpSpPr>
          <p:sp>
            <p:nvSpPr>
              <p:cNvPr id="95" name="Google Shape;95;p14"/>
              <p:cNvSpPr/>
              <p:nvPr/>
            </p:nvSpPr>
            <p:spPr>
              <a:xfrm>
                <a:off x="3870045" y="2708744"/>
                <a:ext cx="1066981" cy="410839"/>
              </a:xfrm>
              <a:custGeom>
                <a:rect b="b" l="l" r="r" t="t"/>
                <a:pathLst>
                  <a:path extrusionOk="0" h="410839" w="1066981">
                    <a:moveTo>
                      <a:pt x="0" y="410840"/>
                    </a:moveTo>
                    <a:lnTo>
                      <a:pt x="609343" y="56729"/>
                    </a:lnTo>
                    <a:cubicBezTo>
                      <a:pt x="730872" y="-13890"/>
                      <a:pt x="889606" y="-20452"/>
                      <a:pt x="1066981" y="47623"/>
                    </a:cubicBezTo>
                    <a:lnTo>
                      <a:pt x="457638" y="401734"/>
                    </a:lnTo>
                    <a:cubicBezTo>
                      <a:pt x="280264" y="333659"/>
                      <a:pt x="121530" y="340202"/>
                      <a:pt x="0" y="410840"/>
                    </a:cubicBezTo>
                    <a:close/>
                  </a:path>
                </a:pathLst>
              </a:custGeom>
              <a:solidFill>
                <a:srgbClr val="D114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96" name="Google Shape;96;p14"/>
              <p:cNvSpPr/>
              <p:nvPr/>
            </p:nvSpPr>
            <p:spPr>
              <a:xfrm>
                <a:off x="4608652" y="2918578"/>
                <a:ext cx="1306758" cy="2289285"/>
              </a:xfrm>
              <a:custGeom>
                <a:rect b="b" l="l" r="r" t="t"/>
                <a:pathLst>
                  <a:path extrusionOk="0" h="2289285" w="1306758">
                    <a:moveTo>
                      <a:pt x="609343" y="0"/>
                    </a:moveTo>
                    <a:lnTo>
                      <a:pt x="0" y="354111"/>
                    </a:lnTo>
                    <a:cubicBezTo>
                      <a:pt x="397145" y="660359"/>
                      <a:pt x="698773" y="1232297"/>
                      <a:pt x="697411" y="1710728"/>
                    </a:cubicBezTo>
                    <a:lnTo>
                      <a:pt x="695773" y="2289286"/>
                    </a:lnTo>
                    <a:lnTo>
                      <a:pt x="1305115" y="1935175"/>
                    </a:lnTo>
                    <a:lnTo>
                      <a:pt x="1306754" y="1356627"/>
                    </a:lnTo>
                    <a:cubicBezTo>
                      <a:pt x="1308107" y="878196"/>
                      <a:pt x="1006488" y="306248"/>
                      <a:pt x="609343" y="0"/>
                    </a:cubicBezTo>
                    <a:close/>
                  </a:path>
                </a:pathLst>
              </a:custGeom>
              <a:solidFill>
                <a:srgbClr val="D114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97" name="Google Shape;97;p14"/>
            <p:cNvSpPr/>
            <p:nvPr/>
          </p:nvSpPr>
          <p:spPr>
            <a:xfrm>
              <a:off x="4078890" y="1513810"/>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3"/>
                    <a:pt x="782041" y="1736972"/>
                  </a:cubicBezTo>
                  <a:lnTo>
                    <a:pt x="1391383" y="1382861"/>
                  </a:lnTo>
                  <a:cubicBezTo>
                    <a:pt x="1490472" y="1325273"/>
                    <a:pt x="1551918" y="1202819"/>
                    <a:pt x="1552413" y="1028778"/>
                  </a:cubicBezTo>
                  <a:cubicBezTo>
                    <a:pt x="1553413" y="678439"/>
                    <a:pt x="1307068" y="251767"/>
                    <a:pt x="1002182" y="75735"/>
                  </a:cubicBezTo>
                  <a:close/>
                </a:path>
              </a:pathLst>
            </a:custGeom>
            <a:solidFill>
              <a:srgbClr val="F593C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98" name="Google Shape;98;p14"/>
            <p:cNvSpPr/>
            <p:nvPr/>
          </p:nvSpPr>
          <p:spPr>
            <a:xfrm>
              <a:off x="3623233" y="1867928"/>
              <a:ext cx="1682834" cy="3339926"/>
            </a:xfrm>
            <a:custGeom>
              <a:rect b="b" l="l" r="r" t="t"/>
              <a:pathLst>
                <a:path extrusionOk="0" h="3339926" w="1682834">
                  <a:moveTo>
                    <a:pt x="848497" y="75728"/>
                  </a:moveTo>
                  <a:cubicBezTo>
                    <a:pt x="1153382" y="251760"/>
                    <a:pt x="1399727" y="678432"/>
                    <a:pt x="1398727" y="1028771"/>
                  </a:cubicBezTo>
                  <a:cubicBezTo>
                    <a:pt x="1397889" y="1323332"/>
                    <a:pt x="1222467" y="1470121"/>
                    <a:pt x="985418" y="1404761"/>
                  </a:cubicBezTo>
                  <a:cubicBezTo>
                    <a:pt x="1382563" y="1711008"/>
                    <a:pt x="1684191" y="2282947"/>
                    <a:pt x="1682830" y="2761378"/>
                  </a:cubicBezTo>
                  <a:lnTo>
                    <a:pt x="1681191" y="3339927"/>
                  </a:lnTo>
                  <a:lnTo>
                    <a:pt x="0" y="2369291"/>
                  </a:lnTo>
                  <a:lnTo>
                    <a:pt x="1638" y="1790742"/>
                  </a:lnTo>
                  <a:cubicBezTo>
                    <a:pt x="2991" y="1312321"/>
                    <a:pt x="306876" y="1089969"/>
                    <a:pt x="704459" y="1242550"/>
                  </a:cubicBezTo>
                  <a:cubicBezTo>
                    <a:pt x="467820" y="1034429"/>
                    <a:pt x="293799" y="685890"/>
                    <a:pt x="294637" y="391320"/>
                  </a:cubicBezTo>
                  <a:cubicBezTo>
                    <a:pt x="295618" y="40981"/>
                    <a:pt x="543611" y="-100294"/>
                    <a:pt x="848497" y="75728"/>
                  </a:cubicBezTo>
                  <a:close/>
                </a:path>
              </a:pathLst>
            </a:custGeom>
            <a:solidFill>
              <a:schemeClr val="accent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99" name="Google Shape;99;p14"/>
          <p:cNvGrpSpPr/>
          <p:nvPr/>
        </p:nvGrpSpPr>
        <p:grpSpPr>
          <a:xfrm>
            <a:off x="7200662" y="1505166"/>
            <a:ext cx="533876" cy="792748"/>
            <a:chOff x="7298086" y="2114834"/>
            <a:chExt cx="492389" cy="731142"/>
          </a:xfrm>
        </p:grpSpPr>
        <p:sp>
          <p:nvSpPr>
            <p:cNvPr id="100" name="Google Shape;100;p14"/>
            <p:cNvSpPr/>
            <p:nvPr/>
          </p:nvSpPr>
          <p:spPr>
            <a:xfrm>
              <a:off x="7395706" y="2481729"/>
              <a:ext cx="88161" cy="187546"/>
            </a:xfrm>
            <a:custGeom>
              <a:rect b="b" l="l" r="r" t="t"/>
              <a:pathLst>
                <a:path extrusionOk="0" h="213501" w="100361">
                  <a:moveTo>
                    <a:pt x="0" y="58293"/>
                  </a:moveTo>
                  <a:lnTo>
                    <a:pt x="100362" y="0"/>
                  </a:lnTo>
                  <a:lnTo>
                    <a:pt x="100362" y="155209"/>
                  </a:lnTo>
                  <a:lnTo>
                    <a:pt x="0" y="213502"/>
                  </a:lnTo>
                  <a:close/>
                </a:path>
              </a:pathLst>
            </a:custGeom>
            <a:solidFill>
              <a:srgbClr val="E7CE02"/>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01" name="Google Shape;101;p14"/>
            <p:cNvSpPr/>
            <p:nvPr/>
          </p:nvSpPr>
          <p:spPr>
            <a:xfrm>
              <a:off x="7298086" y="2425351"/>
              <a:ext cx="185781" cy="107583"/>
            </a:xfrm>
            <a:custGeom>
              <a:rect b="b" l="l" r="r" t="t"/>
              <a:pathLst>
                <a:path extrusionOk="0" h="122472" w="211491">
                  <a:moveTo>
                    <a:pt x="0" y="58293"/>
                  </a:moveTo>
                  <a:lnTo>
                    <a:pt x="100362" y="0"/>
                  </a:lnTo>
                  <a:lnTo>
                    <a:pt x="211491" y="64180"/>
                  </a:lnTo>
                  <a:lnTo>
                    <a:pt x="111130" y="122473"/>
                  </a:lnTo>
                  <a:close/>
                </a:path>
              </a:pathLst>
            </a:custGeom>
            <a:solidFill>
              <a:srgbClr val="FDF080"/>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02" name="Google Shape;102;p14"/>
            <p:cNvSpPr/>
            <p:nvPr/>
          </p:nvSpPr>
          <p:spPr>
            <a:xfrm>
              <a:off x="7298086" y="2476557"/>
              <a:ext cx="97620" cy="192718"/>
            </a:xfrm>
            <a:custGeom>
              <a:rect b="b" l="l" r="r" t="t"/>
              <a:pathLst>
                <a:path extrusionOk="0" h="219388" w="111129">
                  <a:moveTo>
                    <a:pt x="111130" y="64180"/>
                  </a:moveTo>
                  <a:lnTo>
                    <a:pt x="111130" y="219388"/>
                  </a:lnTo>
                  <a:lnTo>
                    <a:pt x="0" y="155352"/>
                  </a:lnTo>
                  <a:lnTo>
                    <a:pt x="0" y="0"/>
                  </a:lnTo>
                  <a:close/>
                </a:path>
              </a:pathLst>
            </a:custGeom>
            <a:solidFill>
              <a:schemeClr val="accent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03" name="Google Shape;103;p14"/>
            <p:cNvSpPr/>
            <p:nvPr/>
          </p:nvSpPr>
          <p:spPr>
            <a:xfrm>
              <a:off x="7548190" y="2394325"/>
              <a:ext cx="88917" cy="363364"/>
            </a:xfrm>
            <a:custGeom>
              <a:rect b="b" l="l" r="r" t="t"/>
              <a:pathLst>
                <a:path extrusionOk="0" h="413650" w="101222">
                  <a:moveTo>
                    <a:pt x="1005" y="58293"/>
                  </a:moveTo>
                  <a:lnTo>
                    <a:pt x="101223" y="0"/>
                  </a:lnTo>
                  <a:lnTo>
                    <a:pt x="101223" y="355358"/>
                  </a:lnTo>
                  <a:lnTo>
                    <a:pt x="0" y="413651"/>
                  </a:lnTo>
                  <a:close/>
                </a:path>
              </a:pathLst>
            </a:custGeom>
            <a:solidFill>
              <a:srgbClr val="23BDB1"/>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04" name="Google Shape;104;p14"/>
            <p:cNvSpPr/>
            <p:nvPr/>
          </p:nvSpPr>
          <p:spPr>
            <a:xfrm>
              <a:off x="7451453" y="2338074"/>
              <a:ext cx="185654" cy="107458"/>
            </a:xfrm>
            <a:custGeom>
              <a:rect b="b" l="l" r="r" t="t"/>
              <a:pathLst>
                <a:path extrusionOk="0" h="122329" w="211347">
                  <a:moveTo>
                    <a:pt x="0" y="58293"/>
                  </a:moveTo>
                  <a:lnTo>
                    <a:pt x="100362" y="0"/>
                  </a:lnTo>
                  <a:lnTo>
                    <a:pt x="211348" y="64036"/>
                  </a:lnTo>
                  <a:lnTo>
                    <a:pt x="111130" y="122329"/>
                  </a:lnTo>
                  <a:close/>
                </a:path>
              </a:pathLst>
            </a:custGeom>
            <a:solidFill>
              <a:srgbClr val="CBF5F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05" name="Google Shape;105;p14"/>
            <p:cNvSpPr/>
            <p:nvPr/>
          </p:nvSpPr>
          <p:spPr>
            <a:xfrm>
              <a:off x="7451453" y="2389280"/>
              <a:ext cx="97619" cy="368409"/>
            </a:xfrm>
            <a:custGeom>
              <a:rect b="b" l="l" r="r" t="t"/>
              <a:pathLst>
                <a:path extrusionOk="0" h="419393" w="111129">
                  <a:moveTo>
                    <a:pt x="111130" y="64036"/>
                  </a:moveTo>
                  <a:lnTo>
                    <a:pt x="110125" y="419394"/>
                  </a:lnTo>
                  <a:lnTo>
                    <a:pt x="0" y="355214"/>
                  </a:lnTo>
                  <a:lnTo>
                    <a:pt x="0" y="0"/>
                  </a:lnTo>
                  <a:close/>
                </a:path>
              </a:pathLst>
            </a:custGeom>
            <a:solidFill>
              <a:schemeClr val="accent2"/>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06" name="Google Shape;106;p14"/>
            <p:cNvSpPr/>
            <p:nvPr/>
          </p:nvSpPr>
          <p:spPr>
            <a:xfrm>
              <a:off x="7702315" y="2171211"/>
              <a:ext cx="88160" cy="674765"/>
            </a:xfrm>
            <a:custGeom>
              <a:rect b="b" l="l" r="r" t="t"/>
              <a:pathLst>
                <a:path extrusionOk="0" h="768146" w="100361">
                  <a:moveTo>
                    <a:pt x="0" y="58293"/>
                  </a:moveTo>
                  <a:lnTo>
                    <a:pt x="100362" y="0"/>
                  </a:lnTo>
                  <a:lnTo>
                    <a:pt x="100362" y="709854"/>
                  </a:lnTo>
                  <a:lnTo>
                    <a:pt x="0" y="768147"/>
                  </a:lnTo>
                  <a:close/>
                </a:path>
              </a:pathLst>
            </a:custGeom>
            <a:solidFill>
              <a:srgbClr val="01E07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07" name="Google Shape;107;p14"/>
            <p:cNvSpPr/>
            <p:nvPr/>
          </p:nvSpPr>
          <p:spPr>
            <a:xfrm>
              <a:off x="7604821" y="2114834"/>
              <a:ext cx="185654" cy="107584"/>
            </a:xfrm>
            <a:custGeom>
              <a:rect b="b" l="l" r="r" t="t"/>
              <a:pathLst>
                <a:path extrusionOk="0" h="122472" w="211347">
                  <a:moveTo>
                    <a:pt x="0" y="58293"/>
                  </a:moveTo>
                  <a:lnTo>
                    <a:pt x="100362" y="0"/>
                  </a:lnTo>
                  <a:lnTo>
                    <a:pt x="211348" y="64180"/>
                  </a:lnTo>
                  <a:lnTo>
                    <a:pt x="110986" y="122473"/>
                  </a:lnTo>
                  <a:close/>
                </a:path>
              </a:pathLst>
            </a:custGeom>
            <a:solidFill>
              <a:srgbClr val="99FFCD"/>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08" name="Google Shape;108;p14"/>
            <p:cNvSpPr/>
            <p:nvPr/>
          </p:nvSpPr>
          <p:spPr>
            <a:xfrm>
              <a:off x="7604821" y="2166040"/>
              <a:ext cx="97494" cy="679936"/>
            </a:xfrm>
            <a:custGeom>
              <a:rect b="b" l="l" r="r" t="t"/>
              <a:pathLst>
                <a:path extrusionOk="0" h="774033" w="110986">
                  <a:moveTo>
                    <a:pt x="110986" y="64180"/>
                  </a:moveTo>
                  <a:lnTo>
                    <a:pt x="110986" y="774033"/>
                  </a:lnTo>
                  <a:lnTo>
                    <a:pt x="0" y="709997"/>
                  </a:lnTo>
                  <a:lnTo>
                    <a:pt x="0" y="0"/>
                  </a:lnTo>
                  <a:close/>
                </a:path>
              </a:pathLst>
            </a:custGeom>
            <a:solidFill>
              <a:schemeClr val="accent1"/>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cxnSp>
        <p:nvCxnSpPr>
          <p:cNvPr id="109" name="Google Shape;109;p14"/>
          <p:cNvCxnSpPr/>
          <p:nvPr/>
        </p:nvCxnSpPr>
        <p:spPr>
          <a:xfrm>
            <a:off x="2681078" y="3475761"/>
            <a:ext cx="953662" cy="0"/>
          </a:xfrm>
          <a:prstGeom prst="straightConnector1">
            <a:avLst/>
          </a:prstGeom>
          <a:noFill/>
          <a:ln cap="rnd" cmpd="sng" w="12700">
            <a:solidFill>
              <a:schemeClr val="dk2"/>
            </a:solidFill>
            <a:prstDash val="solid"/>
            <a:round/>
            <a:headEnd len="sm" w="sm" type="none"/>
            <a:tailEnd len="sm" w="sm" type="none"/>
          </a:ln>
        </p:spPr>
      </p:cxnSp>
      <p:sp>
        <p:nvSpPr>
          <p:cNvPr id="110" name="Google Shape;110;p14"/>
          <p:cNvSpPr/>
          <p:nvPr/>
        </p:nvSpPr>
        <p:spPr>
          <a:xfrm rot="10800000">
            <a:off x="7422358" y="3443941"/>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1" name="Google Shape;111;p14"/>
          <p:cNvSpPr/>
          <p:nvPr/>
        </p:nvSpPr>
        <p:spPr>
          <a:xfrm rot="10800000">
            <a:off x="7422358" y="3923588"/>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2" name="Google Shape;112;p14"/>
          <p:cNvSpPr/>
          <p:nvPr/>
        </p:nvSpPr>
        <p:spPr>
          <a:xfrm rot="10800000">
            <a:off x="7422358" y="4464608"/>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3" name="Google Shape;113;p14"/>
          <p:cNvSpPr/>
          <p:nvPr/>
        </p:nvSpPr>
        <p:spPr>
          <a:xfrm>
            <a:off x="5924550" y="3475761"/>
            <a:ext cx="1290828" cy="826770"/>
          </a:xfrm>
          <a:custGeom>
            <a:rect b="b" l="l" r="r" t="t"/>
            <a:pathLst>
              <a:path extrusionOk="0" h="1066800" w="1341120">
                <a:moveTo>
                  <a:pt x="0" y="0"/>
                </a:moveTo>
                <a:lnTo>
                  <a:pt x="106680" y="0"/>
                </a:lnTo>
                <a:lnTo>
                  <a:pt x="106680" y="1066800"/>
                </a:lnTo>
                <a:lnTo>
                  <a:pt x="1341120" y="1066800"/>
                </a:lnTo>
              </a:path>
            </a:pathLst>
          </a:custGeom>
          <a:noFill/>
          <a:ln cap="rnd" cmpd="sng" w="127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cxnSp>
        <p:nvCxnSpPr>
          <p:cNvPr id="114" name="Google Shape;114;p14"/>
          <p:cNvCxnSpPr/>
          <p:nvPr/>
        </p:nvCxnSpPr>
        <p:spPr>
          <a:xfrm>
            <a:off x="5509260" y="3475761"/>
            <a:ext cx="495300" cy="0"/>
          </a:xfrm>
          <a:prstGeom prst="straightConnector1">
            <a:avLst/>
          </a:prstGeom>
          <a:noFill/>
          <a:ln cap="rnd" cmpd="sng" w="12700">
            <a:solidFill>
              <a:schemeClr val="dk2"/>
            </a:solidFill>
            <a:prstDash val="solid"/>
            <a:round/>
            <a:headEnd len="sm" w="sm" type="none"/>
            <a:tailEnd len="sm" w="sm" type="none"/>
          </a:ln>
        </p:spPr>
      </p:cxnSp>
      <p:sp>
        <p:nvSpPr>
          <p:cNvPr id="115" name="Google Shape;115;p14"/>
          <p:cNvSpPr/>
          <p:nvPr/>
        </p:nvSpPr>
        <p:spPr>
          <a:xfrm rot="5400000">
            <a:off x="3579223" y="3453807"/>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6" name="Google Shape;116;p14"/>
          <p:cNvSpPr/>
          <p:nvPr/>
        </p:nvSpPr>
        <p:spPr>
          <a:xfrm rot="5400000">
            <a:off x="7163667" y="4281040"/>
            <a:ext cx="90600" cy="5340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7" name="Google Shape;117;p14"/>
          <p:cNvSpPr/>
          <p:nvPr/>
        </p:nvSpPr>
        <p:spPr>
          <a:xfrm rot="-5400000">
            <a:off x="2437361" y="3426582"/>
            <a:ext cx="380755" cy="106679"/>
          </a:xfrm>
          <a:custGeom>
            <a:rect b="b" l="l" r="r" t="t"/>
            <a:pathLst>
              <a:path extrusionOk="0" h="305" w="1868">
                <a:moveTo>
                  <a:pt x="0" y="0"/>
                </a:moveTo>
                <a:lnTo>
                  <a:pt x="0" y="305"/>
                </a:lnTo>
                <a:lnTo>
                  <a:pt x="1868" y="305"/>
                </a:lnTo>
                <a:lnTo>
                  <a:pt x="1868" y="0"/>
                </a:lnTo>
              </a:path>
            </a:pathLst>
          </a:custGeom>
          <a:no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21" name="Shape 121"/>
        <p:cNvGrpSpPr/>
        <p:nvPr/>
      </p:nvGrpSpPr>
      <p:grpSpPr>
        <a:xfrm>
          <a:off x="0" y="0"/>
          <a:ext cx="0" cy="0"/>
          <a:chOff x="0" y="0"/>
          <a:chExt cx="0" cy="0"/>
        </a:xfrm>
      </p:grpSpPr>
      <p:sp>
        <p:nvSpPr>
          <p:cNvPr id="122" name="Google Shape;122;p15"/>
          <p:cNvSpPr/>
          <p:nvPr/>
        </p:nvSpPr>
        <p:spPr>
          <a:xfrm rot="10800000">
            <a:off x="3352801" y="1281842"/>
            <a:ext cx="2438400"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123" name="Google Shape;123;p15"/>
          <p:cNvSpPr/>
          <p:nvPr/>
        </p:nvSpPr>
        <p:spPr>
          <a:xfrm rot="10800000">
            <a:off x="6248400" y="1281842"/>
            <a:ext cx="2438400"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124" name="Google Shape;124;p15"/>
          <p:cNvSpPr/>
          <p:nvPr/>
        </p:nvSpPr>
        <p:spPr>
          <a:xfrm rot="10800000">
            <a:off x="457200" y="1281842"/>
            <a:ext cx="2438400" cy="3861657"/>
          </a:xfrm>
          <a:custGeom>
            <a:rect b="b" l="l" r="r" t="t"/>
            <a:pathLst>
              <a:path extrusionOk="0" h="305" w="1868">
                <a:moveTo>
                  <a:pt x="0" y="0"/>
                </a:moveTo>
                <a:lnTo>
                  <a:pt x="0" y="305"/>
                </a:lnTo>
                <a:lnTo>
                  <a:pt x="1868" y="305"/>
                </a:lnTo>
                <a:lnTo>
                  <a:pt x="1868" y="0"/>
                </a:lnTo>
              </a:path>
            </a:pathLst>
          </a:custGeom>
          <a:solidFill>
            <a:schemeClr val="dk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125" name="Google Shape;125;p15"/>
          <p:cNvSpPr txBox="1"/>
          <p:nvPr>
            <p:ph type="title"/>
          </p:nvPr>
        </p:nvSpPr>
        <p:spPr>
          <a:xfrm>
            <a:off x="457200" y="385822"/>
            <a:ext cx="8229600" cy="492443"/>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None/>
            </a:pPr>
            <a:r>
              <a:rPr lang="en"/>
              <a:t>GTM strategy</a:t>
            </a:r>
            <a:endParaRPr/>
          </a:p>
        </p:txBody>
      </p:sp>
      <p:sp>
        <p:nvSpPr>
          <p:cNvPr id="126" name="Google Shape;126;p15"/>
          <p:cNvSpPr txBox="1"/>
          <p:nvPr/>
        </p:nvSpPr>
        <p:spPr>
          <a:xfrm>
            <a:off x="36804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dk2"/>
                </a:solidFill>
                <a:latin typeface="Nunito Sans ExtraBold"/>
                <a:ea typeface="Nunito Sans ExtraBold"/>
                <a:cs typeface="Nunito Sans ExtraBold"/>
                <a:sym typeface="Nunito Sans ExtraBold"/>
              </a:rPr>
              <a:t>How are you </a:t>
            </a:r>
            <a:br>
              <a:rPr b="0" i="0" lang="en" sz="1400" u="none" cap="none" strike="noStrike">
                <a:solidFill>
                  <a:schemeClr val="dk2"/>
                </a:solidFill>
                <a:latin typeface="Nunito Sans ExtraBold"/>
                <a:ea typeface="Nunito Sans ExtraBold"/>
                <a:cs typeface="Nunito Sans ExtraBold"/>
                <a:sym typeface="Nunito Sans ExtraBold"/>
              </a:rPr>
            </a:br>
            <a:r>
              <a:rPr b="0" i="0" lang="en" sz="1400" u="none" cap="none" strike="noStrike">
                <a:solidFill>
                  <a:schemeClr val="dk2"/>
                </a:solidFill>
                <a:latin typeface="Nunito Sans ExtraBold"/>
                <a:ea typeface="Nunito Sans ExtraBold"/>
                <a:cs typeface="Nunito Sans ExtraBold"/>
                <a:sym typeface="Nunito Sans ExtraBold"/>
              </a:rPr>
              <a:t>going to reach them?</a:t>
            </a:r>
            <a:endParaRPr/>
          </a:p>
        </p:txBody>
      </p:sp>
      <p:sp>
        <p:nvSpPr>
          <p:cNvPr id="127" name="Google Shape;127;p15"/>
          <p:cNvSpPr txBox="1"/>
          <p:nvPr/>
        </p:nvSpPr>
        <p:spPr>
          <a:xfrm>
            <a:off x="7848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lt1"/>
                </a:solidFill>
                <a:latin typeface="Nunito Sans ExtraBold"/>
                <a:ea typeface="Nunito Sans ExtraBold"/>
                <a:cs typeface="Nunito Sans ExtraBold"/>
                <a:sym typeface="Nunito Sans ExtraBold"/>
              </a:rPr>
              <a:t>Who is the </a:t>
            </a:r>
            <a:br>
              <a:rPr b="0" i="0" lang="en" sz="1400" u="none" cap="none" strike="noStrike">
                <a:solidFill>
                  <a:schemeClr val="lt1"/>
                </a:solidFill>
                <a:latin typeface="Nunito Sans ExtraBold"/>
                <a:ea typeface="Nunito Sans ExtraBold"/>
                <a:cs typeface="Nunito Sans ExtraBold"/>
                <a:sym typeface="Nunito Sans ExtraBold"/>
              </a:rPr>
            </a:br>
            <a:r>
              <a:rPr b="0" i="0" lang="en" sz="1400" u="none" cap="none" strike="noStrike">
                <a:solidFill>
                  <a:schemeClr val="lt1"/>
                </a:solidFill>
                <a:latin typeface="Nunito Sans ExtraBold"/>
                <a:ea typeface="Nunito Sans ExtraBold"/>
                <a:cs typeface="Nunito Sans ExtraBold"/>
                <a:sym typeface="Nunito Sans ExtraBold"/>
              </a:rPr>
              <a:t>ideal customer? </a:t>
            </a:r>
            <a:endParaRPr/>
          </a:p>
        </p:txBody>
      </p:sp>
      <p:sp>
        <p:nvSpPr>
          <p:cNvPr id="128" name="Google Shape;128;p15"/>
          <p:cNvSpPr txBox="1"/>
          <p:nvPr/>
        </p:nvSpPr>
        <p:spPr>
          <a:xfrm>
            <a:off x="65760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dk2"/>
                </a:solidFill>
                <a:latin typeface="Nunito Sans ExtraBold"/>
                <a:ea typeface="Nunito Sans ExtraBold"/>
                <a:cs typeface="Nunito Sans ExtraBold"/>
                <a:sym typeface="Nunito Sans ExtraBold"/>
              </a:rPr>
              <a:t>How are you </a:t>
            </a:r>
            <a:br>
              <a:rPr b="0" i="0" lang="en" sz="1400" u="none" cap="none" strike="noStrike">
                <a:solidFill>
                  <a:schemeClr val="dk2"/>
                </a:solidFill>
                <a:latin typeface="Nunito Sans ExtraBold"/>
                <a:ea typeface="Nunito Sans ExtraBold"/>
                <a:cs typeface="Nunito Sans ExtraBold"/>
                <a:sym typeface="Nunito Sans ExtraBold"/>
              </a:rPr>
            </a:br>
            <a:r>
              <a:rPr b="0" i="0" lang="en" sz="1400" u="none" cap="none" strike="noStrike">
                <a:solidFill>
                  <a:schemeClr val="dk2"/>
                </a:solidFill>
                <a:latin typeface="Nunito Sans ExtraBold"/>
                <a:ea typeface="Nunito Sans ExtraBold"/>
                <a:cs typeface="Nunito Sans ExtraBold"/>
                <a:sym typeface="Nunito Sans ExtraBold"/>
              </a:rPr>
              <a:t>going to scale? </a:t>
            </a:r>
            <a:endParaRPr/>
          </a:p>
        </p:txBody>
      </p:sp>
      <p:sp>
        <p:nvSpPr>
          <p:cNvPr id="129" name="Google Shape;129;p15"/>
          <p:cNvSpPr txBox="1"/>
          <p:nvPr/>
        </p:nvSpPr>
        <p:spPr>
          <a:xfrm>
            <a:off x="967740" y="3210304"/>
            <a:ext cx="1417320" cy="530915"/>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t/>
            </a:r>
            <a:endParaRPr sz="1100">
              <a:solidFill>
                <a:schemeClr val="lt1"/>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b="0" i="0" lang="en" sz="1100" u="none" cap="none" strike="noStrike">
                <a:solidFill>
                  <a:schemeClr val="lt1"/>
                </a:solidFill>
                <a:latin typeface="Nunito Sans"/>
                <a:ea typeface="Nunito Sans"/>
                <a:cs typeface="Nunito Sans"/>
                <a:sym typeface="Nunito Sans"/>
              </a:rPr>
              <a:t>Buyer personas</a:t>
            </a:r>
            <a:endParaRPr b="0" i="0" sz="1100" u="none" cap="none" strike="noStrike">
              <a:solidFill>
                <a:schemeClr val="lt1"/>
              </a:solidFill>
              <a:latin typeface="Nunito Sans"/>
              <a:ea typeface="Nunito Sans"/>
              <a:cs typeface="Nunito Sans"/>
              <a:sym typeface="Nunito Sans"/>
            </a:endParaRPr>
          </a:p>
        </p:txBody>
      </p:sp>
      <p:sp>
        <p:nvSpPr>
          <p:cNvPr id="130" name="Google Shape;130;p15"/>
          <p:cNvSpPr txBox="1"/>
          <p:nvPr/>
        </p:nvSpPr>
        <p:spPr>
          <a:xfrm>
            <a:off x="3893820" y="3391123"/>
            <a:ext cx="1356360" cy="16927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100" u="none" cap="none" strike="noStrike">
                <a:solidFill>
                  <a:schemeClr val="dk2"/>
                </a:solidFill>
                <a:latin typeface="Nunito Sans"/>
                <a:ea typeface="Nunito Sans"/>
                <a:cs typeface="Nunito Sans"/>
                <a:sym typeface="Nunito Sans"/>
              </a:rPr>
              <a:t>Acquisition channels</a:t>
            </a:r>
            <a:endParaRPr b="0" i="0" sz="1100" u="none" cap="none" strike="noStrike">
              <a:solidFill>
                <a:schemeClr val="dk2"/>
              </a:solidFill>
              <a:latin typeface="Nunito Sans"/>
              <a:ea typeface="Nunito Sans"/>
              <a:cs typeface="Nunito Sans"/>
              <a:sym typeface="Nunito Sans"/>
            </a:endParaRPr>
          </a:p>
        </p:txBody>
      </p:sp>
      <p:sp>
        <p:nvSpPr>
          <p:cNvPr id="131" name="Google Shape;131;p15"/>
          <p:cNvSpPr txBox="1"/>
          <p:nvPr/>
        </p:nvSpPr>
        <p:spPr>
          <a:xfrm>
            <a:off x="6663397" y="3210304"/>
            <a:ext cx="1608406" cy="1561966"/>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100" u="none" cap="none" strike="noStrike">
                <a:solidFill>
                  <a:schemeClr val="dk2"/>
                </a:solidFill>
                <a:latin typeface="Nunito Sans"/>
                <a:ea typeface="Nunito Sans"/>
                <a:cs typeface="Nunito Sans"/>
                <a:sym typeface="Nunito Sans"/>
              </a:rPr>
              <a:t>Pricing</a:t>
            </a:r>
            <a:endParaRPr b="0" i="0" sz="1100" u="none" cap="none" strike="noStrike">
              <a:solidFill>
                <a:schemeClr val="dk2"/>
              </a:solidFill>
              <a:latin typeface="Nunito Sans"/>
              <a:ea typeface="Nunito Sans"/>
              <a:cs typeface="Nunito Sans"/>
              <a:sym typeface="Nunito Sans"/>
            </a:endParaRPr>
          </a:p>
          <a:p>
            <a:pPr indent="0" lvl="0" marL="0" marR="0" rtl="0" algn="ctr">
              <a:lnSpc>
                <a:spcPct val="100000"/>
              </a:lnSpc>
              <a:spcBef>
                <a:spcPts val="1500"/>
              </a:spcBef>
              <a:spcAft>
                <a:spcPts val="0"/>
              </a:spcAft>
              <a:buNone/>
            </a:pPr>
            <a:r>
              <a:rPr b="0" i="0" lang="en" sz="1100" u="none" cap="none" strike="noStrike">
                <a:solidFill>
                  <a:schemeClr val="dk2"/>
                </a:solidFill>
                <a:latin typeface="Nunito Sans"/>
                <a:ea typeface="Nunito Sans"/>
                <a:cs typeface="Nunito Sans"/>
                <a:sym typeface="Nunito Sans"/>
              </a:rPr>
              <a:t>Payment models</a:t>
            </a:r>
            <a:br>
              <a:rPr b="0" i="0" lang="en" sz="1100" u="none" cap="none" strike="noStrike">
                <a:solidFill>
                  <a:schemeClr val="dk2"/>
                </a:solidFill>
                <a:latin typeface="Nunito Sans"/>
                <a:ea typeface="Nunito Sans"/>
                <a:cs typeface="Nunito Sans"/>
                <a:sym typeface="Nunito Sans"/>
              </a:rPr>
            </a:br>
            <a:r>
              <a:rPr b="0" i="0" lang="en" sz="900" u="none" cap="none" strike="noStrike">
                <a:solidFill>
                  <a:schemeClr val="dk2"/>
                </a:solidFill>
                <a:latin typeface="Nunito Sans"/>
                <a:ea typeface="Nunito Sans"/>
                <a:cs typeface="Nunito Sans"/>
                <a:sym typeface="Nunito Sans"/>
              </a:rPr>
              <a:t>(freemium/free trial/demo)</a:t>
            </a:r>
            <a:endParaRPr/>
          </a:p>
          <a:p>
            <a:pPr indent="0" lvl="0" marL="0" marR="0" rtl="0" algn="ctr">
              <a:lnSpc>
                <a:spcPct val="100000"/>
              </a:lnSpc>
              <a:spcBef>
                <a:spcPts val="1500"/>
              </a:spcBef>
              <a:spcAft>
                <a:spcPts val="0"/>
              </a:spcAft>
              <a:buNone/>
            </a:pPr>
            <a:r>
              <a:rPr b="0" i="0" lang="en" sz="1100" u="none" cap="none" strike="noStrike">
                <a:solidFill>
                  <a:schemeClr val="dk2"/>
                </a:solidFill>
                <a:latin typeface="Nunito Sans"/>
                <a:ea typeface="Nunito Sans"/>
                <a:cs typeface="Nunito Sans"/>
                <a:sym typeface="Nunito Sans"/>
              </a:rPr>
              <a:t>LTV,</a:t>
            </a:r>
            <a:br>
              <a:rPr b="0" i="0" lang="en" sz="1100" u="none" cap="none" strike="noStrike">
                <a:solidFill>
                  <a:schemeClr val="dk2"/>
                </a:solidFill>
                <a:latin typeface="Nunito Sans"/>
                <a:ea typeface="Nunito Sans"/>
                <a:cs typeface="Nunito Sans"/>
                <a:sym typeface="Nunito Sans"/>
              </a:rPr>
            </a:br>
            <a:r>
              <a:rPr b="0" i="0" lang="en" sz="1100" u="none" cap="none" strike="noStrike">
                <a:solidFill>
                  <a:schemeClr val="dk2"/>
                </a:solidFill>
                <a:latin typeface="Nunito Sans"/>
                <a:ea typeface="Nunito Sans"/>
                <a:cs typeface="Nunito Sans"/>
                <a:sym typeface="Nunito Sans"/>
              </a:rPr>
              <a:t>CAC</a:t>
            </a:r>
            <a:endParaRPr b="0" i="0" sz="1100" u="none" cap="none" strike="noStrike">
              <a:solidFill>
                <a:schemeClr val="dk2"/>
              </a:solidFill>
              <a:latin typeface="Nunito Sans"/>
              <a:ea typeface="Nunito Sans"/>
              <a:cs typeface="Nunito Sans"/>
              <a:sym typeface="Nunito Sans"/>
            </a:endParaRPr>
          </a:p>
          <a:p>
            <a:pPr indent="0" lvl="0" marL="0" marR="0" rtl="0" algn="ctr">
              <a:lnSpc>
                <a:spcPct val="100000"/>
              </a:lnSpc>
              <a:spcBef>
                <a:spcPts val="1500"/>
              </a:spcBef>
              <a:spcAft>
                <a:spcPts val="0"/>
              </a:spcAft>
              <a:buNone/>
            </a:pPr>
            <a:r>
              <a:rPr b="0" i="0" lang="en" sz="1100" u="none" cap="none" strike="noStrike">
                <a:solidFill>
                  <a:schemeClr val="dk2"/>
                </a:solidFill>
                <a:latin typeface="Nunito Sans"/>
                <a:ea typeface="Nunito Sans"/>
                <a:cs typeface="Nunito Sans"/>
                <a:sym typeface="Nunito Sans"/>
              </a:rPr>
              <a:t>Market size </a:t>
            </a:r>
            <a:endParaRPr b="0" i="0" sz="1100" u="none" cap="none" strike="noStrike">
              <a:solidFill>
                <a:schemeClr val="dk2"/>
              </a:solidFill>
              <a:latin typeface="Nunito Sans"/>
              <a:ea typeface="Nunito Sans"/>
              <a:cs typeface="Nunito Sans"/>
              <a:sym typeface="Nunito Sans"/>
            </a:endParaRPr>
          </a:p>
        </p:txBody>
      </p:sp>
      <p:grpSp>
        <p:nvGrpSpPr>
          <p:cNvPr id="132" name="Google Shape;132;p15"/>
          <p:cNvGrpSpPr/>
          <p:nvPr/>
        </p:nvGrpSpPr>
        <p:grpSpPr>
          <a:xfrm>
            <a:off x="1447333" y="1559337"/>
            <a:ext cx="458134" cy="738324"/>
            <a:chOff x="3058944" y="133338"/>
            <a:chExt cx="3026108" cy="4876811"/>
          </a:xfrm>
        </p:grpSpPr>
        <p:sp>
          <p:nvSpPr>
            <p:cNvPr id="133" name="Google Shape;133;p15"/>
            <p:cNvSpPr/>
            <p:nvPr/>
          </p:nvSpPr>
          <p:spPr>
            <a:xfrm>
              <a:off x="3058944" y="133338"/>
              <a:ext cx="3026108" cy="4876811"/>
            </a:xfrm>
            <a:custGeom>
              <a:rect b="b" l="l" r="r" t="t"/>
              <a:pathLst>
                <a:path extrusionOk="0" h="4876811" w="3026108">
                  <a:moveTo>
                    <a:pt x="3026102" y="3645525"/>
                  </a:moveTo>
                  <a:cubicBezTo>
                    <a:pt x="3027750" y="3061480"/>
                    <a:pt x="2687374" y="2371889"/>
                    <a:pt x="2221554" y="1951684"/>
                  </a:cubicBezTo>
                  <a:lnTo>
                    <a:pt x="2438448" y="1825630"/>
                  </a:lnTo>
                  <a:cubicBezTo>
                    <a:pt x="2569264" y="1749602"/>
                    <a:pt x="2650379" y="1587944"/>
                    <a:pt x="2651036" y="1358172"/>
                  </a:cubicBezTo>
                  <a:cubicBezTo>
                    <a:pt x="2652351" y="895667"/>
                    <a:pt x="2327138" y="332368"/>
                    <a:pt x="1924631" y="99986"/>
                  </a:cubicBezTo>
                  <a:cubicBezTo>
                    <a:pt x="1722063" y="-16971"/>
                    <a:pt x="1538526" y="-27830"/>
                    <a:pt x="1405995" y="49189"/>
                  </a:cubicBezTo>
                  <a:lnTo>
                    <a:pt x="601551" y="516686"/>
                  </a:lnTo>
                  <a:cubicBezTo>
                    <a:pt x="601980" y="516438"/>
                    <a:pt x="602418" y="516219"/>
                    <a:pt x="602847" y="515971"/>
                  </a:cubicBezTo>
                  <a:cubicBezTo>
                    <a:pt x="471278" y="591686"/>
                    <a:pt x="389620" y="753611"/>
                    <a:pt x="388963" y="984116"/>
                  </a:cubicBezTo>
                  <a:cubicBezTo>
                    <a:pt x="388115" y="1281858"/>
                    <a:pt x="522684" y="1621281"/>
                    <a:pt x="725977" y="1887381"/>
                  </a:cubicBezTo>
                  <a:lnTo>
                    <a:pt x="325850" y="2119915"/>
                  </a:lnTo>
                  <a:cubicBezTo>
                    <a:pt x="327612" y="2118886"/>
                    <a:pt x="329413" y="2117934"/>
                    <a:pt x="331184" y="2116934"/>
                  </a:cubicBezTo>
                  <a:cubicBezTo>
                    <a:pt x="128892" y="2231377"/>
                    <a:pt x="3172" y="2478693"/>
                    <a:pt x="2172" y="2831604"/>
                  </a:cubicBezTo>
                  <a:lnTo>
                    <a:pt x="0" y="3595404"/>
                  </a:lnTo>
                  <a:lnTo>
                    <a:pt x="2219487" y="4876812"/>
                  </a:lnTo>
                  <a:lnTo>
                    <a:pt x="2219487" y="4876812"/>
                  </a:lnTo>
                  <a:lnTo>
                    <a:pt x="2219487" y="4876812"/>
                  </a:lnTo>
                  <a:lnTo>
                    <a:pt x="2219487" y="4876812"/>
                  </a:lnTo>
                  <a:lnTo>
                    <a:pt x="2219487" y="4876812"/>
                  </a:lnTo>
                  <a:lnTo>
                    <a:pt x="3023931" y="4409316"/>
                  </a:lnTo>
                  <a:lnTo>
                    <a:pt x="3026102" y="3645525"/>
                  </a:lnTo>
                  <a:close/>
                </a:path>
              </a:pathLst>
            </a:custGeom>
            <a:solidFill>
              <a:srgbClr val="CCFF69"/>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134" name="Google Shape;134;p15"/>
            <p:cNvGrpSpPr/>
            <p:nvPr/>
          </p:nvGrpSpPr>
          <p:grpSpPr>
            <a:xfrm>
              <a:off x="3384804" y="1710858"/>
              <a:ext cx="2700247" cy="3299291"/>
              <a:chOff x="3384804" y="1710858"/>
              <a:chExt cx="2700247" cy="3299291"/>
            </a:xfrm>
          </p:grpSpPr>
          <p:sp>
            <p:nvSpPr>
              <p:cNvPr id="135" name="Google Shape;135;p15"/>
              <p:cNvSpPr/>
              <p:nvPr/>
            </p:nvSpPr>
            <p:spPr>
              <a:xfrm>
                <a:off x="3384804" y="1710858"/>
                <a:ext cx="1408604" cy="542385"/>
              </a:xfrm>
              <a:custGeom>
                <a:rect b="b" l="l" r="r" t="t"/>
                <a:pathLst>
                  <a:path extrusionOk="0" h="542385" w="1408604">
                    <a:moveTo>
                      <a:pt x="0" y="542385"/>
                    </a:moveTo>
                    <a:lnTo>
                      <a:pt x="804443" y="74898"/>
                    </a:lnTo>
                    <a:cubicBezTo>
                      <a:pt x="964892" y="-18342"/>
                      <a:pt x="1174433" y="-27000"/>
                      <a:pt x="1408605" y="62878"/>
                    </a:cubicBezTo>
                    <a:lnTo>
                      <a:pt x="604161" y="530365"/>
                    </a:lnTo>
                    <a:cubicBezTo>
                      <a:pt x="369989" y="440506"/>
                      <a:pt x="160439" y="449154"/>
                      <a:pt x="0" y="542385"/>
                    </a:cubicBezTo>
                    <a:close/>
                  </a:path>
                </a:pathLst>
              </a:custGeom>
              <a:solidFill>
                <a:srgbClr val="00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36" name="Google Shape;136;p15"/>
              <p:cNvSpPr/>
              <p:nvPr/>
            </p:nvSpPr>
            <p:spPr>
              <a:xfrm>
                <a:off x="4359887" y="1987886"/>
                <a:ext cx="1725164" cy="3022263"/>
              </a:xfrm>
              <a:custGeom>
                <a:rect b="b" l="l" r="r" t="t"/>
                <a:pathLst>
                  <a:path extrusionOk="0" h="3022263" w="1725164">
                    <a:moveTo>
                      <a:pt x="804444" y="0"/>
                    </a:moveTo>
                    <a:lnTo>
                      <a:pt x="0" y="467487"/>
                    </a:lnTo>
                    <a:cubicBezTo>
                      <a:pt x="524304" y="871795"/>
                      <a:pt x="922506" y="1626861"/>
                      <a:pt x="920706" y="2258454"/>
                    </a:cubicBezTo>
                    <a:lnTo>
                      <a:pt x="918543" y="3022264"/>
                    </a:lnTo>
                    <a:lnTo>
                      <a:pt x="1722987" y="2554767"/>
                    </a:lnTo>
                    <a:lnTo>
                      <a:pt x="1725159" y="1790967"/>
                    </a:lnTo>
                    <a:cubicBezTo>
                      <a:pt x="1726949" y="1159373"/>
                      <a:pt x="1328737" y="404308"/>
                      <a:pt x="804444" y="0"/>
                    </a:cubicBezTo>
                    <a:close/>
                  </a:path>
                </a:pathLst>
              </a:custGeom>
              <a:solidFill>
                <a:srgbClr val="00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137" name="Google Shape;137;p15"/>
            <p:cNvSpPr/>
            <p:nvPr/>
          </p:nvSpPr>
          <p:spPr>
            <a:xfrm>
              <a:off x="3660495" y="133347"/>
              <a:ext cx="2049479" cy="2293118"/>
            </a:xfrm>
            <a:custGeom>
              <a:rect b="b" l="l" r="r" t="t"/>
              <a:pathLst>
                <a:path extrusionOk="0" h="2293118" w="2049479">
                  <a:moveTo>
                    <a:pt x="1323070" y="99977"/>
                  </a:moveTo>
                  <a:cubicBezTo>
                    <a:pt x="1120511" y="-16971"/>
                    <a:pt x="936974" y="-27829"/>
                    <a:pt x="804443" y="49190"/>
                  </a:cubicBezTo>
                  <a:lnTo>
                    <a:pt x="0" y="516687"/>
                  </a:lnTo>
                  <a:cubicBezTo>
                    <a:pt x="132531" y="439677"/>
                    <a:pt x="316068" y="450535"/>
                    <a:pt x="518627" y="567474"/>
                  </a:cubicBezTo>
                  <a:cubicBezTo>
                    <a:pt x="921134" y="799855"/>
                    <a:pt x="1246346" y="1363154"/>
                    <a:pt x="1245032" y="1825660"/>
                  </a:cubicBezTo>
                  <a:cubicBezTo>
                    <a:pt x="1244384" y="2055431"/>
                    <a:pt x="1163260" y="2217090"/>
                    <a:pt x="1032443" y="2293118"/>
                  </a:cubicBezTo>
                  <a:lnTo>
                    <a:pt x="1836887" y="1825622"/>
                  </a:lnTo>
                  <a:cubicBezTo>
                    <a:pt x="1967703" y="1749593"/>
                    <a:pt x="2048818" y="1587935"/>
                    <a:pt x="2049475" y="1358163"/>
                  </a:cubicBezTo>
                  <a:cubicBezTo>
                    <a:pt x="2050790" y="895658"/>
                    <a:pt x="1725578" y="332359"/>
                    <a:pt x="1323070" y="99977"/>
                  </a:cubicBezTo>
                  <a:close/>
                </a:path>
              </a:pathLst>
            </a:custGeom>
            <a:solidFill>
              <a:srgbClr val="99FFCD"/>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38" name="Google Shape;138;p15"/>
            <p:cNvSpPr/>
            <p:nvPr/>
          </p:nvSpPr>
          <p:spPr>
            <a:xfrm>
              <a:off x="3058953" y="600845"/>
              <a:ext cx="2221636" cy="4409304"/>
            </a:xfrm>
            <a:custGeom>
              <a:rect b="b" l="l" r="r" t="t"/>
              <a:pathLst>
                <a:path extrusionOk="0" h="4409304" w="2221636">
                  <a:moveTo>
                    <a:pt x="1120169" y="99975"/>
                  </a:moveTo>
                  <a:cubicBezTo>
                    <a:pt x="1522676" y="332357"/>
                    <a:pt x="1847888" y="895656"/>
                    <a:pt x="1846574" y="1358171"/>
                  </a:cubicBezTo>
                  <a:cubicBezTo>
                    <a:pt x="1845469" y="1747048"/>
                    <a:pt x="1613878" y="1940844"/>
                    <a:pt x="1300925" y="1854538"/>
                  </a:cubicBezTo>
                  <a:cubicBezTo>
                    <a:pt x="1825228" y="2258845"/>
                    <a:pt x="2223430" y="3013911"/>
                    <a:pt x="2221630" y="3645504"/>
                  </a:cubicBezTo>
                  <a:lnTo>
                    <a:pt x="2219477" y="4409305"/>
                  </a:lnTo>
                  <a:lnTo>
                    <a:pt x="0" y="3127878"/>
                  </a:lnTo>
                  <a:lnTo>
                    <a:pt x="2172" y="2364078"/>
                  </a:lnTo>
                  <a:cubicBezTo>
                    <a:pt x="3962" y="1732475"/>
                    <a:pt x="405136" y="1438933"/>
                    <a:pt x="930021" y="1640368"/>
                  </a:cubicBezTo>
                  <a:cubicBezTo>
                    <a:pt x="617620" y="1365619"/>
                    <a:pt x="387868" y="905476"/>
                    <a:pt x="388972" y="516589"/>
                  </a:cubicBezTo>
                  <a:cubicBezTo>
                    <a:pt x="390268" y="54103"/>
                    <a:pt x="717661" y="-132406"/>
                    <a:pt x="1120169" y="99975"/>
                  </a:cubicBezTo>
                  <a:close/>
                </a:path>
              </a:pathLst>
            </a:custGeom>
            <a:solidFill>
              <a:schemeClr val="accent1"/>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139" name="Google Shape;139;p15"/>
          <p:cNvGrpSpPr/>
          <p:nvPr/>
        </p:nvGrpSpPr>
        <p:grpSpPr>
          <a:xfrm>
            <a:off x="4263390" y="1559335"/>
            <a:ext cx="617220" cy="738328"/>
            <a:chOff x="3623224" y="331043"/>
            <a:chExt cx="4076879" cy="4876820"/>
          </a:xfrm>
        </p:grpSpPr>
        <p:sp>
          <p:nvSpPr>
            <p:cNvPr id="140" name="Google Shape;140;p15"/>
            <p:cNvSpPr/>
            <p:nvPr/>
          </p:nvSpPr>
          <p:spPr>
            <a:xfrm>
              <a:off x="3726722" y="331043"/>
              <a:ext cx="2292176" cy="3694054"/>
            </a:xfrm>
            <a:custGeom>
              <a:rect b="b" l="l" r="r" t="t"/>
              <a:pathLst>
                <a:path extrusionOk="0" h="3694054" w="2292176">
                  <a:moveTo>
                    <a:pt x="2292172" y="2761385"/>
                  </a:moveTo>
                  <a:cubicBezTo>
                    <a:pt x="2293430" y="2318987"/>
                    <a:pt x="2035597" y="1796646"/>
                    <a:pt x="1682744" y="1478339"/>
                  </a:cubicBezTo>
                  <a:lnTo>
                    <a:pt x="1847040" y="1382861"/>
                  </a:lnTo>
                  <a:cubicBezTo>
                    <a:pt x="1946129" y="1325272"/>
                    <a:pt x="2007575" y="1202819"/>
                    <a:pt x="2008070" y="1028778"/>
                  </a:cubicBezTo>
                  <a:cubicBezTo>
                    <a:pt x="2009061" y="678439"/>
                    <a:pt x="1762725" y="251757"/>
                    <a:pt x="1457839" y="75735"/>
                  </a:cubicBezTo>
                  <a:cubicBezTo>
                    <a:pt x="1304411" y="-12857"/>
                    <a:pt x="1165384" y="-21077"/>
                    <a:pt x="1065000" y="37254"/>
                  </a:cubicBezTo>
                  <a:lnTo>
                    <a:pt x="455657" y="391365"/>
                  </a:lnTo>
                  <a:cubicBezTo>
                    <a:pt x="455971" y="391175"/>
                    <a:pt x="456314" y="391003"/>
                    <a:pt x="456629" y="390822"/>
                  </a:cubicBezTo>
                  <a:cubicBezTo>
                    <a:pt x="356978" y="448172"/>
                    <a:pt x="295123" y="570835"/>
                    <a:pt x="294627" y="745438"/>
                  </a:cubicBezTo>
                  <a:cubicBezTo>
                    <a:pt x="293989" y="970971"/>
                    <a:pt x="395916" y="1228079"/>
                    <a:pt x="549907" y="1429638"/>
                  </a:cubicBezTo>
                  <a:lnTo>
                    <a:pt x="246821" y="1605774"/>
                  </a:lnTo>
                  <a:cubicBezTo>
                    <a:pt x="248155" y="1604993"/>
                    <a:pt x="249517" y="1604269"/>
                    <a:pt x="250860" y="1603517"/>
                  </a:cubicBezTo>
                  <a:cubicBezTo>
                    <a:pt x="97631" y="1690213"/>
                    <a:pt x="2391" y="1877542"/>
                    <a:pt x="1638" y="2144861"/>
                  </a:cubicBezTo>
                  <a:lnTo>
                    <a:pt x="0" y="2723419"/>
                  </a:lnTo>
                  <a:lnTo>
                    <a:pt x="1681201" y="3694054"/>
                  </a:lnTo>
                  <a:lnTo>
                    <a:pt x="1681201" y="3694054"/>
                  </a:lnTo>
                  <a:lnTo>
                    <a:pt x="1681201" y="3694054"/>
                  </a:lnTo>
                  <a:lnTo>
                    <a:pt x="1681201" y="3694054"/>
                  </a:lnTo>
                  <a:lnTo>
                    <a:pt x="1681201" y="3694054"/>
                  </a:lnTo>
                  <a:lnTo>
                    <a:pt x="2290544" y="3339943"/>
                  </a:lnTo>
                  <a:lnTo>
                    <a:pt x="2292172" y="2761385"/>
                  </a:lnTo>
                  <a:close/>
                </a:path>
              </a:pathLst>
            </a:custGeom>
            <a:solidFill>
              <a:srgbClr val="82CF9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141" name="Google Shape;141;p15"/>
            <p:cNvGrpSpPr/>
            <p:nvPr/>
          </p:nvGrpSpPr>
          <p:grpSpPr>
            <a:xfrm>
              <a:off x="3973534" y="1525987"/>
              <a:ext cx="2045365" cy="2499119"/>
              <a:chOff x="3973534" y="1525987"/>
              <a:chExt cx="2045365" cy="2499119"/>
            </a:xfrm>
          </p:grpSpPr>
          <p:sp>
            <p:nvSpPr>
              <p:cNvPr id="142" name="Google Shape;142;p15"/>
              <p:cNvSpPr/>
              <p:nvPr/>
            </p:nvSpPr>
            <p:spPr>
              <a:xfrm>
                <a:off x="3973534" y="1525987"/>
                <a:ext cx="1066980" cy="410839"/>
              </a:xfrm>
              <a:custGeom>
                <a:rect b="b" l="l" r="r" t="t"/>
                <a:pathLst>
                  <a:path extrusionOk="0" h="410839" w="1066980">
                    <a:moveTo>
                      <a:pt x="0" y="410840"/>
                    </a:moveTo>
                    <a:lnTo>
                      <a:pt x="609343" y="56729"/>
                    </a:lnTo>
                    <a:cubicBezTo>
                      <a:pt x="730872" y="-13890"/>
                      <a:pt x="889606" y="-20452"/>
                      <a:pt x="1066981" y="47623"/>
                    </a:cubicBezTo>
                    <a:lnTo>
                      <a:pt x="457638" y="401734"/>
                    </a:lnTo>
                    <a:cubicBezTo>
                      <a:pt x="280264" y="333659"/>
                      <a:pt x="121530" y="340202"/>
                      <a:pt x="0" y="410840"/>
                    </a:cubicBezTo>
                    <a:close/>
                  </a:path>
                </a:pathLst>
              </a:custGeom>
              <a:solidFill>
                <a:srgbClr val="58948E"/>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43" name="Google Shape;143;p15"/>
              <p:cNvSpPr/>
              <p:nvPr/>
            </p:nvSpPr>
            <p:spPr>
              <a:xfrm>
                <a:off x="4712141" y="1735820"/>
                <a:ext cx="1306758" cy="2289286"/>
              </a:xfrm>
              <a:custGeom>
                <a:rect b="b" l="l" r="r" t="t"/>
                <a:pathLst>
                  <a:path extrusionOk="0" h="2289286" w="1306758">
                    <a:moveTo>
                      <a:pt x="609343" y="0"/>
                    </a:moveTo>
                    <a:lnTo>
                      <a:pt x="0" y="354111"/>
                    </a:lnTo>
                    <a:cubicBezTo>
                      <a:pt x="397145" y="660359"/>
                      <a:pt x="698773" y="1232297"/>
                      <a:pt x="697411" y="1710728"/>
                    </a:cubicBezTo>
                    <a:lnTo>
                      <a:pt x="695773" y="2289286"/>
                    </a:lnTo>
                    <a:lnTo>
                      <a:pt x="1305116" y="1935175"/>
                    </a:lnTo>
                    <a:lnTo>
                      <a:pt x="1306754" y="1356627"/>
                    </a:lnTo>
                    <a:cubicBezTo>
                      <a:pt x="1308106" y="878196"/>
                      <a:pt x="1006488" y="306248"/>
                      <a:pt x="609343" y="0"/>
                    </a:cubicBezTo>
                    <a:close/>
                  </a:path>
                </a:pathLst>
              </a:custGeom>
              <a:solidFill>
                <a:srgbClr val="E7CE0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144" name="Google Shape;144;p15"/>
            <p:cNvSpPr/>
            <p:nvPr/>
          </p:nvSpPr>
          <p:spPr>
            <a:xfrm>
              <a:off x="4182370" y="331052"/>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3"/>
                    <a:pt x="782041" y="1736972"/>
                  </a:cubicBezTo>
                  <a:lnTo>
                    <a:pt x="1391383" y="1382861"/>
                  </a:lnTo>
                  <a:cubicBezTo>
                    <a:pt x="1490472" y="1325273"/>
                    <a:pt x="1551918" y="1202819"/>
                    <a:pt x="1552413" y="1028778"/>
                  </a:cubicBezTo>
                  <a:cubicBezTo>
                    <a:pt x="1553413" y="678439"/>
                    <a:pt x="1307068" y="251767"/>
                    <a:pt x="1002182" y="75735"/>
                  </a:cubicBezTo>
                  <a:close/>
                </a:path>
              </a:pathLst>
            </a:custGeom>
            <a:solidFill>
              <a:srgbClr val="FDF080"/>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45" name="Google Shape;145;p15"/>
            <p:cNvSpPr/>
            <p:nvPr/>
          </p:nvSpPr>
          <p:spPr>
            <a:xfrm>
              <a:off x="3726713" y="685170"/>
              <a:ext cx="1682834" cy="3339936"/>
            </a:xfrm>
            <a:custGeom>
              <a:rect b="b" l="l" r="r" t="t"/>
              <a:pathLst>
                <a:path extrusionOk="0" h="3339936" w="1682834">
                  <a:moveTo>
                    <a:pt x="848497" y="75728"/>
                  </a:moveTo>
                  <a:cubicBezTo>
                    <a:pt x="1153382" y="251760"/>
                    <a:pt x="1399727" y="678432"/>
                    <a:pt x="1398727" y="1028771"/>
                  </a:cubicBezTo>
                  <a:cubicBezTo>
                    <a:pt x="1397889" y="1323332"/>
                    <a:pt x="1222467" y="1470122"/>
                    <a:pt x="985418" y="1404761"/>
                  </a:cubicBezTo>
                  <a:cubicBezTo>
                    <a:pt x="1382563" y="1711009"/>
                    <a:pt x="1684191" y="2282947"/>
                    <a:pt x="1682830" y="2761378"/>
                  </a:cubicBezTo>
                  <a:lnTo>
                    <a:pt x="1681191" y="3339936"/>
                  </a:lnTo>
                  <a:lnTo>
                    <a:pt x="0" y="2369291"/>
                  </a:lnTo>
                  <a:lnTo>
                    <a:pt x="1638" y="1790733"/>
                  </a:lnTo>
                  <a:cubicBezTo>
                    <a:pt x="2991" y="1312311"/>
                    <a:pt x="306876" y="1089960"/>
                    <a:pt x="704450" y="1242541"/>
                  </a:cubicBezTo>
                  <a:cubicBezTo>
                    <a:pt x="467811" y="1034419"/>
                    <a:pt x="293789" y="685881"/>
                    <a:pt x="294627" y="391311"/>
                  </a:cubicBezTo>
                  <a:cubicBezTo>
                    <a:pt x="295618" y="40981"/>
                    <a:pt x="543611" y="-100294"/>
                    <a:pt x="848497" y="75728"/>
                  </a:cubicBezTo>
                  <a:close/>
                </a:path>
              </a:pathLst>
            </a:custGeom>
            <a:solidFill>
              <a:schemeClr val="accent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46" name="Google Shape;146;p15"/>
            <p:cNvSpPr/>
            <p:nvPr/>
          </p:nvSpPr>
          <p:spPr>
            <a:xfrm>
              <a:off x="5407914" y="1301688"/>
              <a:ext cx="2292186" cy="3694044"/>
            </a:xfrm>
            <a:custGeom>
              <a:rect b="b" l="l" r="r" t="t"/>
              <a:pathLst>
                <a:path extrusionOk="0" h="3694044" w="2292186">
                  <a:moveTo>
                    <a:pt x="2292182" y="2761385"/>
                  </a:moveTo>
                  <a:cubicBezTo>
                    <a:pt x="2293439" y="2318987"/>
                    <a:pt x="2035607" y="1796646"/>
                    <a:pt x="1682753" y="1478339"/>
                  </a:cubicBezTo>
                  <a:lnTo>
                    <a:pt x="1847050" y="1382861"/>
                  </a:lnTo>
                  <a:cubicBezTo>
                    <a:pt x="1946138" y="1325272"/>
                    <a:pt x="2007584" y="1202819"/>
                    <a:pt x="2008080" y="1028778"/>
                  </a:cubicBezTo>
                  <a:cubicBezTo>
                    <a:pt x="2009070" y="678439"/>
                    <a:pt x="1762735" y="251757"/>
                    <a:pt x="1457849" y="75735"/>
                  </a:cubicBezTo>
                  <a:cubicBezTo>
                    <a:pt x="1304420" y="-12857"/>
                    <a:pt x="1165393" y="-21077"/>
                    <a:pt x="1065009" y="37254"/>
                  </a:cubicBezTo>
                  <a:lnTo>
                    <a:pt x="455667" y="391365"/>
                  </a:lnTo>
                  <a:cubicBezTo>
                    <a:pt x="455981" y="391175"/>
                    <a:pt x="456324" y="391003"/>
                    <a:pt x="456638" y="390822"/>
                  </a:cubicBezTo>
                  <a:cubicBezTo>
                    <a:pt x="356987" y="448172"/>
                    <a:pt x="295132" y="570826"/>
                    <a:pt x="294627" y="745429"/>
                  </a:cubicBezTo>
                  <a:cubicBezTo>
                    <a:pt x="293989" y="970961"/>
                    <a:pt x="395916" y="1228070"/>
                    <a:pt x="549907" y="1429628"/>
                  </a:cubicBezTo>
                  <a:lnTo>
                    <a:pt x="246821" y="1605765"/>
                  </a:lnTo>
                  <a:cubicBezTo>
                    <a:pt x="248155" y="1604993"/>
                    <a:pt x="249517" y="1604260"/>
                    <a:pt x="250860" y="1603507"/>
                  </a:cubicBezTo>
                  <a:cubicBezTo>
                    <a:pt x="97631" y="1690204"/>
                    <a:pt x="2400" y="1877532"/>
                    <a:pt x="1638" y="2144851"/>
                  </a:cubicBezTo>
                  <a:lnTo>
                    <a:pt x="0" y="2723409"/>
                  </a:lnTo>
                  <a:lnTo>
                    <a:pt x="1681201" y="3694045"/>
                  </a:lnTo>
                  <a:lnTo>
                    <a:pt x="1681201" y="3694045"/>
                  </a:lnTo>
                  <a:lnTo>
                    <a:pt x="1681201" y="3694045"/>
                  </a:lnTo>
                  <a:lnTo>
                    <a:pt x="1681201" y="3694045"/>
                  </a:lnTo>
                  <a:lnTo>
                    <a:pt x="1681201" y="3694045"/>
                  </a:lnTo>
                  <a:lnTo>
                    <a:pt x="2290544" y="3339934"/>
                  </a:lnTo>
                  <a:lnTo>
                    <a:pt x="2292182" y="2761385"/>
                  </a:lnTo>
                  <a:close/>
                </a:path>
              </a:pathLst>
            </a:custGeom>
            <a:solidFill>
              <a:srgbClr val="82CF9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147" name="Google Shape;147;p15"/>
            <p:cNvGrpSpPr/>
            <p:nvPr/>
          </p:nvGrpSpPr>
          <p:grpSpPr>
            <a:xfrm>
              <a:off x="5654735" y="2496623"/>
              <a:ext cx="2045368" cy="2499132"/>
              <a:chOff x="5654735" y="2496623"/>
              <a:chExt cx="2045368" cy="2499132"/>
            </a:xfrm>
          </p:grpSpPr>
          <p:sp>
            <p:nvSpPr>
              <p:cNvPr id="148" name="Google Shape;148;p15"/>
              <p:cNvSpPr/>
              <p:nvPr/>
            </p:nvSpPr>
            <p:spPr>
              <a:xfrm>
                <a:off x="5654735" y="2496623"/>
                <a:ext cx="1066980" cy="410839"/>
              </a:xfrm>
              <a:custGeom>
                <a:rect b="b" l="l" r="r" t="t"/>
                <a:pathLst>
                  <a:path extrusionOk="0" h="410839" w="1066980">
                    <a:moveTo>
                      <a:pt x="0" y="410840"/>
                    </a:moveTo>
                    <a:lnTo>
                      <a:pt x="609343" y="56729"/>
                    </a:lnTo>
                    <a:cubicBezTo>
                      <a:pt x="730872" y="-13890"/>
                      <a:pt x="889607" y="-20452"/>
                      <a:pt x="1066981" y="47623"/>
                    </a:cubicBezTo>
                    <a:lnTo>
                      <a:pt x="457638" y="401734"/>
                    </a:lnTo>
                    <a:cubicBezTo>
                      <a:pt x="280264" y="333658"/>
                      <a:pt x="121530" y="340212"/>
                      <a:pt x="0" y="410840"/>
                    </a:cubicBezTo>
                    <a:close/>
                  </a:path>
                </a:pathLst>
              </a:custGeom>
              <a:solidFill>
                <a:srgbClr val="01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49" name="Google Shape;149;p15"/>
              <p:cNvSpPr/>
              <p:nvPr/>
            </p:nvSpPr>
            <p:spPr>
              <a:xfrm>
                <a:off x="6393342" y="2706463"/>
                <a:ext cx="1306761" cy="2289292"/>
              </a:xfrm>
              <a:custGeom>
                <a:rect b="b" l="l" r="r" t="t"/>
                <a:pathLst>
                  <a:path extrusionOk="0" h="2289286" w="1306758">
                    <a:moveTo>
                      <a:pt x="609343" y="0"/>
                    </a:moveTo>
                    <a:lnTo>
                      <a:pt x="0" y="354111"/>
                    </a:lnTo>
                    <a:cubicBezTo>
                      <a:pt x="397145" y="660359"/>
                      <a:pt x="698773" y="1232297"/>
                      <a:pt x="697411" y="1710728"/>
                    </a:cubicBezTo>
                    <a:lnTo>
                      <a:pt x="695773" y="2289286"/>
                    </a:lnTo>
                    <a:lnTo>
                      <a:pt x="1305116" y="1935175"/>
                    </a:lnTo>
                    <a:lnTo>
                      <a:pt x="1306754" y="1356627"/>
                    </a:lnTo>
                    <a:cubicBezTo>
                      <a:pt x="1308107" y="878186"/>
                      <a:pt x="1006488" y="306248"/>
                      <a:pt x="609343" y="0"/>
                    </a:cubicBezTo>
                    <a:close/>
                  </a:path>
                </a:pathLst>
              </a:custGeom>
              <a:solidFill>
                <a:srgbClr val="5D37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150" name="Google Shape;150;p15"/>
            <p:cNvSpPr/>
            <p:nvPr/>
          </p:nvSpPr>
          <p:spPr>
            <a:xfrm>
              <a:off x="5863570" y="1301688"/>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4"/>
                    <a:pt x="782041" y="1736972"/>
                  </a:cubicBezTo>
                  <a:lnTo>
                    <a:pt x="1391383" y="1382861"/>
                  </a:lnTo>
                  <a:cubicBezTo>
                    <a:pt x="1490472" y="1325272"/>
                    <a:pt x="1551918" y="1202819"/>
                    <a:pt x="1552413" y="1028778"/>
                  </a:cubicBezTo>
                  <a:cubicBezTo>
                    <a:pt x="1553413" y="678449"/>
                    <a:pt x="1307068" y="251767"/>
                    <a:pt x="1002182" y="75735"/>
                  </a:cubicBezTo>
                  <a:close/>
                </a:path>
              </a:pathLst>
            </a:custGeom>
            <a:solidFill>
              <a:srgbClr val="A679BE"/>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51" name="Google Shape;151;p15"/>
            <p:cNvSpPr/>
            <p:nvPr/>
          </p:nvSpPr>
          <p:spPr>
            <a:xfrm>
              <a:off x="5407911" y="1655809"/>
              <a:ext cx="1682834" cy="3339939"/>
            </a:xfrm>
            <a:custGeom>
              <a:rect b="b" l="l" r="r" t="t"/>
              <a:pathLst>
                <a:path extrusionOk="0" h="3339936" w="1682833">
                  <a:moveTo>
                    <a:pt x="848497" y="75728"/>
                  </a:moveTo>
                  <a:cubicBezTo>
                    <a:pt x="1153382" y="251760"/>
                    <a:pt x="1399727" y="678432"/>
                    <a:pt x="1398727" y="1028771"/>
                  </a:cubicBezTo>
                  <a:cubicBezTo>
                    <a:pt x="1397889" y="1323332"/>
                    <a:pt x="1222467" y="1470121"/>
                    <a:pt x="985419" y="1404761"/>
                  </a:cubicBezTo>
                  <a:cubicBezTo>
                    <a:pt x="1382563" y="1711009"/>
                    <a:pt x="1684192" y="2282947"/>
                    <a:pt x="1682829" y="2761378"/>
                  </a:cubicBezTo>
                  <a:lnTo>
                    <a:pt x="1681191" y="3339936"/>
                  </a:lnTo>
                  <a:lnTo>
                    <a:pt x="0" y="2369291"/>
                  </a:lnTo>
                  <a:lnTo>
                    <a:pt x="1638" y="1790733"/>
                  </a:lnTo>
                  <a:cubicBezTo>
                    <a:pt x="2991" y="1312311"/>
                    <a:pt x="306876" y="1089960"/>
                    <a:pt x="704450" y="1242541"/>
                  </a:cubicBezTo>
                  <a:cubicBezTo>
                    <a:pt x="467811" y="1034420"/>
                    <a:pt x="293789" y="685881"/>
                    <a:pt x="294627" y="391311"/>
                  </a:cubicBezTo>
                  <a:cubicBezTo>
                    <a:pt x="295618" y="40981"/>
                    <a:pt x="543611" y="-100294"/>
                    <a:pt x="848497" y="75728"/>
                  </a:cubicBezTo>
                  <a:close/>
                </a:path>
              </a:pathLst>
            </a:custGeom>
            <a:solidFill>
              <a:schemeClr val="accent6"/>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52" name="Google Shape;152;p15"/>
            <p:cNvSpPr/>
            <p:nvPr/>
          </p:nvSpPr>
          <p:spPr>
            <a:xfrm>
              <a:off x="3623224" y="1513803"/>
              <a:ext cx="2292186" cy="3694051"/>
            </a:xfrm>
            <a:custGeom>
              <a:rect b="b" l="l" r="r" t="t"/>
              <a:pathLst>
                <a:path extrusionOk="0" h="3694051" w="2292186">
                  <a:moveTo>
                    <a:pt x="2292182" y="2761383"/>
                  </a:moveTo>
                  <a:cubicBezTo>
                    <a:pt x="2293439" y="2318984"/>
                    <a:pt x="2035607" y="1796643"/>
                    <a:pt x="1682753" y="1478336"/>
                  </a:cubicBezTo>
                  <a:lnTo>
                    <a:pt x="1847050" y="1382858"/>
                  </a:lnTo>
                  <a:cubicBezTo>
                    <a:pt x="1946139" y="1325270"/>
                    <a:pt x="2007584" y="1202816"/>
                    <a:pt x="2008080" y="1028775"/>
                  </a:cubicBezTo>
                  <a:cubicBezTo>
                    <a:pt x="2009070" y="678436"/>
                    <a:pt x="1762735" y="251754"/>
                    <a:pt x="1457849" y="75732"/>
                  </a:cubicBezTo>
                  <a:cubicBezTo>
                    <a:pt x="1304420" y="-12850"/>
                    <a:pt x="1165393" y="-21080"/>
                    <a:pt x="1065009" y="37251"/>
                  </a:cubicBezTo>
                  <a:lnTo>
                    <a:pt x="455666" y="391372"/>
                  </a:lnTo>
                  <a:cubicBezTo>
                    <a:pt x="455981" y="391181"/>
                    <a:pt x="456324" y="391010"/>
                    <a:pt x="456638" y="390829"/>
                  </a:cubicBezTo>
                  <a:cubicBezTo>
                    <a:pt x="356987" y="448179"/>
                    <a:pt x="295132" y="570832"/>
                    <a:pt x="294627" y="745435"/>
                  </a:cubicBezTo>
                  <a:cubicBezTo>
                    <a:pt x="293989" y="970968"/>
                    <a:pt x="395916" y="1228076"/>
                    <a:pt x="549907" y="1429635"/>
                  </a:cubicBezTo>
                  <a:lnTo>
                    <a:pt x="246821" y="1605771"/>
                  </a:lnTo>
                  <a:cubicBezTo>
                    <a:pt x="248155" y="1604990"/>
                    <a:pt x="249517" y="1604266"/>
                    <a:pt x="250860" y="1603514"/>
                  </a:cubicBezTo>
                  <a:cubicBezTo>
                    <a:pt x="97631" y="1690210"/>
                    <a:pt x="2391" y="1877539"/>
                    <a:pt x="1638" y="2144858"/>
                  </a:cubicBezTo>
                  <a:lnTo>
                    <a:pt x="0" y="2723416"/>
                  </a:lnTo>
                  <a:lnTo>
                    <a:pt x="1681210" y="3694051"/>
                  </a:lnTo>
                  <a:lnTo>
                    <a:pt x="1681210" y="3694051"/>
                  </a:lnTo>
                  <a:lnTo>
                    <a:pt x="1681210" y="3694051"/>
                  </a:lnTo>
                  <a:lnTo>
                    <a:pt x="1681210" y="3694051"/>
                  </a:lnTo>
                  <a:lnTo>
                    <a:pt x="1681210" y="3694051"/>
                  </a:lnTo>
                  <a:lnTo>
                    <a:pt x="2290553" y="3339941"/>
                  </a:lnTo>
                  <a:lnTo>
                    <a:pt x="2292182" y="2761383"/>
                  </a:lnTo>
                  <a:close/>
                </a:path>
              </a:pathLst>
            </a:custGeom>
            <a:solidFill>
              <a:srgbClr val="ACDD58"/>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153" name="Google Shape;153;p15"/>
            <p:cNvGrpSpPr/>
            <p:nvPr/>
          </p:nvGrpSpPr>
          <p:grpSpPr>
            <a:xfrm>
              <a:off x="3870045" y="2708744"/>
              <a:ext cx="2045365" cy="2499119"/>
              <a:chOff x="3870045" y="2708744"/>
              <a:chExt cx="2045365" cy="2499119"/>
            </a:xfrm>
          </p:grpSpPr>
          <p:sp>
            <p:nvSpPr>
              <p:cNvPr id="154" name="Google Shape;154;p15"/>
              <p:cNvSpPr/>
              <p:nvPr/>
            </p:nvSpPr>
            <p:spPr>
              <a:xfrm>
                <a:off x="3870045" y="2708744"/>
                <a:ext cx="1066981" cy="410839"/>
              </a:xfrm>
              <a:custGeom>
                <a:rect b="b" l="l" r="r" t="t"/>
                <a:pathLst>
                  <a:path extrusionOk="0" h="410839" w="1066981">
                    <a:moveTo>
                      <a:pt x="0" y="410840"/>
                    </a:moveTo>
                    <a:lnTo>
                      <a:pt x="609343" y="56729"/>
                    </a:lnTo>
                    <a:cubicBezTo>
                      <a:pt x="730872" y="-13890"/>
                      <a:pt x="889606" y="-20452"/>
                      <a:pt x="1066981" y="47623"/>
                    </a:cubicBezTo>
                    <a:lnTo>
                      <a:pt x="457638" y="401734"/>
                    </a:lnTo>
                    <a:cubicBezTo>
                      <a:pt x="280264" y="333659"/>
                      <a:pt x="121530" y="340202"/>
                      <a:pt x="0" y="410840"/>
                    </a:cubicBezTo>
                    <a:close/>
                  </a:path>
                </a:pathLst>
              </a:custGeom>
              <a:solidFill>
                <a:srgbClr val="D114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55" name="Google Shape;155;p15"/>
              <p:cNvSpPr/>
              <p:nvPr/>
            </p:nvSpPr>
            <p:spPr>
              <a:xfrm>
                <a:off x="4608652" y="2918578"/>
                <a:ext cx="1306758" cy="2289285"/>
              </a:xfrm>
              <a:custGeom>
                <a:rect b="b" l="l" r="r" t="t"/>
                <a:pathLst>
                  <a:path extrusionOk="0" h="2289285" w="1306758">
                    <a:moveTo>
                      <a:pt x="609343" y="0"/>
                    </a:moveTo>
                    <a:lnTo>
                      <a:pt x="0" y="354111"/>
                    </a:lnTo>
                    <a:cubicBezTo>
                      <a:pt x="397145" y="660359"/>
                      <a:pt x="698773" y="1232297"/>
                      <a:pt x="697411" y="1710728"/>
                    </a:cubicBezTo>
                    <a:lnTo>
                      <a:pt x="695773" y="2289286"/>
                    </a:lnTo>
                    <a:lnTo>
                      <a:pt x="1305115" y="1935175"/>
                    </a:lnTo>
                    <a:lnTo>
                      <a:pt x="1306754" y="1356627"/>
                    </a:lnTo>
                    <a:cubicBezTo>
                      <a:pt x="1308107" y="878196"/>
                      <a:pt x="1006488" y="306248"/>
                      <a:pt x="609343" y="0"/>
                    </a:cubicBezTo>
                    <a:close/>
                  </a:path>
                </a:pathLst>
              </a:custGeom>
              <a:solidFill>
                <a:srgbClr val="D114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156" name="Google Shape;156;p15"/>
            <p:cNvSpPr/>
            <p:nvPr/>
          </p:nvSpPr>
          <p:spPr>
            <a:xfrm>
              <a:off x="4078890" y="1513810"/>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3"/>
                    <a:pt x="782041" y="1736972"/>
                  </a:cubicBezTo>
                  <a:lnTo>
                    <a:pt x="1391383" y="1382861"/>
                  </a:lnTo>
                  <a:cubicBezTo>
                    <a:pt x="1490472" y="1325273"/>
                    <a:pt x="1551918" y="1202819"/>
                    <a:pt x="1552413" y="1028778"/>
                  </a:cubicBezTo>
                  <a:cubicBezTo>
                    <a:pt x="1553413" y="678439"/>
                    <a:pt x="1307068" y="251767"/>
                    <a:pt x="1002182" y="75735"/>
                  </a:cubicBezTo>
                  <a:close/>
                </a:path>
              </a:pathLst>
            </a:custGeom>
            <a:solidFill>
              <a:srgbClr val="F593C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57" name="Google Shape;157;p15"/>
            <p:cNvSpPr/>
            <p:nvPr/>
          </p:nvSpPr>
          <p:spPr>
            <a:xfrm>
              <a:off x="3623233" y="1867928"/>
              <a:ext cx="1682834" cy="3339926"/>
            </a:xfrm>
            <a:custGeom>
              <a:rect b="b" l="l" r="r" t="t"/>
              <a:pathLst>
                <a:path extrusionOk="0" h="3339926" w="1682834">
                  <a:moveTo>
                    <a:pt x="848497" y="75728"/>
                  </a:moveTo>
                  <a:cubicBezTo>
                    <a:pt x="1153382" y="251760"/>
                    <a:pt x="1399727" y="678432"/>
                    <a:pt x="1398727" y="1028771"/>
                  </a:cubicBezTo>
                  <a:cubicBezTo>
                    <a:pt x="1397889" y="1323332"/>
                    <a:pt x="1222467" y="1470121"/>
                    <a:pt x="985418" y="1404761"/>
                  </a:cubicBezTo>
                  <a:cubicBezTo>
                    <a:pt x="1382563" y="1711008"/>
                    <a:pt x="1684191" y="2282947"/>
                    <a:pt x="1682830" y="2761378"/>
                  </a:cubicBezTo>
                  <a:lnTo>
                    <a:pt x="1681191" y="3339927"/>
                  </a:lnTo>
                  <a:lnTo>
                    <a:pt x="0" y="2369291"/>
                  </a:lnTo>
                  <a:lnTo>
                    <a:pt x="1638" y="1790742"/>
                  </a:lnTo>
                  <a:cubicBezTo>
                    <a:pt x="2991" y="1312321"/>
                    <a:pt x="306876" y="1089969"/>
                    <a:pt x="704459" y="1242550"/>
                  </a:cubicBezTo>
                  <a:cubicBezTo>
                    <a:pt x="467820" y="1034429"/>
                    <a:pt x="293799" y="685890"/>
                    <a:pt x="294637" y="391320"/>
                  </a:cubicBezTo>
                  <a:cubicBezTo>
                    <a:pt x="295618" y="40981"/>
                    <a:pt x="543611" y="-100294"/>
                    <a:pt x="848497" y="75728"/>
                  </a:cubicBezTo>
                  <a:close/>
                </a:path>
              </a:pathLst>
            </a:custGeom>
            <a:solidFill>
              <a:schemeClr val="accent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158" name="Google Shape;158;p15"/>
          <p:cNvGrpSpPr/>
          <p:nvPr/>
        </p:nvGrpSpPr>
        <p:grpSpPr>
          <a:xfrm>
            <a:off x="7200662" y="1505166"/>
            <a:ext cx="533876" cy="792748"/>
            <a:chOff x="7298086" y="2114834"/>
            <a:chExt cx="492389" cy="731142"/>
          </a:xfrm>
        </p:grpSpPr>
        <p:sp>
          <p:nvSpPr>
            <p:cNvPr id="159" name="Google Shape;159;p15"/>
            <p:cNvSpPr/>
            <p:nvPr/>
          </p:nvSpPr>
          <p:spPr>
            <a:xfrm>
              <a:off x="7395706" y="2481729"/>
              <a:ext cx="88161" cy="187546"/>
            </a:xfrm>
            <a:custGeom>
              <a:rect b="b" l="l" r="r" t="t"/>
              <a:pathLst>
                <a:path extrusionOk="0" h="213501" w="100361">
                  <a:moveTo>
                    <a:pt x="0" y="58293"/>
                  </a:moveTo>
                  <a:lnTo>
                    <a:pt x="100362" y="0"/>
                  </a:lnTo>
                  <a:lnTo>
                    <a:pt x="100362" y="155209"/>
                  </a:lnTo>
                  <a:lnTo>
                    <a:pt x="0" y="213502"/>
                  </a:lnTo>
                  <a:close/>
                </a:path>
              </a:pathLst>
            </a:custGeom>
            <a:solidFill>
              <a:srgbClr val="E7CE02"/>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60" name="Google Shape;160;p15"/>
            <p:cNvSpPr/>
            <p:nvPr/>
          </p:nvSpPr>
          <p:spPr>
            <a:xfrm>
              <a:off x="7298086" y="2425351"/>
              <a:ext cx="185781" cy="107583"/>
            </a:xfrm>
            <a:custGeom>
              <a:rect b="b" l="l" r="r" t="t"/>
              <a:pathLst>
                <a:path extrusionOk="0" h="122472" w="211491">
                  <a:moveTo>
                    <a:pt x="0" y="58293"/>
                  </a:moveTo>
                  <a:lnTo>
                    <a:pt x="100362" y="0"/>
                  </a:lnTo>
                  <a:lnTo>
                    <a:pt x="211491" y="64180"/>
                  </a:lnTo>
                  <a:lnTo>
                    <a:pt x="111130" y="122473"/>
                  </a:lnTo>
                  <a:close/>
                </a:path>
              </a:pathLst>
            </a:custGeom>
            <a:solidFill>
              <a:srgbClr val="FDF080"/>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61" name="Google Shape;161;p15"/>
            <p:cNvSpPr/>
            <p:nvPr/>
          </p:nvSpPr>
          <p:spPr>
            <a:xfrm>
              <a:off x="7298086" y="2476557"/>
              <a:ext cx="97620" cy="192718"/>
            </a:xfrm>
            <a:custGeom>
              <a:rect b="b" l="l" r="r" t="t"/>
              <a:pathLst>
                <a:path extrusionOk="0" h="219388" w="111129">
                  <a:moveTo>
                    <a:pt x="111130" y="64180"/>
                  </a:moveTo>
                  <a:lnTo>
                    <a:pt x="111130" y="219388"/>
                  </a:lnTo>
                  <a:lnTo>
                    <a:pt x="0" y="155352"/>
                  </a:lnTo>
                  <a:lnTo>
                    <a:pt x="0" y="0"/>
                  </a:lnTo>
                  <a:close/>
                </a:path>
              </a:pathLst>
            </a:custGeom>
            <a:solidFill>
              <a:schemeClr val="accent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62" name="Google Shape;162;p15"/>
            <p:cNvSpPr/>
            <p:nvPr/>
          </p:nvSpPr>
          <p:spPr>
            <a:xfrm>
              <a:off x="7548190" y="2394325"/>
              <a:ext cx="88917" cy="363364"/>
            </a:xfrm>
            <a:custGeom>
              <a:rect b="b" l="l" r="r" t="t"/>
              <a:pathLst>
                <a:path extrusionOk="0" h="413650" w="101222">
                  <a:moveTo>
                    <a:pt x="1005" y="58293"/>
                  </a:moveTo>
                  <a:lnTo>
                    <a:pt x="101223" y="0"/>
                  </a:lnTo>
                  <a:lnTo>
                    <a:pt x="101223" y="355358"/>
                  </a:lnTo>
                  <a:lnTo>
                    <a:pt x="0" y="413651"/>
                  </a:lnTo>
                  <a:close/>
                </a:path>
              </a:pathLst>
            </a:custGeom>
            <a:solidFill>
              <a:srgbClr val="23BDB1"/>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63" name="Google Shape;163;p15"/>
            <p:cNvSpPr/>
            <p:nvPr/>
          </p:nvSpPr>
          <p:spPr>
            <a:xfrm>
              <a:off x="7451453" y="2338074"/>
              <a:ext cx="185654" cy="107458"/>
            </a:xfrm>
            <a:custGeom>
              <a:rect b="b" l="l" r="r" t="t"/>
              <a:pathLst>
                <a:path extrusionOk="0" h="122329" w="211347">
                  <a:moveTo>
                    <a:pt x="0" y="58293"/>
                  </a:moveTo>
                  <a:lnTo>
                    <a:pt x="100362" y="0"/>
                  </a:lnTo>
                  <a:lnTo>
                    <a:pt x="211348" y="64036"/>
                  </a:lnTo>
                  <a:lnTo>
                    <a:pt x="111130" y="122329"/>
                  </a:lnTo>
                  <a:close/>
                </a:path>
              </a:pathLst>
            </a:custGeom>
            <a:solidFill>
              <a:srgbClr val="CBF5F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64" name="Google Shape;164;p15"/>
            <p:cNvSpPr/>
            <p:nvPr/>
          </p:nvSpPr>
          <p:spPr>
            <a:xfrm>
              <a:off x="7451453" y="2389280"/>
              <a:ext cx="97619" cy="368409"/>
            </a:xfrm>
            <a:custGeom>
              <a:rect b="b" l="l" r="r" t="t"/>
              <a:pathLst>
                <a:path extrusionOk="0" h="419393" w="111129">
                  <a:moveTo>
                    <a:pt x="111130" y="64036"/>
                  </a:moveTo>
                  <a:lnTo>
                    <a:pt x="110125" y="419394"/>
                  </a:lnTo>
                  <a:lnTo>
                    <a:pt x="0" y="355214"/>
                  </a:lnTo>
                  <a:lnTo>
                    <a:pt x="0" y="0"/>
                  </a:lnTo>
                  <a:close/>
                </a:path>
              </a:pathLst>
            </a:custGeom>
            <a:solidFill>
              <a:schemeClr val="accent2"/>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65" name="Google Shape;165;p15"/>
            <p:cNvSpPr/>
            <p:nvPr/>
          </p:nvSpPr>
          <p:spPr>
            <a:xfrm>
              <a:off x="7702315" y="2171211"/>
              <a:ext cx="88160" cy="674765"/>
            </a:xfrm>
            <a:custGeom>
              <a:rect b="b" l="l" r="r" t="t"/>
              <a:pathLst>
                <a:path extrusionOk="0" h="768146" w="100361">
                  <a:moveTo>
                    <a:pt x="0" y="58293"/>
                  </a:moveTo>
                  <a:lnTo>
                    <a:pt x="100362" y="0"/>
                  </a:lnTo>
                  <a:lnTo>
                    <a:pt x="100362" y="709854"/>
                  </a:lnTo>
                  <a:lnTo>
                    <a:pt x="0" y="768147"/>
                  </a:lnTo>
                  <a:close/>
                </a:path>
              </a:pathLst>
            </a:custGeom>
            <a:solidFill>
              <a:srgbClr val="01E07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66" name="Google Shape;166;p15"/>
            <p:cNvSpPr/>
            <p:nvPr/>
          </p:nvSpPr>
          <p:spPr>
            <a:xfrm>
              <a:off x="7604821" y="2114834"/>
              <a:ext cx="185654" cy="107584"/>
            </a:xfrm>
            <a:custGeom>
              <a:rect b="b" l="l" r="r" t="t"/>
              <a:pathLst>
                <a:path extrusionOk="0" h="122472" w="211347">
                  <a:moveTo>
                    <a:pt x="0" y="58293"/>
                  </a:moveTo>
                  <a:lnTo>
                    <a:pt x="100362" y="0"/>
                  </a:lnTo>
                  <a:lnTo>
                    <a:pt x="211348" y="64180"/>
                  </a:lnTo>
                  <a:lnTo>
                    <a:pt x="110986" y="122473"/>
                  </a:lnTo>
                  <a:close/>
                </a:path>
              </a:pathLst>
            </a:custGeom>
            <a:solidFill>
              <a:srgbClr val="99FFCD"/>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67" name="Google Shape;167;p15"/>
            <p:cNvSpPr/>
            <p:nvPr/>
          </p:nvSpPr>
          <p:spPr>
            <a:xfrm>
              <a:off x="7604821" y="2166040"/>
              <a:ext cx="97494" cy="679936"/>
            </a:xfrm>
            <a:custGeom>
              <a:rect b="b" l="l" r="r" t="t"/>
              <a:pathLst>
                <a:path extrusionOk="0" h="774033" w="110986">
                  <a:moveTo>
                    <a:pt x="110986" y="64180"/>
                  </a:moveTo>
                  <a:lnTo>
                    <a:pt x="110986" y="774033"/>
                  </a:lnTo>
                  <a:lnTo>
                    <a:pt x="0" y="709997"/>
                  </a:lnTo>
                  <a:lnTo>
                    <a:pt x="0" y="0"/>
                  </a:lnTo>
                  <a:close/>
                </a:path>
              </a:pathLst>
            </a:custGeom>
            <a:solidFill>
              <a:schemeClr val="accent1"/>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168" name="Google Shape;168;p15"/>
          <p:cNvSpPr/>
          <p:nvPr/>
        </p:nvSpPr>
        <p:spPr>
          <a:xfrm rot="10800000">
            <a:off x="7422358" y="3443941"/>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69" name="Google Shape;169;p15"/>
          <p:cNvSpPr/>
          <p:nvPr/>
        </p:nvSpPr>
        <p:spPr>
          <a:xfrm rot="10800000">
            <a:off x="7422358" y="3923588"/>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70" name="Google Shape;170;p15"/>
          <p:cNvSpPr/>
          <p:nvPr/>
        </p:nvSpPr>
        <p:spPr>
          <a:xfrm rot="10800000">
            <a:off x="7422358" y="4464608"/>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71" name="Google Shape;171;p15"/>
          <p:cNvSpPr/>
          <p:nvPr/>
        </p:nvSpPr>
        <p:spPr>
          <a:xfrm>
            <a:off x="5924550" y="3475761"/>
            <a:ext cx="1291590" cy="827158"/>
          </a:xfrm>
          <a:custGeom>
            <a:rect b="b" l="l" r="r" t="t"/>
            <a:pathLst>
              <a:path extrusionOk="0" h="1066800" w="1341120">
                <a:moveTo>
                  <a:pt x="0" y="0"/>
                </a:moveTo>
                <a:lnTo>
                  <a:pt x="106680" y="0"/>
                </a:lnTo>
                <a:lnTo>
                  <a:pt x="106680" y="1066800"/>
                </a:lnTo>
                <a:lnTo>
                  <a:pt x="1341120" y="1066800"/>
                </a:lnTo>
              </a:path>
            </a:pathLst>
          </a:custGeom>
          <a:noFill/>
          <a:ln cap="rnd" cmpd="sng" w="127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cxnSp>
        <p:nvCxnSpPr>
          <p:cNvPr id="172" name="Google Shape;172;p15"/>
          <p:cNvCxnSpPr/>
          <p:nvPr/>
        </p:nvCxnSpPr>
        <p:spPr>
          <a:xfrm>
            <a:off x="5509260" y="3475761"/>
            <a:ext cx="495300" cy="0"/>
          </a:xfrm>
          <a:prstGeom prst="straightConnector1">
            <a:avLst/>
          </a:prstGeom>
          <a:noFill/>
          <a:ln cap="rnd" cmpd="sng" w="12700">
            <a:solidFill>
              <a:schemeClr val="dk2"/>
            </a:solidFill>
            <a:prstDash val="solid"/>
            <a:round/>
            <a:headEnd len="sm" w="sm" type="none"/>
            <a:tailEnd len="sm" w="sm" type="none"/>
          </a:ln>
        </p:spPr>
      </p:cxnSp>
      <p:sp>
        <p:nvSpPr>
          <p:cNvPr id="173" name="Google Shape;173;p15"/>
          <p:cNvSpPr/>
          <p:nvPr/>
        </p:nvSpPr>
        <p:spPr>
          <a:xfrm rot="5400000">
            <a:off x="3579223" y="3453807"/>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74" name="Google Shape;174;p15"/>
          <p:cNvSpPr/>
          <p:nvPr/>
        </p:nvSpPr>
        <p:spPr>
          <a:xfrm rot="5400000">
            <a:off x="7163749" y="4281008"/>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175" name="Google Shape;175;p15"/>
          <p:cNvCxnSpPr/>
          <p:nvPr/>
        </p:nvCxnSpPr>
        <p:spPr>
          <a:xfrm>
            <a:off x="2895601" y="3475761"/>
            <a:ext cx="739139" cy="0"/>
          </a:xfrm>
          <a:prstGeom prst="straightConnector1">
            <a:avLst/>
          </a:prstGeom>
          <a:noFill/>
          <a:ln cap="rnd" cmpd="sng" w="12700">
            <a:solidFill>
              <a:schemeClr val="dk2"/>
            </a:solidFill>
            <a:prstDash val="solid"/>
            <a:round/>
            <a:headEnd len="sm" w="sm" type="none"/>
            <a:tailEnd len="sm" w="sm" type="none"/>
          </a:ln>
        </p:spPr>
      </p:cxnSp>
      <p:sp>
        <p:nvSpPr>
          <p:cNvPr id="176" name="Google Shape;176;p15"/>
          <p:cNvSpPr/>
          <p:nvPr/>
        </p:nvSpPr>
        <p:spPr>
          <a:xfrm rot="-5400000">
            <a:off x="2437361" y="3426582"/>
            <a:ext cx="380755" cy="106679"/>
          </a:xfrm>
          <a:custGeom>
            <a:rect b="b" l="l" r="r" t="t"/>
            <a:pathLst>
              <a:path extrusionOk="0" h="305" w="1868">
                <a:moveTo>
                  <a:pt x="0" y="0"/>
                </a:moveTo>
                <a:lnTo>
                  <a:pt x="0" y="305"/>
                </a:lnTo>
                <a:lnTo>
                  <a:pt x="1868" y="305"/>
                </a:lnTo>
                <a:lnTo>
                  <a:pt x="1868" y="0"/>
                </a:lnTo>
              </a:path>
            </a:pathLst>
          </a:custGeom>
          <a:noFill/>
          <a:ln cap="rnd" cmpd="sng" w="12700">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cxnSp>
        <p:nvCxnSpPr>
          <p:cNvPr id="177" name="Google Shape;177;p15"/>
          <p:cNvCxnSpPr/>
          <p:nvPr/>
        </p:nvCxnSpPr>
        <p:spPr>
          <a:xfrm>
            <a:off x="2681078" y="3475761"/>
            <a:ext cx="214523" cy="0"/>
          </a:xfrm>
          <a:prstGeom prst="straightConnector1">
            <a:avLst/>
          </a:prstGeom>
          <a:noFill/>
          <a:ln cap="rnd" cmpd="sng" w="12700">
            <a:solidFill>
              <a:schemeClr val="lt1"/>
            </a:solidFill>
            <a:prstDash val="solid"/>
            <a:round/>
            <a:headEnd len="sm" w="sm" type="none"/>
            <a:tailEnd len="sm" w="sm"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6"/>
          <p:cNvSpPr txBox="1"/>
          <p:nvPr>
            <p:ph type="title"/>
          </p:nvPr>
        </p:nvSpPr>
        <p:spPr>
          <a:xfrm>
            <a:off x="1196340" y="2017752"/>
            <a:ext cx="6751200" cy="1107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Clr>
                <a:schemeClr val="dk1"/>
              </a:buClr>
              <a:buFont typeface="Arial"/>
              <a:buNone/>
            </a:pPr>
            <a:r>
              <a:rPr lang="en">
                <a:latin typeface="Nunito Sans ExtraBold"/>
                <a:ea typeface="Nunito Sans ExtraBold"/>
                <a:cs typeface="Nunito Sans ExtraBold"/>
                <a:sym typeface="Nunito Sans ExtraBold"/>
              </a:rPr>
              <a:t>All sales</a:t>
            </a:r>
            <a:r>
              <a:rPr lang="en">
                <a:latin typeface="Nunito Sans ExtraBold"/>
                <a:ea typeface="Nunito Sans ExtraBold"/>
                <a:cs typeface="Nunito Sans ExtraBold"/>
                <a:sym typeface="Nunito Sans ExtraBold"/>
              </a:rPr>
              <a:t> start with a </a:t>
            </a:r>
            <a:r>
              <a:rPr i="1" lang="en" u="sng">
                <a:latin typeface="Nunito Sans ExtraBold"/>
                <a:ea typeface="Nunito Sans ExtraBold"/>
                <a:cs typeface="Nunito Sans ExtraBold"/>
                <a:sym typeface="Nunito Sans ExtraBold"/>
              </a:rPr>
              <a:t>buyer.</a:t>
            </a:r>
            <a:endParaRPr i="1" u="sng">
              <a:latin typeface="Nunito Sans ExtraBold"/>
              <a:ea typeface="Nunito Sans ExtraBold"/>
              <a:cs typeface="Nunito Sans ExtraBold"/>
              <a:sym typeface="Nunito Sans ExtraBold"/>
            </a:endParaRPr>
          </a:p>
          <a:p>
            <a:pPr indent="0" lvl="0" marL="0" rtl="0" algn="ctr">
              <a:spcBef>
                <a:spcPts val="0"/>
              </a:spcBef>
              <a:spcAft>
                <a:spcPts val="0"/>
              </a:spcAft>
              <a:buClr>
                <a:schemeClr val="dk1"/>
              </a:buClr>
              <a:buFont typeface="Arial"/>
              <a:buNone/>
            </a:pPr>
            <a:r>
              <a:t/>
            </a:r>
            <a:endParaRPr i="1" u="sng">
              <a:latin typeface="Nunito Sans ExtraBold"/>
              <a:ea typeface="Nunito Sans ExtraBold"/>
              <a:cs typeface="Nunito Sans ExtraBold"/>
              <a:sym typeface="Nunito Sans ExtraBold"/>
            </a:endParaRPr>
          </a:p>
          <a:p>
            <a:pPr indent="0" lvl="0" marL="0" rtl="0" algn="ctr">
              <a:lnSpc>
                <a:spcPct val="100000"/>
              </a:lnSpc>
              <a:spcBef>
                <a:spcPts val="0"/>
              </a:spcBef>
              <a:spcAft>
                <a:spcPts val="0"/>
              </a:spcAft>
              <a:buNone/>
            </a:pPr>
            <a:r>
              <a:rPr lang="en">
                <a:latin typeface="Nunito Sans"/>
                <a:ea typeface="Nunito Sans"/>
                <a:cs typeface="Nunito Sans"/>
                <a:sym typeface="Nunito Sans"/>
              </a:rPr>
              <a:t>Regardless of whether it’s bottoms up or high touch sales. </a:t>
            </a:r>
            <a:endParaRPr>
              <a:latin typeface="Nunito Sans"/>
              <a:ea typeface="Nunito Sans"/>
              <a:cs typeface="Nunito Sans"/>
              <a:sym typeface="Nunito San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7"/>
          <p:cNvSpPr txBox="1"/>
          <p:nvPr>
            <p:ph idx="1" type="body"/>
          </p:nvPr>
        </p:nvSpPr>
        <p:spPr>
          <a:xfrm>
            <a:off x="457200" y="1152475"/>
            <a:ext cx="8229600" cy="2234400"/>
          </a:xfrm>
          <a:prstGeom prst="rect">
            <a:avLst/>
          </a:prstGeom>
          <a:noFill/>
          <a:ln>
            <a:noFill/>
          </a:ln>
        </p:spPr>
        <p:txBody>
          <a:bodyPr anchorCtr="0" anchor="t" bIns="0" lIns="0" spcFirstLastPara="1" rIns="0" wrap="square" tIns="0">
            <a:noAutofit/>
          </a:bodyPr>
          <a:lstStyle/>
          <a:p>
            <a:pPr indent="0" lvl="0" marL="0" rtl="0" algn="l">
              <a:lnSpc>
                <a:spcPct val="110000"/>
              </a:lnSpc>
              <a:spcBef>
                <a:spcPts val="0"/>
              </a:spcBef>
              <a:spcAft>
                <a:spcPts val="0"/>
              </a:spcAft>
              <a:buSzPts val="1800"/>
              <a:buFont typeface="Arial"/>
              <a:buNone/>
            </a:pPr>
            <a:r>
              <a:rPr lang="en"/>
              <a:t>They can help figure out </a:t>
            </a:r>
            <a:r>
              <a:rPr b="1" lang="en"/>
              <a:t>who matters, and help you prioritize your time accordingly. </a:t>
            </a:r>
            <a:endParaRPr b="1"/>
          </a:p>
          <a:p>
            <a:pPr indent="0" lvl="0" marL="0" rtl="0" algn="l">
              <a:lnSpc>
                <a:spcPct val="110000"/>
              </a:lnSpc>
              <a:spcBef>
                <a:spcPts val="0"/>
              </a:spcBef>
              <a:spcAft>
                <a:spcPts val="0"/>
              </a:spcAft>
              <a:buSzPts val="1800"/>
              <a:buFont typeface="Arial"/>
              <a:buNone/>
            </a:pPr>
            <a:r>
              <a:t/>
            </a:r>
            <a:endParaRPr/>
          </a:p>
        </p:txBody>
      </p:sp>
      <p:sp>
        <p:nvSpPr>
          <p:cNvPr id="188" name="Google Shape;188;p17"/>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Why do buyer personas matter?</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8"/>
          <p:cNvSpPr txBox="1"/>
          <p:nvPr>
            <p:ph type="title"/>
          </p:nvPr>
        </p:nvSpPr>
        <p:spPr>
          <a:xfrm>
            <a:off x="1196340" y="2017752"/>
            <a:ext cx="6751200" cy="11079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None/>
            </a:pPr>
            <a:r>
              <a:rPr lang="en">
                <a:latin typeface="Nunito Sans ExtraBold"/>
                <a:ea typeface="Nunito Sans ExtraBold"/>
                <a:cs typeface="Nunito Sans ExtraBold"/>
                <a:sym typeface="Nunito Sans ExtraBold"/>
              </a:rPr>
              <a:t>“I should have spent more time on finding out who the typical buyer of Front is. Without this information, outbound or paid acquisition cannot be successful.”</a:t>
            </a:r>
            <a:r>
              <a:rPr lang="en"/>
              <a:t> </a:t>
            </a:r>
            <a:endParaRPr/>
          </a:p>
        </p:txBody>
      </p:sp>
      <p:sp>
        <p:nvSpPr>
          <p:cNvPr id="194" name="Google Shape;194;p18"/>
          <p:cNvSpPr txBox="1"/>
          <p:nvPr>
            <p:ph type="title"/>
          </p:nvPr>
        </p:nvSpPr>
        <p:spPr>
          <a:xfrm>
            <a:off x="1288515" y="3422902"/>
            <a:ext cx="6751200" cy="11079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None/>
            </a:pPr>
            <a:r>
              <a:rPr lang="en">
                <a:latin typeface="Nunito Sans"/>
                <a:ea typeface="Nunito Sans"/>
                <a:cs typeface="Nunito Sans"/>
                <a:sym typeface="Nunito Sans"/>
              </a:rPr>
              <a:t>- </a:t>
            </a:r>
            <a:r>
              <a:rPr lang="en">
                <a:latin typeface="Nunito Sans"/>
                <a:ea typeface="Nunito Sans"/>
                <a:cs typeface="Nunito Sans"/>
                <a:sym typeface="Nunito Sans"/>
              </a:rPr>
              <a:t>Mathilde Collin, Front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9"/>
          <p:cNvSpPr/>
          <p:nvPr/>
        </p:nvSpPr>
        <p:spPr>
          <a:xfrm>
            <a:off x="0" y="0"/>
            <a:ext cx="9144000" cy="146304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pic>
        <p:nvPicPr>
          <p:cNvPr id="200" name="Google Shape;200;p19"/>
          <p:cNvPicPr preferRelativeResize="0"/>
          <p:nvPr/>
        </p:nvPicPr>
        <p:blipFill rotWithShape="1">
          <a:blip r:embed="rId3">
            <a:alphaModFix/>
          </a:blip>
          <a:srcRect b="8552" l="0" r="0" t="8980"/>
          <a:stretch/>
        </p:blipFill>
        <p:spPr>
          <a:xfrm>
            <a:off x="7205343" y="0"/>
            <a:ext cx="1481456" cy="1463038"/>
          </a:xfrm>
          <a:prstGeom prst="rect">
            <a:avLst/>
          </a:prstGeom>
          <a:noFill/>
          <a:ln>
            <a:noFill/>
          </a:ln>
        </p:spPr>
      </p:pic>
      <p:sp>
        <p:nvSpPr>
          <p:cNvPr id="201" name="Google Shape;201;p19"/>
          <p:cNvSpPr txBox="1"/>
          <p:nvPr>
            <p:ph type="title"/>
          </p:nvPr>
        </p:nvSpPr>
        <p:spPr>
          <a:xfrm>
            <a:off x="457200" y="385822"/>
            <a:ext cx="8229600" cy="738664"/>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What’s an example of</a:t>
            </a:r>
            <a:br>
              <a:rPr lang="en"/>
            </a:br>
            <a:r>
              <a:rPr lang="en"/>
              <a:t>a buyer persona? </a:t>
            </a:r>
            <a:endParaRPr/>
          </a:p>
        </p:txBody>
      </p:sp>
      <p:graphicFrame>
        <p:nvGraphicFramePr>
          <p:cNvPr id="202" name="Google Shape;202;p19"/>
          <p:cNvGraphicFramePr/>
          <p:nvPr/>
        </p:nvGraphicFramePr>
        <p:xfrm>
          <a:off x="3352800" y="1830978"/>
          <a:ext cx="3000000" cy="3000000"/>
        </p:xfrm>
        <a:graphic>
          <a:graphicData uri="http://schemas.openxmlformats.org/drawingml/2006/table">
            <a:tbl>
              <a:tblPr>
                <a:noFill/>
                <a:tableStyleId>{D272F24A-4F8C-49AC-AC31-C8C6BC2F9F76}</a:tableStyleId>
              </a:tblPr>
              <a:tblGrid>
                <a:gridCol w="182875"/>
                <a:gridCol w="1828800"/>
                <a:gridCol w="434350"/>
                <a:gridCol w="2875800"/>
              </a:tblGrid>
              <a:tr h="1524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Target buyers</a:t>
                      </a:r>
                      <a:endParaRPr/>
                    </a:p>
                  </a:txBody>
                  <a:tcPr marT="0"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2295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a:ea typeface="Nunito Sans"/>
                          <a:cs typeface="Nunito Sans"/>
                          <a:sym typeface="Nunito Sans"/>
                        </a:rPr>
                        <a:t>Developers</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82295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a:ea typeface="Nunito Sans"/>
                          <a:cs typeface="Nunito Sans"/>
                          <a:sym typeface="Nunito Sans"/>
                        </a:rPr>
                        <a:t>Designers</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2295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a:ea typeface="Nunito Sans"/>
                          <a:cs typeface="Nunito Sans"/>
                          <a:sym typeface="Nunito Sans"/>
                        </a:rPr>
                        <a:t>Infrastructure</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203" name="Google Shape;203;p19"/>
          <p:cNvSpPr txBox="1"/>
          <p:nvPr/>
        </p:nvSpPr>
        <p:spPr>
          <a:xfrm>
            <a:off x="457200" y="2375406"/>
            <a:ext cx="2438400" cy="1223412"/>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rPr b="0" i="0" lang="en" sz="2400" u="none" cap="none" strike="noStrike">
                <a:solidFill>
                  <a:srgbClr val="000000"/>
                </a:solidFill>
                <a:latin typeface="Nunito Sans"/>
                <a:ea typeface="Nunito Sans"/>
                <a:cs typeface="Nunito Sans"/>
                <a:sym typeface="Nunito Sans"/>
              </a:rPr>
              <a:t>Who are they?</a:t>
            </a:r>
            <a:endParaRPr/>
          </a:p>
          <a:p>
            <a:pPr indent="0" lvl="0" marL="0" marR="0" rtl="0" algn="l">
              <a:lnSpc>
                <a:spcPct val="100000"/>
              </a:lnSpc>
              <a:spcBef>
                <a:spcPts val="900"/>
              </a:spcBef>
              <a:spcAft>
                <a:spcPts val="0"/>
              </a:spcAft>
              <a:buNone/>
            </a:pPr>
            <a:r>
              <a:rPr b="0" i="0" lang="en" sz="2400" u="none" cap="none" strike="noStrike">
                <a:solidFill>
                  <a:srgbClr val="000000"/>
                </a:solidFill>
                <a:latin typeface="Nunito Sans"/>
                <a:ea typeface="Nunito Sans"/>
                <a:cs typeface="Nunito Sans"/>
                <a:sym typeface="Nunito Sans"/>
              </a:rPr>
              <a:t>They seem</a:t>
            </a:r>
            <a:br>
              <a:rPr b="0" i="0" lang="en" sz="2400" u="none" cap="none" strike="noStrike">
                <a:solidFill>
                  <a:srgbClr val="000000"/>
                </a:solidFill>
                <a:latin typeface="Nunito Sans"/>
                <a:ea typeface="Nunito Sans"/>
                <a:cs typeface="Nunito Sans"/>
                <a:sym typeface="Nunito Sans"/>
              </a:rPr>
            </a:br>
            <a:r>
              <a:rPr b="0" i="0" lang="en" sz="2400" u="none" cap="none" strike="noStrike">
                <a:solidFill>
                  <a:srgbClr val="000000"/>
                </a:solidFill>
                <a:latin typeface="Nunito Sans"/>
                <a:ea typeface="Nunito Sans"/>
                <a:cs typeface="Nunito Sans"/>
                <a:sym typeface="Nunito Sans"/>
              </a:rPr>
              <a:t>quite obvious </a:t>
            </a:r>
            <a:r>
              <a:rPr b="0" i="0" lang="en" sz="1800" u="none" cap="none" strike="noStrike">
                <a:solidFill>
                  <a:srgbClr val="000000"/>
                </a:solidFill>
                <a:latin typeface="Nunito Sans"/>
                <a:ea typeface="Nunito Sans"/>
                <a:cs typeface="Nunito Sans"/>
                <a:sym typeface="Nunito Sans"/>
              </a:rPr>
              <a:t>▶</a:t>
            </a:r>
            <a:endParaRPr b="0" i="0" sz="2400" u="none" cap="none" strike="noStrike">
              <a:solidFill>
                <a:srgbClr val="000000"/>
              </a:solidFill>
              <a:latin typeface="Nunito Sans"/>
              <a:ea typeface="Nunito Sans"/>
              <a:cs typeface="Nunito Sans"/>
              <a:sym typeface="Nunito Sans"/>
            </a:endParaRPr>
          </a:p>
        </p:txBody>
      </p:sp>
      <p:pic>
        <p:nvPicPr>
          <p:cNvPr descr="Logo&#10;&#10;Description automatically generated" id="204" name="Google Shape;204;p19"/>
          <p:cNvPicPr preferRelativeResize="0"/>
          <p:nvPr/>
        </p:nvPicPr>
        <p:blipFill rotWithShape="1">
          <a:blip r:embed="rId4">
            <a:alphaModFix/>
          </a:blip>
          <a:srcRect b="0" l="0" r="0" t="0"/>
          <a:stretch/>
        </p:blipFill>
        <p:spPr>
          <a:xfrm>
            <a:off x="3718560" y="4070018"/>
            <a:ext cx="1249680" cy="298750"/>
          </a:xfrm>
          <a:prstGeom prst="rect">
            <a:avLst/>
          </a:prstGeom>
          <a:noFill/>
          <a:ln>
            <a:noFill/>
          </a:ln>
        </p:spPr>
      </p:pic>
      <p:pic>
        <p:nvPicPr>
          <p:cNvPr descr="A picture containing shape&#10;&#10;Description automatically generated" id="205" name="Google Shape;205;p19"/>
          <p:cNvPicPr preferRelativeResize="0"/>
          <p:nvPr/>
        </p:nvPicPr>
        <p:blipFill rotWithShape="1">
          <a:blip r:embed="rId5">
            <a:alphaModFix/>
          </a:blip>
          <a:srcRect b="0" l="0" r="0" t="0"/>
          <a:stretch/>
        </p:blipFill>
        <p:spPr>
          <a:xfrm>
            <a:off x="3779520" y="3219139"/>
            <a:ext cx="1127760" cy="379679"/>
          </a:xfrm>
          <a:prstGeom prst="rect">
            <a:avLst/>
          </a:prstGeom>
          <a:noFill/>
          <a:ln>
            <a:noFill/>
          </a:ln>
        </p:spPr>
      </p:pic>
      <p:pic>
        <p:nvPicPr>
          <p:cNvPr descr="Logo&#10;&#10;Description automatically generated" id="206" name="Google Shape;206;p19"/>
          <p:cNvPicPr preferRelativeResize="0"/>
          <p:nvPr/>
        </p:nvPicPr>
        <p:blipFill rotWithShape="1">
          <a:blip r:embed="rId6">
            <a:alphaModFix/>
          </a:blip>
          <a:srcRect b="43604" l="25200" r="25201" t="43604"/>
          <a:stretch/>
        </p:blipFill>
        <p:spPr>
          <a:xfrm>
            <a:off x="3563009" y="2466087"/>
            <a:ext cx="1560782" cy="22656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0"/>
          <p:cNvSpPr/>
          <p:nvPr/>
        </p:nvSpPr>
        <p:spPr>
          <a:xfrm>
            <a:off x="0" y="0"/>
            <a:ext cx="9144000" cy="146304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12" name="Google Shape;212;p20"/>
          <p:cNvSpPr txBox="1"/>
          <p:nvPr>
            <p:ph type="title"/>
          </p:nvPr>
        </p:nvSpPr>
        <p:spPr>
          <a:xfrm>
            <a:off x="457200" y="385822"/>
            <a:ext cx="8229600" cy="738664"/>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But you can get deeper.</a:t>
            </a:r>
            <a:br>
              <a:rPr lang="en"/>
            </a:br>
            <a:r>
              <a:rPr lang="en"/>
              <a:t>Who are they </a:t>
            </a:r>
            <a:r>
              <a:rPr i="1" lang="en" u="sng"/>
              <a:t>really</a:t>
            </a:r>
            <a:r>
              <a:rPr lang="en"/>
              <a:t>?</a:t>
            </a:r>
            <a:endParaRPr/>
          </a:p>
        </p:txBody>
      </p:sp>
      <p:graphicFrame>
        <p:nvGraphicFramePr>
          <p:cNvPr id="213" name="Google Shape;213;p20"/>
          <p:cNvGraphicFramePr/>
          <p:nvPr/>
        </p:nvGraphicFramePr>
        <p:xfrm>
          <a:off x="457200" y="1891938"/>
          <a:ext cx="3000000" cy="3000000"/>
        </p:xfrm>
        <a:graphic>
          <a:graphicData uri="http://schemas.openxmlformats.org/drawingml/2006/table">
            <a:tbl>
              <a:tblPr>
                <a:noFill/>
                <a:tableStyleId>{D272F24A-4F8C-49AC-AC31-C8C6BC2F9F76}</a:tableStyleId>
              </a:tblPr>
              <a:tblGrid>
                <a:gridCol w="182875"/>
                <a:gridCol w="1828800"/>
                <a:gridCol w="182875"/>
                <a:gridCol w="3127250"/>
              </a:tblGrid>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Job title</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What is their title?</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Stage of company</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How mature is their company?</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Daily activities</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What do they do? </a:t>
                      </a:r>
                      <a:r>
                        <a:rPr lang="en" sz="1000">
                          <a:solidFill>
                            <a:schemeClr val="dk2"/>
                          </a:solidFill>
                          <a:latin typeface="Nunito Sans"/>
                          <a:ea typeface="Nunito Sans"/>
                          <a:cs typeface="Nunito Sans"/>
                          <a:sym typeface="Nunito Sans"/>
                        </a:rPr>
                        <a:t>What do they care about?</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 sz="1000" u="none" cap="none" strike="noStrike">
                          <a:solidFill>
                            <a:schemeClr val="dk2"/>
                          </a:solidFill>
                          <a:latin typeface="Nunito Sans ExtraBold"/>
                          <a:ea typeface="Nunito Sans ExtraBold"/>
                          <a:cs typeface="Nunito Sans ExtraBold"/>
                          <a:sym typeface="Nunito Sans ExtraBold"/>
                        </a:rPr>
                        <a:t>Pain points</a:t>
                      </a:r>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What is hard about their job? </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Willingness to pay (WTP)</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Do they want to spend money?</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Things to watch out for</a:t>
                      </a:r>
                      <a:endParaRPr sz="1000" u="none" cap="none" strike="noStrike">
                        <a:solidFill>
                          <a:schemeClr val="dk2"/>
                        </a:solidFill>
                        <a:latin typeface="Nunito Sans ExtraBold"/>
                        <a:ea typeface="Nunito Sans ExtraBold"/>
                        <a:cs typeface="Nunito Sans ExtraBold"/>
                        <a:sym typeface="Nunito Sans ExtraBold"/>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How influential is this role?</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grpSp>
        <p:nvGrpSpPr>
          <p:cNvPr id="214" name="Google Shape;214;p20"/>
          <p:cNvGrpSpPr/>
          <p:nvPr/>
        </p:nvGrpSpPr>
        <p:grpSpPr>
          <a:xfrm>
            <a:off x="6620734" y="3174049"/>
            <a:ext cx="516473" cy="90486"/>
            <a:chOff x="6557428" y="3174049"/>
            <a:chExt cx="516473" cy="90486"/>
          </a:xfrm>
        </p:grpSpPr>
        <p:sp>
          <p:nvSpPr>
            <p:cNvPr id="215" name="Google Shape;215;p20"/>
            <p:cNvSpPr/>
            <p:nvPr/>
          </p:nvSpPr>
          <p:spPr>
            <a:xfrm rot="5400000">
              <a:off x="7001983" y="3192617"/>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216" name="Google Shape;216;p20"/>
            <p:cNvCxnSpPr/>
            <p:nvPr/>
          </p:nvCxnSpPr>
          <p:spPr>
            <a:xfrm>
              <a:off x="6557428" y="3219292"/>
              <a:ext cx="516473" cy="0"/>
            </a:xfrm>
            <a:prstGeom prst="straightConnector1">
              <a:avLst/>
            </a:prstGeom>
            <a:noFill/>
            <a:ln cap="rnd" cmpd="sng" w="12700">
              <a:solidFill>
                <a:schemeClr val="dk2"/>
              </a:solidFill>
              <a:prstDash val="solid"/>
              <a:round/>
              <a:headEnd len="sm" w="sm" type="none"/>
              <a:tailEnd len="sm" w="sm" type="none"/>
            </a:ln>
          </p:spPr>
        </p:cxnSp>
      </p:grpSp>
      <p:sp>
        <p:nvSpPr>
          <p:cNvPr id="217" name="Google Shape;217;p20"/>
          <p:cNvSpPr/>
          <p:nvPr/>
        </p:nvSpPr>
        <p:spPr>
          <a:xfrm rot="-5400000">
            <a:off x="5015879" y="3027117"/>
            <a:ext cx="2819713" cy="384349"/>
          </a:xfrm>
          <a:custGeom>
            <a:rect b="b" l="l" r="r" t="t"/>
            <a:pathLst>
              <a:path extrusionOk="0" h="305" w="1868">
                <a:moveTo>
                  <a:pt x="0" y="0"/>
                </a:moveTo>
                <a:lnTo>
                  <a:pt x="0" y="305"/>
                </a:lnTo>
                <a:lnTo>
                  <a:pt x="1868" y="305"/>
                </a:lnTo>
                <a:lnTo>
                  <a:pt x="1868" y="0"/>
                </a:lnTo>
              </a:path>
            </a:pathLst>
          </a:custGeom>
          <a:no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pic>
        <p:nvPicPr>
          <p:cNvPr id="218" name="Google Shape;218;p20"/>
          <p:cNvPicPr preferRelativeResize="0"/>
          <p:nvPr/>
        </p:nvPicPr>
        <p:blipFill rotWithShape="1">
          <a:blip r:embed="rId3">
            <a:alphaModFix/>
          </a:blip>
          <a:srcRect b="8552" l="0" r="0" t="8980"/>
          <a:stretch/>
        </p:blipFill>
        <p:spPr>
          <a:xfrm>
            <a:off x="7205343" y="0"/>
            <a:ext cx="1481456" cy="1463038"/>
          </a:xfrm>
          <a:prstGeom prst="rect">
            <a:avLst/>
          </a:prstGeom>
          <a:noFill/>
          <a:ln>
            <a:noFill/>
          </a:ln>
        </p:spPr>
      </p:pic>
      <p:pic>
        <p:nvPicPr>
          <p:cNvPr id="219" name="Google Shape;219;p20"/>
          <p:cNvPicPr preferRelativeResize="0"/>
          <p:nvPr/>
        </p:nvPicPr>
        <p:blipFill rotWithShape="1">
          <a:blip r:embed="rId4">
            <a:alphaModFix/>
          </a:blip>
          <a:srcRect b="0" l="0" r="0" t="0"/>
          <a:stretch/>
        </p:blipFill>
        <p:spPr>
          <a:xfrm>
            <a:off x="7205343" y="1876877"/>
            <a:ext cx="1481456" cy="1774090"/>
          </a:xfrm>
          <a:prstGeom prst="rect">
            <a:avLst/>
          </a:prstGeom>
          <a:noFill/>
          <a:ln>
            <a:noFill/>
          </a:ln>
        </p:spPr>
      </p:pic>
      <p:pic>
        <p:nvPicPr>
          <p:cNvPr id="220" name="Google Shape;220;p20"/>
          <p:cNvPicPr preferRelativeResize="0"/>
          <p:nvPr/>
        </p:nvPicPr>
        <p:blipFill rotWithShape="1">
          <a:blip r:embed="rId5">
            <a:alphaModFix/>
          </a:blip>
          <a:srcRect b="31785" l="0" r="0" t="0"/>
          <a:stretch/>
        </p:blipFill>
        <p:spPr>
          <a:xfrm>
            <a:off x="7205343" y="3929166"/>
            <a:ext cx="1481456" cy="121433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id="225" name="Google Shape;225;p21"/>
          <p:cNvPicPr preferRelativeResize="0"/>
          <p:nvPr/>
        </p:nvPicPr>
        <p:blipFill rotWithShape="1">
          <a:blip r:embed="rId3">
            <a:alphaModFix/>
          </a:blip>
          <a:srcRect b="0" l="0" r="0" t="8980"/>
          <a:stretch/>
        </p:blipFill>
        <p:spPr>
          <a:xfrm>
            <a:off x="7205343" y="-1"/>
            <a:ext cx="1481456" cy="1614777"/>
          </a:xfrm>
          <a:prstGeom prst="rect">
            <a:avLst/>
          </a:prstGeom>
          <a:noFill/>
          <a:ln>
            <a:noFill/>
          </a:ln>
        </p:spPr>
      </p:pic>
      <p:sp>
        <p:nvSpPr>
          <p:cNvPr id="226" name="Google Shape;226;p21"/>
          <p:cNvSpPr txBox="1"/>
          <p:nvPr>
            <p:ph type="title"/>
          </p:nvPr>
        </p:nvSpPr>
        <p:spPr>
          <a:xfrm>
            <a:off x="457200" y="385822"/>
            <a:ext cx="2194560" cy="1846659"/>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Example buyer personas: </a:t>
            </a:r>
            <a:br>
              <a:rPr lang="en"/>
            </a:br>
            <a:r>
              <a:rPr lang="en"/>
              <a:t>For a GTM</a:t>
            </a:r>
            <a:br>
              <a:rPr lang="en"/>
            </a:br>
            <a:r>
              <a:rPr lang="en"/>
              <a:t>product</a:t>
            </a:r>
            <a:endParaRPr/>
          </a:p>
        </p:txBody>
      </p:sp>
      <p:graphicFrame>
        <p:nvGraphicFramePr>
          <p:cNvPr id="227" name="Google Shape;227;p21"/>
          <p:cNvGraphicFramePr/>
          <p:nvPr/>
        </p:nvGraphicFramePr>
        <p:xfrm>
          <a:off x="457200" y="1739538"/>
          <a:ext cx="3000000" cy="3000000"/>
        </p:xfrm>
        <a:graphic>
          <a:graphicData uri="http://schemas.openxmlformats.org/drawingml/2006/table">
            <a:tbl>
              <a:tblPr>
                <a:noFill/>
                <a:tableStyleId>{D272F24A-4F8C-49AC-AC31-C8C6BC2F9F76}</a:tableStyleId>
              </a:tblPr>
              <a:tblGrid>
                <a:gridCol w="182875"/>
                <a:gridCol w="1828800"/>
                <a:gridCol w="868675"/>
                <a:gridCol w="1783075"/>
                <a:gridCol w="1783075"/>
                <a:gridCol w="1783075"/>
              </a:tblGrid>
              <a:tr h="1524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13715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The founder CEO</a:t>
                      </a:r>
                      <a:endParaRPr/>
                    </a:p>
                  </a:txBody>
                  <a:tcPr marT="0" marB="91450"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The Sales Leader </a:t>
                      </a:r>
                      <a:endParaRPr/>
                    </a:p>
                  </a:txBody>
                  <a:tcPr marT="0" marB="91450"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150" u="none" cap="none" strike="noStrike">
                          <a:solidFill>
                            <a:schemeClr val="dk2"/>
                          </a:solidFill>
                          <a:latin typeface="Nunito Sans ExtraBold"/>
                          <a:ea typeface="Nunito Sans ExtraBold"/>
                          <a:cs typeface="Nunito Sans ExtraBold"/>
                          <a:sym typeface="Nunito Sans ExtraBold"/>
                        </a:rPr>
                        <a:t>The Sales Ops / Engineer</a:t>
                      </a:r>
                      <a:endParaRPr sz="1150"/>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502925">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Stage</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Early stage (PreSeed/Seed)</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Growth (Series A+)</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Growth (Series B+)</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502925">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Priorities</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Building &amp; selling &amp; recruiting</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Selling &amp; building</a:t>
                      </a: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out team</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Optimizing process &amp;</a:t>
                      </a: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investing in tech stack</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2925">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Pain points</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Finding PMF and figuring out when they hit it</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Getting high quality leads and converting them</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Separating signal from noise; getting the right data</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2925">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 sz="1000">
                          <a:solidFill>
                            <a:schemeClr val="dk2"/>
                          </a:solidFill>
                          <a:latin typeface="Nunito Sans ExtraBold"/>
                          <a:ea typeface="Nunito Sans ExtraBold"/>
                          <a:cs typeface="Nunito Sans ExtraBold"/>
                          <a:sym typeface="Nunito Sans ExtraBold"/>
                        </a:rPr>
                        <a:t>Willingness</a:t>
                      </a:r>
                      <a:r>
                        <a:rPr lang="en" sz="1000">
                          <a:solidFill>
                            <a:schemeClr val="dk2"/>
                          </a:solidFill>
                          <a:latin typeface="Nunito Sans ExtraBold"/>
                          <a:ea typeface="Nunito Sans ExtraBold"/>
                          <a:cs typeface="Nunito Sans ExtraBold"/>
                          <a:sym typeface="Nunito Sans ExtraBold"/>
                        </a:rPr>
                        <a:t> to pay (WTP)</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Low</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Medium</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High</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2925">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Things to watch out for</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High enthusiasm for your idea, low WTP</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Skeptic, but can be excited once they experience value</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Not </a:t>
                      </a:r>
                      <a:r>
                        <a:rPr b="0" i="1" lang="en" sz="1000" u="none" cap="none" strike="noStrike">
                          <a:solidFill>
                            <a:schemeClr val="dk2"/>
                          </a:solidFill>
                          <a:latin typeface="Nunito Sans"/>
                          <a:ea typeface="Nunito Sans"/>
                          <a:cs typeface="Nunito Sans"/>
                          <a:sym typeface="Nunito Sans"/>
                        </a:rPr>
                        <a:t>on </a:t>
                      </a:r>
                      <a:r>
                        <a:rPr b="0" i="0" lang="en" sz="1000" u="none" cap="none" strike="noStrike">
                          <a:solidFill>
                            <a:schemeClr val="dk2"/>
                          </a:solidFill>
                          <a:latin typeface="Nunito Sans"/>
                          <a:ea typeface="Nunito Sans"/>
                          <a:cs typeface="Nunito Sans"/>
                          <a:sym typeface="Nunito Sans"/>
                        </a:rPr>
                        <a:t>sales team; separated from what is actually useful</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2"/>
          <p:cNvSpPr/>
          <p:nvPr/>
        </p:nvSpPr>
        <p:spPr>
          <a:xfrm>
            <a:off x="0" y="0"/>
            <a:ext cx="9144000" cy="146304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33" name="Google Shape;233;p22"/>
          <p:cNvSpPr txBox="1"/>
          <p:nvPr>
            <p:ph type="title"/>
          </p:nvPr>
        </p:nvSpPr>
        <p:spPr>
          <a:xfrm>
            <a:off x="457200" y="385822"/>
            <a:ext cx="8229600" cy="369332"/>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Worksheet:</a:t>
            </a:r>
            <a:br>
              <a:rPr lang="en"/>
            </a:br>
            <a:r>
              <a:rPr lang="en"/>
              <a:t>Fill in your buyer personas</a:t>
            </a:r>
            <a:endParaRPr/>
          </a:p>
        </p:txBody>
      </p:sp>
      <p:graphicFrame>
        <p:nvGraphicFramePr>
          <p:cNvPr id="234" name="Google Shape;234;p22"/>
          <p:cNvGraphicFramePr/>
          <p:nvPr/>
        </p:nvGraphicFramePr>
        <p:xfrm>
          <a:off x="457200" y="1739538"/>
          <a:ext cx="3000000" cy="3000000"/>
        </p:xfrm>
        <a:graphic>
          <a:graphicData uri="http://schemas.openxmlformats.org/drawingml/2006/table">
            <a:tbl>
              <a:tblPr>
                <a:noFill/>
                <a:tableStyleId>{D272F24A-4F8C-49AC-AC31-C8C6BC2F9F76}</a:tableStyleId>
              </a:tblPr>
              <a:tblGrid>
                <a:gridCol w="182875"/>
                <a:gridCol w="1828800"/>
                <a:gridCol w="182875"/>
                <a:gridCol w="2011675"/>
                <a:gridCol w="2011675"/>
                <a:gridCol w="2011675"/>
              </a:tblGrid>
              <a:tr h="1524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13715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Persona 1</a:t>
                      </a:r>
                      <a:endParaRPr/>
                    </a:p>
                  </a:txBody>
                  <a:tcPr marT="0" marB="91450"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Persona 2</a:t>
                      </a:r>
                      <a:endParaRPr/>
                    </a:p>
                  </a:txBody>
                  <a:tcPr marT="0" marB="91450"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Persona 3</a:t>
                      </a:r>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502925">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Stage</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502925">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Priorities</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2925">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Pain points</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2925">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Willingness to pay (WTP)</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2925">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Things to watch out for</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182875"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pic>
        <p:nvPicPr>
          <p:cNvPr id="235" name="Google Shape;235;p22"/>
          <p:cNvPicPr preferRelativeResize="0"/>
          <p:nvPr/>
        </p:nvPicPr>
        <p:blipFill rotWithShape="1">
          <a:blip r:embed="rId3">
            <a:alphaModFix/>
          </a:blip>
          <a:srcRect b="8523" l="0" r="0" t="9293"/>
          <a:stretch/>
        </p:blipFill>
        <p:spPr>
          <a:xfrm>
            <a:off x="7205343" y="0"/>
            <a:ext cx="1481456" cy="146304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3"/>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How do you determine price?</a:t>
            </a:r>
            <a:endParaRPr/>
          </a:p>
        </p:txBody>
      </p:sp>
      <p:graphicFrame>
        <p:nvGraphicFramePr>
          <p:cNvPr id="241" name="Google Shape;241;p23"/>
          <p:cNvGraphicFramePr/>
          <p:nvPr/>
        </p:nvGraphicFramePr>
        <p:xfrm>
          <a:off x="1063075" y="1600554"/>
          <a:ext cx="3000000" cy="3000000"/>
        </p:xfrm>
        <a:graphic>
          <a:graphicData uri="http://schemas.openxmlformats.org/drawingml/2006/table">
            <a:tbl>
              <a:tblPr>
                <a:noFill/>
                <a:tableStyleId>{D272F24A-4F8C-49AC-AC31-C8C6BC2F9F76}</a:tableStyleId>
              </a:tblPr>
              <a:tblGrid>
                <a:gridCol w="1305425"/>
                <a:gridCol w="2144475"/>
                <a:gridCol w="2362200"/>
                <a:gridCol w="1662950"/>
              </a:tblGrid>
              <a:tr h="381975">
                <a:tc>
                  <a:txBody>
                    <a:bodyPr/>
                    <a:lstStyle/>
                    <a:p>
                      <a:pPr indent="0" lvl="0" marL="0" marR="0" rtl="0" algn="l">
                        <a:lnSpc>
                          <a:spcPct val="100000"/>
                        </a:lnSpc>
                        <a:spcBef>
                          <a:spcPts val="0"/>
                        </a:spcBef>
                        <a:spcAft>
                          <a:spcPts val="0"/>
                        </a:spcAft>
                        <a:buNone/>
                      </a:pPr>
                      <a:r>
                        <a:t/>
                      </a:r>
                      <a:endParaRPr sz="1200">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200">
                          <a:solidFill>
                            <a:schemeClr val="dk2"/>
                          </a:solidFill>
                          <a:latin typeface="Nunito Sans ExtraBold"/>
                          <a:ea typeface="Nunito Sans ExtraBold"/>
                          <a:cs typeface="Nunito Sans ExtraBold"/>
                          <a:sym typeface="Nunito Sans ExtraBold"/>
                        </a:rPr>
                        <a:t>Qualitative</a:t>
                      </a:r>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200">
                          <a:solidFill>
                            <a:schemeClr val="dk2"/>
                          </a:solidFill>
                          <a:latin typeface="Nunito Sans ExtraBold"/>
                          <a:ea typeface="Nunito Sans ExtraBold"/>
                          <a:cs typeface="Nunito Sans ExtraBold"/>
                          <a:sym typeface="Nunito Sans ExtraBold"/>
                        </a:rPr>
                        <a:t>Quantitative</a:t>
                      </a:r>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200">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388575">
                <a:tc>
                  <a:txBody>
                    <a:bodyPr/>
                    <a:lstStyle/>
                    <a:p>
                      <a:pPr indent="0" lvl="0" marL="0" marR="0" rtl="0" algn="l">
                        <a:lnSpc>
                          <a:spcPct val="100000"/>
                        </a:lnSpc>
                        <a:spcBef>
                          <a:spcPts val="0"/>
                        </a:spcBef>
                        <a:spcAft>
                          <a:spcPts val="0"/>
                        </a:spcAft>
                        <a:buNone/>
                      </a:pPr>
                      <a:r>
                        <a:rPr lang="en" sz="1200">
                          <a:solidFill>
                            <a:schemeClr val="dk2"/>
                          </a:solidFill>
                          <a:latin typeface="Nunito Sans ExtraBold"/>
                          <a:ea typeface="Nunito Sans ExtraBold"/>
                          <a:cs typeface="Nunito Sans ExtraBold"/>
                          <a:sym typeface="Nunito Sans ExtraBold"/>
                        </a:rPr>
                        <a:t>Primary Research (customer facing) </a:t>
                      </a:r>
                      <a:endParaRPr sz="1000" u="sng">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000" u="sng">
                          <a:solidFill>
                            <a:schemeClr val="dk2"/>
                          </a:solidFill>
                          <a:latin typeface="Nunito Sans"/>
                          <a:ea typeface="Nunito Sans"/>
                          <a:cs typeface="Nunito Sans"/>
                          <a:sym typeface="Nunito Sans"/>
                        </a:rPr>
                        <a:t>Customer interviews</a:t>
                      </a:r>
                      <a:r>
                        <a:rPr lang="en" sz="1000">
                          <a:solidFill>
                            <a:schemeClr val="dk2"/>
                          </a:solidFill>
                          <a:latin typeface="Nunito Sans"/>
                          <a:ea typeface="Nunito Sans"/>
                          <a:cs typeface="Nunito Sans"/>
                          <a:sym typeface="Nunito Sans"/>
                        </a:rPr>
                        <a:t> - </a:t>
                      </a:r>
                      <a:r>
                        <a:rPr lang="en" sz="1000">
                          <a:solidFill>
                            <a:schemeClr val="dk2"/>
                          </a:solidFill>
                          <a:latin typeface="Nunito Sans"/>
                          <a:ea typeface="Nunito Sans"/>
                          <a:cs typeface="Nunito Sans"/>
                          <a:sym typeface="Nunito Sans"/>
                        </a:rPr>
                        <a:t>notice patterns in roles and responsibilities</a:t>
                      </a:r>
                      <a:endParaRPr sz="1000">
                        <a:solidFill>
                          <a:schemeClr val="dk2"/>
                        </a:solidFill>
                        <a:latin typeface="Nunito Sans"/>
                        <a:ea typeface="Nunito Sans"/>
                        <a:cs typeface="Nunito Sans"/>
                        <a:sym typeface="Nunito Sans"/>
                      </a:endParaRPr>
                    </a:p>
                    <a:p>
                      <a:pPr indent="0" lvl="0" marL="0" marR="0" rtl="0" algn="l">
                        <a:lnSpc>
                          <a:spcPct val="100000"/>
                        </a:lnSpc>
                        <a:spcBef>
                          <a:spcPts val="0"/>
                        </a:spcBef>
                        <a:spcAft>
                          <a:spcPts val="0"/>
                        </a:spcAft>
                        <a:buNone/>
                      </a:pPr>
                      <a:r>
                        <a:t/>
                      </a:r>
                      <a:endParaRPr sz="1000" u="sng">
                        <a:solidFill>
                          <a:schemeClr val="dk2"/>
                        </a:solidFill>
                        <a:latin typeface="Nunito Sans"/>
                        <a:ea typeface="Nunito Sans"/>
                        <a:cs typeface="Nunito Sans"/>
                        <a:sym typeface="Nunito Sans"/>
                      </a:endParaRPr>
                    </a:p>
                    <a:p>
                      <a:pPr indent="0" lvl="0" marL="0" marR="0" rtl="0" algn="l">
                        <a:lnSpc>
                          <a:spcPct val="100000"/>
                        </a:lnSpc>
                        <a:spcBef>
                          <a:spcPts val="0"/>
                        </a:spcBef>
                        <a:spcAft>
                          <a:spcPts val="0"/>
                        </a:spcAft>
                        <a:buNone/>
                      </a:pPr>
                      <a:r>
                        <a:rPr lang="en" sz="1000" u="sng">
                          <a:solidFill>
                            <a:schemeClr val="dk2"/>
                          </a:solidFill>
                          <a:latin typeface="Nunito Sans"/>
                          <a:ea typeface="Nunito Sans"/>
                          <a:cs typeface="Nunito Sans"/>
                          <a:sym typeface="Nunito Sans"/>
                        </a:rPr>
                        <a:t>Panels/dinners</a:t>
                      </a:r>
                      <a:r>
                        <a:rPr lang="en" sz="1000">
                          <a:solidFill>
                            <a:schemeClr val="dk2"/>
                          </a:solidFill>
                          <a:latin typeface="Nunito Sans"/>
                          <a:ea typeface="Nunito Sans"/>
                          <a:cs typeface="Nunito Sans"/>
                          <a:sym typeface="Nunito Sans"/>
                        </a:rPr>
                        <a:t> - gather customers in a group and get them to talk about their jobs </a:t>
                      </a:r>
                      <a:endParaRPr sz="1000">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Font typeface="Arial"/>
                        <a:buNone/>
                      </a:pPr>
                      <a:r>
                        <a:rPr lang="en" sz="1000" u="sng">
                          <a:solidFill>
                            <a:schemeClr val="dk2"/>
                          </a:solidFill>
                          <a:latin typeface="Nunito Sans"/>
                          <a:ea typeface="Nunito Sans"/>
                          <a:cs typeface="Nunito Sans"/>
                          <a:sym typeface="Nunito Sans"/>
                        </a:rPr>
                        <a:t>Survey</a:t>
                      </a:r>
                      <a:r>
                        <a:rPr lang="en" sz="1000">
                          <a:solidFill>
                            <a:schemeClr val="dk2"/>
                          </a:solidFill>
                          <a:latin typeface="Nunito Sans"/>
                          <a:ea typeface="Nunito Sans"/>
                          <a:cs typeface="Nunito Sans"/>
                          <a:sym typeface="Nunito Sans"/>
                        </a:rPr>
                        <a:t> to user base</a:t>
                      </a:r>
                      <a:endParaRPr sz="1000">
                        <a:solidFill>
                          <a:schemeClr val="dk2"/>
                        </a:solidFill>
                        <a:latin typeface="Nunito Sans"/>
                        <a:ea typeface="Nunito Sans"/>
                        <a:cs typeface="Nunito Sans"/>
                        <a:sym typeface="Nunito Sans"/>
                      </a:endParaRPr>
                    </a:p>
                    <a:p>
                      <a:pPr indent="0" lvl="0" marL="0" rtl="0" algn="l">
                        <a:spcBef>
                          <a:spcPts val="0"/>
                        </a:spcBef>
                        <a:spcAft>
                          <a:spcPts val="0"/>
                        </a:spcAft>
                        <a:buClr>
                          <a:schemeClr val="dk1"/>
                        </a:buClr>
                        <a:buFont typeface="Arial"/>
                        <a:buNone/>
                      </a:pPr>
                      <a:r>
                        <a:t/>
                      </a:r>
                      <a:endParaRPr sz="1000">
                        <a:solidFill>
                          <a:schemeClr val="dk2"/>
                        </a:solidFill>
                        <a:latin typeface="Nunito Sans"/>
                        <a:ea typeface="Nunito Sans"/>
                        <a:cs typeface="Nunito Sans"/>
                        <a:sym typeface="Nunito Sans"/>
                      </a:endParaRPr>
                    </a:p>
                    <a:p>
                      <a:pPr indent="0" lvl="0" marL="0" rtl="0" algn="l">
                        <a:spcBef>
                          <a:spcPts val="0"/>
                        </a:spcBef>
                        <a:spcAft>
                          <a:spcPts val="0"/>
                        </a:spcAft>
                        <a:buClr>
                          <a:schemeClr val="dk1"/>
                        </a:buClr>
                        <a:buFont typeface="Arial"/>
                        <a:buNone/>
                      </a:pPr>
                      <a:r>
                        <a:rPr lang="en" sz="1000" u="sng">
                          <a:solidFill>
                            <a:schemeClr val="dk2"/>
                          </a:solidFill>
                          <a:latin typeface="Nunito Sans"/>
                          <a:ea typeface="Nunito Sans"/>
                          <a:cs typeface="Nunito Sans"/>
                          <a:sym typeface="Nunito Sans"/>
                        </a:rPr>
                        <a:t>Survey</a:t>
                      </a:r>
                      <a:r>
                        <a:rPr lang="en" sz="1000">
                          <a:solidFill>
                            <a:schemeClr val="dk2"/>
                          </a:solidFill>
                          <a:latin typeface="Nunito Sans"/>
                          <a:ea typeface="Nunito Sans"/>
                          <a:cs typeface="Nunito Sans"/>
                          <a:sym typeface="Nunito Sans"/>
                        </a:rPr>
                        <a:t> to market </a:t>
                      </a:r>
                      <a:endParaRPr i="1" sz="1000">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Font typeface="Arial"/>
                        <a:buNone/>
                      </a:pPr>
                      <a:r>
                        <a:rPr b="1" i="1" lang="en" sz="1000">
                          <a:solidFill>
                            <a:schemeClr val="dk2"/>
                          </a:solidFill>
                          <a:latin typeface="Nunito Sans"/>
                          <a:ea typeface="Nunito Sans"/>
                          <a:cs typeface="Nunito Sans"/>
                          <a:sym typeface="Nunito Sans"/>
                        </a:rPr>
                        <a:t>If you’re an early stage startup, you usually only need customer interviews</a:t>
                      </a:r>
                      <a:endParaRPr b="1" i="1" sz="1000">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902500">
                <a:tc>
                  <a:txBody>
                    <a:bodyPr/>
                    <a:lstStyle/>
                    <a:p>
                      <a:pPr indent="0" lvl="0" marL="0" rtl="0" algn="l">
                        <a:spcBef>
                          <a:spcPts val="0"/>
                        </a:spcBef>
                        <a:spcAft>
                          <a:spcPts val="0"/>
                        </a:spcAft>
                        <a:buClr>
                          <a:schemeClr val="dk1"/>
                        </a:buClr>
                        <a:buSzPts val="1100"/>
                        <a:buFont typeface="Arial"/>
                        <a:buNone/>
                      </a:pPr>
                      <a:r>
                        <a:rPr lang="en" sz="1200">
                          <a:solidFill>
                            <a:schemeClr val="dk2"/>
                          </a:solidFill>
                          <a:latin typeface="Nunito Sans ExtraBold"/>
                          <a:ea typeface="Nunito Sans ExtraBold"/>
                          <a:cs typeface="Nunito Sans ExtraBold"/>
                          <a:sym typeface="Nunito Sans ExtraBold"/>
                        </a:rPr>
                        <a:t>Secondary Research (internal)</a:t>
                      </a:r>
                      <a:endParaRPr sz="1000">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000" u="sng">
                          <a:solidFill>
                            <a:schemeClr val="dk2"/>
                          </a:solidFill>
                          <a:latin typeface="Nunito Sans"/>
                          <a:ea typeface="Nunito Sans"/>
                          <a:cs typeface="Nunito Sans"/>
                          <a:sym typeface="Nunito Sans"/>
                        </a:rPr>
                        <a:t>Competitive analysis</a:t>
                      </a:r>
                      <a:r>
                        <a:rPr lang="en" sz="1000">
                          <a:solidFill>
                            <a:schemeClr val="dk2"/>
                          </a:solidFill>
                          <a:latin typeface="Nunito Sans"/>
                          <a:ea typeface="Nunito Sans"/>
                          <a:cs typeface="Nunito Sans"/>
                          <a:sym typeface="Nunito Sans"/>
                        </a:rPr>
                        <a:t> - of the other products in your category, what use cases and teams are they targeting on their website?</a:t>
                      </a:r>
                      <a:endParaRPr sz="1000" u="none" cap="none" strike="noStrike">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000" u="sng">
                          <a:solidFill>
                            <a:schemeClr val="dk2"/>
                          </a:solidFill>
                          <a:latin typeface="Nunito Sans"/>
                          <a:ea typeface="Nunito Sans"/>
                          <a:cs typeface="Nunito Sans"/>
                          <a:sym typeface="Nunito Sans"/>
                        </a:rPr>
                        <a:t>Lead data </a:t>
                      </a:r>
                      <a:r>
                        <a:rPr lang="en" sz="1000">
                          <a:solidFill>
                            <a:schemeClr val="dk2"/>
                          </a:solidFill>
                          <a:latin typeface="Nunito Sans"/>
                          <a:ea typeface="Nunito Sans"/>
                          <a:cs typeface="Nunito Sans"/>
                          <a:sym typeface="Nunito Sans"/>
                        </a:rPr>
                        <a:t>- Segment your customers by these attributes</a:t>
                      </a:r>
                      <a:endParaRPr sz="1000" u="none" cap="none" strike="noStrike">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42" name="Google Shape;242;p23"/>
          <p:cNvSpPr/>
          <p:nvPr/>
        </p:nvSpPr>
        <p:spPr>
          <a:xfrm>
            <a:off x="0" y="0"/>
            <a:ext cx="9144000" cy="14631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43" name="Google Shape;243;p23"/>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How do you determine a buyer persona?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47" name="Shape 247"/>
        <p:cNvGrpSpPr/>
        <p:nvPr/>
      </p:nvGrpSpPr>
      <p:grpSpPr>
        <a:xfrm>
          <a:off x="0" y="0"/>
          <a:ext cx="0" cy="0"/>
          <a:chOff x="0" y="0"/>
          <a:chExt cx="0" cy="0"/>
        </a:xfrm>
      </p:grpSpPr>
      <p:sp>
        <p:nvSpPr>
          <p:cNvPr id="248" name="Google Shape;248;p24"/>
          <p:cNvSpPr/>
          <p:nvPr/>
        </p:nvSpPr>
        <p:spPr>
          <a:xfrm rot="10800000">
            <a:off x="457200" y="1281842"/>
            <a:ext cx="2438400"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249" name="Google Shape;249;p24"/>
          <p:cNvSpPr/>
          <p:nvPr/>
        </p:nvSpPr>
        <p:spPr>
          <a:xfrm rot="10800000">
            <a:off x="3352801" y="1281842"/>
            <a:ext cx="2438400" cy="3861657"/>
          </a:xfrm>
          <a:custGeom>
            <a:rect b="b" l="l" r="r" t="t"/>
            <a:pathLst>
              <a:path extrusionOk="0" h="305" w="1868">
                <a:moveTo>
                  <a:pt x="0" y="0"/>
                </a:moveTo>
                <a:lnTo>
                  <a:pt x="0" y="305"/>
                </a:lnTo>
                <a:lnTo>
                  <a:pt x="1868" y="305"/>
                </a:lnTo>
                <a:lnTo>
                  <a:pt x="1868" y="0"/>
                </a:lnTo>
              </a:path>
            </a:pathLst>
          </a:custGeom>
          <a:solidFill>
            <a:schemeClr val="dk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250" name="Google Shape;250;p24"/>
          <p:cNvSpPr/>
          <p:nvPr/>
        </p:nvSpPr>
        <p:spPr>
          <a:xfrm rot="10800000">
            <a:off x="6248400" y="1281842"/>
            <a:ext cx="2438400"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251" name="Google Shape;251;p24"/>
          <p:cNvSpPr txBox="1"/>
          <p:nvPr>
            <p:ph type="title"/>
          </p:nvPr>
        </p:nvSpPr>
        <p:spPr>
          <a:xfrm>
            <a:off x="457200" y="385822"/>
            <a:ext cx="8229600" cy="492443"/>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None/>
            </a:pPr>
            <a:r>
              <a:rPr lang="en"/>
              <a:t>GTM strategy</a:t>
            </a:r>
            <a:endParaRPr/>
          </a:p>
        </p:txBody>
      </p:sp>
      <p:sp>
        <p:nvSpPr>
          <p:cNvPr id="252" name="Google Shape;252;p24"/>
          <p:cNvSpPr txBox="1"/>
          <p:nvPr/>
        </p:nvSpPr>
        <p:spPr>
          <a:xfrm>
            <a:off x="36804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lt1"/>
                </a:solidFill>
                <a:latin typeface="Nunito Sans ExtraBold"/>
                <a:ea typeface="Nunito Sans ExtraBold"/>
                <a:cs typeface="Nunito Sans ExtraBold"/>
                <a:sym typeface="Nunito Sans ExtraBold"/>
              </a:rPr>
              <a:t>How are you </a:t>
            </a:r>
            <a:br>
              <a:rPr b="0" i="0" lang="en" sz="1400" u="none" cap="none" strike="noStrike">
                <a:solidFill>
                  <a:schemeClr val="lt1"/>
                </a:solidFill>
                <a:latin typeface="Nunito Sans ExtraBold"/>
                <a:ea typeface="Nunito Sans ExtraBold"/>
                <a:cs typeface="Nunito Sans ExtraBold"/>
                <a:sym typeface="Nunito Sans ExtraBold"/>
              </a:rPr>
            </a:br>
            <a:r>
              <a:rPr b="0" i="0" lang="en" sz="1400" u="none" cap="none" strike="noStrike">
                <a:solidFill>
                  <a:schemeClr val="lt1"/>
                </a:solidFill>
                <a:latin typeface="Nunito Sans ExtraBold"/>
                <a:ea typeface="Nunito Sans ExtraBold"/>
                <a:cs typeface="Nunito Sans ExtraBold"/>
                <a:sym typeface="Nunito Sans ExtraBold"/>
              </a:rPr>
              <a:t>going to reach them?</a:t>
            </a:r>
            <a:endParaRPr/>
          </a:p>
        </p:txBody>
      </p:sp>
      <p:sp>
        <p:nvSpPr>
          <p:cNvPr id="253" name="Google Shape;253;p24"/>
          <p:cNvSpPr txBox="1"/>
          <p:nvPr/>
        </p:nvSpPr>
        <p:spPr>
          <a:xfrm>
            <a:off x="7848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dk2"/>
                </a:solidFill>
                <a:latin typeface="Nunito Sans ExtraBold"/>
                <a:ea typeface="Nunito Sans ExtraBold"/>
                <a:cs typeface="Nunito Sans ExtraBold"/>
                <a:sym typeface="Nunito Sans ExtraBold"/>
              </a:rPr>
              <a:t>Who is the </a:t>
            </a:r>
            <a:br>
              <a:rPr b="0" i="0" lang="en" sz="1400" u="none" cap="none" strike="noStrike">
                <a:solidFill>
                  <a:schemeClr val="dk2"/>
                </a:solidFill>
                <a:latin typeface="Nunito Sans ExtraBold"/>
                <a:ea typeface="Nunito Sans ExtraBold"/>
                <a:cs typeface="Nunito Sans ExtraBold"/>
                <a:sym typeface="Nunito Sans ExtraBold"/>
              </a:rPr>
            </a:br>
            <a:r>
              <a:rPr b="0" i="0" lang="en" sz="1400" u="none" cap="none" strike="noStrike">
                <a:solidFill>
                  <a:schemeClr val="dk2"/>
                </a:solidFill>
                <a:latin typeface="Nunito Sans ExtraBold"/>
                <a:ea typeface="Nunito Sans ExtraBold"/>
                <a:cs typeface="Nunito Sans ExtraBold"/>
                <a:sym typeface="Nunito Sans ExtraBold"/>
              </a:rPr>
              <a:t>ideal customer? </a:t>
            </a:r>
            <a:endParaRPr/>
          </a:p>
        </p:txBody>
      </p:sp>
      <p:sp>
        <p:nvSpPr>
          <p:cNvPr id="254" name="Google Shape;254;p24"/>
          <p:cNvSpPr txBox="1"/>
          <p:nvPr/>
        </p:nvSpPr>
        <p:spPr>
          <a:xfrm>
            <a:off x="65760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dk2"/>
                </a:solidFill>
                <a:latin typeface="Nunito Sans ExtraBold"/>
                <a:ea typeface="Nunito Sans ExtraBold"/>
                <a:cs typeface="Nunito Sans ExtraBold"/>
                <a:sym typeface="Nunito Sans ExtraBold"/>
              </a:rPr>
              <a:t>How are you </a:t>
            </a:r>
            <a:br>
              <a:rPr b="0" i="0" lang="en" sz="1400" u="none" cap="none" strike="noStrike">
                <a:solidFill>
                  <a:schemeClr val="dk2"/>
                </a:solidFill>
                <a:latin typeface="Nunito Sans ExtraBold"/>
                <a:ea typeface="Nunito Sans ExtraBold"/>
                <a:cs typeface="Nunito Sans ExtraBold"/>
                <a:sym typeface="Nunito Sans ExtraBold"/>
              </a:rPr>
            </a:br>
            <a:r>
              <a:rPr b="0" i="0" lang="en" sz="1400" u="none" cap="none" strike="noStrike">
                <a:solidFill>
                  <a:schemeClr val="dk2"/>
                </a:solidFill>
                <a:latin typeface="Nunito Sans ExtraBold"/>
                <a:ea typeface="Nunito Sans ExtraBold"/>
                <a:cs typeface="Nunito Sans ExtraBold"/>
                <a:sym typeface="Nunito Sans ExtraBold"/>
              </a:rPr>
              <a:t>going to scale? </a:t>
            </a:r>
            <a:endParaRPr/>
          </a:p>
        </p:txBody>
      </p:sp>
      <p:sp>
        <p:nvSpPr>
          <p:cNvPr id="255" name="Google Shape;255;p24"/>
          <p:cNvSpPr txBox="1"/>
          <p:nvPr/>
        </p:nvSpPr>
        <p:spPr>
          <a:xfrm>
            <a:off x="967740" y="3210304"/>
            <a:ext cx="1417320" cy="530915"/>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t/>
            </a:r>
            <a:endParaRPr sz="1100">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b="0" i="0" lang="en" sz="1100" u="none" cap="none" strike="noStrike">
                <a:solidFill>
                  <a:schemeClr val="dk2"/>
                </a:solidFill>
                <a:latin typeface="Nunito Sans"/>
                <a:ea typeface="Nunito Sans"/>
                <a:cs typeface="Nunito Sans"/>
                <a:sym typeface="Nunito Sans"/>
              </a:rPr>
              <a:t>Buyer personas</a:t>
            </a:r>
            <a:endParaRPr b="0" i="0" sz="1100" u="none" cap="none" strike="noStrike">
              <a:solidFill>
                <a:schemeClr val="dk2"/>
              </a:solidFill>
              <a:latin typeface="Nunito Sans"/>
              <a:ea typeface="Nunito Sans"/>
              <a:cs typeface="Nunito Sans"/>
              <a:sym typeface="Nunito Sans"/>
            </a:endParaRPr>
          </a:p>
        </p:txBody>
      </p:sp>
      <p:sp>
        <p:nvSpPr>
          <p:cNvPr id="256" name="Google Shape;256;p24"/>
          <p:cNvSpPr txBox="1"/>
          <p:nvPr/>
        </p:nvSpPr>
        <p:spPr>
          <a:xfrm>
            <a:off x="3893820" y="3391123"/>
            <a:ext cx="1356360" cy="16927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100" u="none" cap="none" strike="noStrike">
                <a:solidFill>
                  <a:schemeClr val="lt1"/>
                </a:solidFill>
                <a:latin typeface="Nunito Sans"/>
                <a:ea typeface="Nunito Sans"/>
                <a:cs typeface="Nunito Sans"/>
                <a:sym typeface="Nunito Sans"/>
              </a:rPr>
              <a:t>Acquisition channels</a:t>
            </a:r>
            <a:endParaRPr b="0" i="0" sz="1100" u="none" cap="none" strike="noStrike">
              <a:solidFill>
                <a:schemeClr val="lt1"/>
              </a:solidFill>
              <a:latin typeface="Nunito Sans"/>
              <a:ea typeface="Nunito Sans"/>
              <a:cs typeface="Nunito Sans"/>
              <a:sym typeface="Nunito Sans"/>
            </a:endParaRPr>
          </a:p>
        </p:txBody>
      </p:sp>
      <p:sp>
        <p:nvSpPr>
          <p:cNvPr id="257" name="Google Shape;257;p24"/>
          <p:cNvSpPr txBox="1"/>
          <p:nvPr/>
        </p:nvSpPr>
        <p:spPr>
          <a:xfrm>
            <a:off x="6663397" y="3210304"/>
            <a:ext cx="1608406" cy="1561966"/>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100" u="none" cap="none" strike="noStrike">
                <a:solidFill>
                  <a:schemeClr val="dk2"/>
                </a:solidFill>
                <a:latin typeface="Nunito Sans"/>
                <a:ea typeface="Nunito Sans"/>
                <a:cs typeface="Nunito Sans"/>
                <a:sym typeface="Nunito Sans"/>
              </a:rPr>
              <a:t>Pricing</a:t>
            </a:r>
            <a:endParaRPr b="0" i="0" sz="1100" u="none" cap="none" strike="noStrike">
              <a:solidFill>
                <a:schemeClr val="dk2"/>
              </a:solidFill>
              <a:latin typeface="Nunito Sans"/>
              <a:ea typeface="Nunito Sans"/>
              <a:cs typeface="Nunito Sans"/>
              <a:sym typeface="Nunito Sans"/>
            </a:endParaRPr>
          </a:p>
          <a:p>
            <a:pPr indent="0" lvl="0" marL="0" marR="0" rtl="0" algn="ctr">
              <a:lnSpc>
                <a:spcPct val="100000"/>
              </a:lnSpc>
              <a:spcBef>
                <a:spcPts val="1500"/>
              </a:spcBef>
              <a:spcAft>
                <a:spcPts val="0"/>
              </a:spcAft>
              <a:buNone/>
            </a:pPr>
            <a:r>
              <a:rPr b="0" i="0" lang="en" sz="1100" u="none" cap="none" strike="noStrike">
                <a:solidFill>
                  <a:schemeClr val="dk2"/>
                </a:solidFill>
                <a:latin typeface="Nunito Sans"/>
                <a:ea typeface="Nunito Sans"/>
                <a:cs typeface="Nunito Sans"/>
                <a:sym typeface="Nunito Sans"/>
              </a:rPr>
              <a:t>Payment models</a:t>
            </a:r>
            <a:br>
              <a:rPr b="0" i="0" lang="en" sz="1100" u="none" cap="none" strike="noStrike">
                <a:solidFill>
                  <a:schemeClr val="dk2"/>
                </a:solidFill>
                <a:latin typeface="Nunito Sans"/>
                <a:ea typeface="Nunito Sans"/>
                <a:cs typeface="Nunito Sans"/>
                <a:sym typeface="Nunito Sans"/>
              </a:rPr>
            </a:br>
            <a:r>
              <a:rPr b="0" i="0" lang="en" sz="900" u="none" cap="none" strike="noStrike">
                <a:solidFill>
                  <a:schemeClr val="dk2"/>
                </a:solidFill>
                <a:latin typeface="Nunito Sans"/>
                <a:ea typeface="Nunito Sans"/>
                <a:cs typeface="Nunito Sans"/>
                <a:sym typeface="Nunito Sans"/>
              </a:rPr>
              <a:t>(freemium/free trial/demo)</a:t>
            </a:r>
            <a:endParaRPr/>
          </a:p>
          <a:p>
            <a:pPr indent="0" lvl="0" marL="0" marR="0" rtl="0" algn="ctr">
              <a:lnSpc>
                <a:spcPct val="100000"/>
              </a:lnSpc>
              <a:spcBef>
                <a:spcPts val="1500"/>
              </a:spcBef>
              <a:spcAft>
                <a:spcPts val="0"/>
              </a:spcAft>
              <a:buNone/>
            </a:pPr>
            <a:r>
              <a:rPr b="0" i="0" lang="en" sz="1100" u="none" cap="none" strike="noStrike">
                <a:solidFill>
                  <a:schemeClr val="dk2"/>
                </a:solidFill>
                <a:latin typeface="Nunito Sans"/>
                <a:ea typeface="Nunito Sans"/>
                <a:cs typeface="Nunito Sans"/>
                <a:sym typeface="Nunito Sans"/>
              </a:rPr>
              <a:t>LTV,</a:t>
            </a:r>
            <a:br>
              <a:rPr b="0" i="0" lang="en" sz="1100" u="none" cap="none" strike="noStrike">
                <a:solidFill>
                  <a:schemeClr val="dk2"/>
                </a:solidFill>
                <a:latin typeface="Nunito Sans"/>
                <a:ea typeface="Nunito Sans"/>
                <a:cs typeface="Nunito Sans"/>
                <a:sym typeface="Nunito Sans"/>
              </a:rPr>
            </a:br>
            <a:r>
              <a:rPr b="0" i="0" lang="en" sz="1100" u="none" cap="none" strike="noStrike">
                <a:solidFill>
                  <a:schemeClr val="dk2"/>
                </a:solidFill>
                <a:latin typeface="Nunito Sans"/>
                <a:ea typeface="Nunito Sans"/>
                <a:cs typeface="Nunito Sans"/>
                <a:sym typeface="Nunito Sans"/>
              </a:rPr>
              <a:t>CAC</a:t>
            </a:r>
            <a:endParaRPr b="0" i="0" sz="1100" u="none" cap="none" strike="noStrike">
              <a:solidFill>
                <a:schemeClr val="dk2"/>
              </a:solidFill>
              <a:latin typeface="Nunito Sans"/>
              <a:ea typeface="Nunito Sans"/>
              <a:cs typeface="Nunito Sans"/>
              <a:sym typeface="Nunito Sans"/>
            </a:endParaRPr>
          </a:p>
          <a:p>
            <a:pPr indent="0" lvl="0" marL="0" marR="0" rtl="0" algn="ctr">
              <a:lnSpc>
                <a:spcPct val="100000"/>
              </a:lnSpc>
              <a:spcBef>
                <a:spcPts val="1500"/>
              </a:spcBef>
              <a:spcAft>
                <a:spcPts val="0"/>
              </a:spcAft>
              <a:buNone/>
            </a:pPr>
            <a:r>
              <a:rPr b="0" i="0" lang="en" sz="1100" u="none" cap="none" strike="noStrike">
                <a:solidFill>
                  <a:schemeClr val="dk2"/>
                </a:solidFill>
                <a:latin typeface="Nunito Sans"/>
                <a:ea typeface="Nunito Sans"/>
                <a:cs typeface="Nunito Sans"/>
                <a:sym typeface="Nunito Sans"/>
              </a:rPr>
              <a:t>Market size </a:t>
            </a:r>
            <a:endParaRPr b="0" i="0" sz="1100" u="none" cap="none" strike="noStrike">
              <a:solidFill>
                <a:schemeClr val="dk2"/>
              </a:solidFill>
              <a:latin typeface="Nunito Sans"/>
              <a:ea typeface="Nunito Sans"/>
              <a:cs typeface="Nunito Sans"/>
              <a:sym typeface="Nunito Sans"/>
            </a:endParaRPr>
          </a:p>
        </p:txBody>
      </p:sp>
      <p:grpSp>
        <p:nvGrpSpPr>
          <p:cNvPr id="258" name="Google Shape;258;p24"/>
          <p:cNvGrpSpPr/>
          <p:nvPr/>
        </p:nvGrpSpPr>
        <p:grpSpPr>
          <a:xfrm>
            <a:off x="1447333" y="1559337"/>
            <a:ext cx="458134" cy="738324"/>
            <a:chOff x="3058944" y="133338"/>
            <a:chExt cx="3026108" cy="4876811"/>
          </a:xfrm>
        </p:grpSpPr>
        <p:sp>
          <p:nvSpPr>
            <p:cNvPr id="259" name="Google Shape;259;p24"/>
            <p:cNvSpPr/>
            <p:nvPr/>
          </p:nvSpPr>
          <p:spPr>
            <a:xfrm>
              <a:off x="3058944" y="133338"/>
              <a:ext cx="3026108" cy="4876811"/>
            </a:xfrm>
            <a:custGeom>
              <a:rect b="b" l="l" r="r" t="t"/>
              <a:pathLst>
                <a:path extrusionOk="0" h="4876811" w="3026108">
                  <a:moveTo>
                    <a:pt x="3026102" y="3645525"/>
                  </a:moveTo>
                  <a:cubicBezTo>
                    <a:pt x="3027750" y="3061480"/>
                    <a:pt x="2687374" y="2371889"/>
                    <a:pt x="2221554" y="1951684"/>
                  </a:cubicBezTo>
                  <a:lnTo>
                    <a:pt x="2438448" y="1825630"/>
                  </a:lnTo>
                  <a:cubicBezTo>
                    <a:pt x="2569264" y="1749602"/>
                    <a:pt x="2650379" y="1587944"/>
                    <a:pt x="2651036" y="1358172"/>
                  </a:cubicBezTo>
                  <a:cubicBezTo>
                    <a:pt x="2652351" y="895667"/>
                    <a:pt x="2327138" y="332368"/>
                    <a:pt x="1924631" y="99986"/>
                  </a:cubicBezTo>
                  <a:cubicBezTo>
                    <a:pt x="1722063" y="-16971"/>
                    <a:pt x="1538526" y="-27830"/>
                    <a:pt x="1405995" y="49189"/>
                  </a:cubicBezTo>
                  <a:lnTo>
                    <a:pt x="601551" y="516686"/>
                  </a:lnTo>
                  <a:cubicBezTo>
                    <a:pt x="601980" y="516438"/>
                    <a:pt x="602418" y="516219"/>
                    <a:pt x="602847" y="515971"/>
                  </a:cubicBezTo>
                  <a:cubicBezTo>
                    <a:pt x="471278" y="591686"/>
                    <a:pt x="389620" y="753611"/>
                    <a:pt x="388963" y="984116"/>
                  </a:cubicBezTo>
                  <a:cubicBezTo>
                    <a:pt x="388115" y="1281858"/>
                    <a:pt x="522684" y="1621281"/>
                    <a:pt x="725977" y="1887381"/>
                  </a:cubicBezTo>
                  <a:lnTo>
                    <a:pt x="325850" y="2119915"/>
                  </a:lnTo>
                  <a:cubicBezTo>
                    <a:pt x="327612" y="2118886"/>
                    <a:pt x="329413" y="2117934"/>
                    <a:pt x="331184" y="2116934"/>
                  </a:cubicBezTo>
                  <a:cubicBezTo>
                    <a:pt x="128892" y="2231377"/>
                    <a:pt x="3172" y="2478693"/>
                    <a:pt x="2172" y="2831604"/>
                  </a:cubicBezTo>
                  <a:lnTo>
                    <a:pt x="0" y="3595404"/>
                  </a:lnTo>
                  <a:lnTo>
                    <a:pt x="2219487" y="4876812"/>
                  </a:lnTo>
                  <a:lnTo>
                    <a:pt x="2219487" y="4876812"/>
                  </a:lnTo>
                  <a:lnTo>
                    <a:pt x="2219487" y="4876812"/>
                  </a:lnTo>
                  <a:lnTo>
                    <a:pt x="2219487" y="4876812"/>
                  </a:lnTo>
                  <a:lnTo>
                    <a:pt x="2219487" y="4876812"/>
                  </a:lnTo>
                  <a:lnTo>
                    <a:pt x="3023931" y="4409316"/>
                  </a:lnTo>
                  <a:lnTo>
                    <a:pt x="3026102" y="3645525"/>
                  </a:lnTo>
                  <a:close/>
                </a:path>
              </a:pathLst>
            </a:custGeom>
            <a:solidFill>
              <a:srgbClr val="CCFF69"/>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260" name="Google Shape;260;p24"/>
            <p:cNvGrpSpPr/>
            <p:nvPr/>
          </p:nvGrpSpPr>
          <p:grpSpPr>
            <a:xfrm>
              <a:off x="3384804" y="1710858"/>
              <a:ext cx="2700247" cy="3299291"/>
              <a:chOff x="3384804" y="1710858"/>
              <a:chExt cx="2700247" cy="3299291"/>
            </a:xfrm>
          </p:grpSpPr>
          <p:sp>
            <p:nvSpPr>
              <p:cNvPr id="261" name="Google Shape;261;p24"/>
              <p:cNvSpPr/>
              <p:nvPr/>
            </p:nvSpPr>
            <p:spPr>
              <a:xfrm>
                <a:off x="3384804" y="1710858"/>
                <a:ext cx="1408604" cy="542385"/>
              </a:xfrm>
              <a:custGeom>
                <a:rect b="b" l="l" r="r" t="t"/>
                <a:pathLst>
                  <a:path extrusionOk="0" h="542385" w="1408604">
                    <a:moveTo>
                      <a:pt x="0" y="542385"/>
                    </a:moveTo>
                    <a:lnTo>
                      <a:pt x="804443" y="74898"/>
                    </a:lnTo>
                    <a:cubicBezTo>
                      <a:pt x="964892" y="-18342"/>
                      <a:pt x="1174433" y="-27000"/>
                      <a:pt x="1408605" y="62878"/>
                    </a:cubicBezTo>
                    <a:lnTo>
                      <a:pt x="604161" y="530365"/>
                    </a:lnTo>
                    <a:cubicBezTo>
                      <a:pt x="369989" y="440506"/>
                      <a:pt x="160439" y="449154"/>
                      <a:pt x="0" y="542385"/>
                    </a:cubicBezTo>
                    <a:close/>
                  </a:path>
                </a:pathLst>
              </a:custGeom>
              <a:solidFill>
                <a:srgbClr val="00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62" name="Google Shape;262;p24"/>
              <p:cNvSpPr/>
              <p:nvPr/>
            </p:nvSpPr>
            <p:spPr>
              <a:xfrm>
                <a:off x="4359887" y="1987886"/>
                <a:ext cx="1725164" cy="3022263"/>
              </a:xfrm>
              <a:custGeom>
                <a:rect b="b" l="l" r="r" t="t"/>
                <a:pathLst>
                  <a:path extrusionOk="0" h="3022263" w="1725164">
                    <a:moveTo>
                      <a:pt x="804444" y="0"/>
                    </a:moveTo>
                    <a:lnTo>
                      <a:pt x="0" y="467487"/>
                    </a:lnTo>
                    <a:cubicBezTo>
                      <a:pt x="524304" y="871795"/>
                      <a:pt x="922506" y="1626861"/>
                      <a:pt x="920706" y="2258454"/>
                    </a:cubicBezTo>
                    <a:lnTo>
                      <a:pt x="918543" y="3022264"/>
                    </a:lnTo>
                    <a:lnTo>
                      <a:pt x="1722987" y="2554767"/>
                    </a:lnTo>
                    <a:lnTo>
                      <a:pt x="1725159" y="1790967"/>
                    </a:lnTo>
                    <a:cubicBezTo>
                      <a:pt x="1726949" y="1159373"/>
                      <a:pt x="1328737" y="404308"/>
                      <a:pt x="804444" y="0"/>
                    </a:cubicBezTo>
                    <a:close/>
                  </a:path>
                </a:pathLst>
              </a:custGeom>
              <a:solidFill>
                <a:srgbClr val="00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263" name="Google Shape;263;p24"/>
            <p:cNvSpPr/>
            <p:nvPr/>
          </p:nvSpPr>
          <p:spPr>
            <a:xfrm>
              <a:off x="3660495" y="133347"/>
              <a:ext cx="2049479" cy="2293118"/>
            </a:xfrm>
            <a:custGeom>
              <a:rect b="b" l="l" r="r" t="t"/>
              <a:pathLst>
                <a:path extrusionOk="0" h="2293118" w="2049479">
                  <a:moveTo>
                    <a:pt x="1323070" y="99977"/>
                  </a:moveTo>
                  <a:cubicBezTo>
                    <a:pt x="1120511" y="-16971"/>
                    <a:pt x="936974" y="-27829"/>
                    <a:pt x="804443" y="49190"/>
                  </a:cubicBezTo>
                  <a:lnTo>
                    <a:pt x="0" y="516687"/>
                  </a:lnTo>
                  <a:cubicBezTo>
                    <a:pt x="132531" y="439677"/>
                    <a:pt x="316068" y="450535"/>
                    <a:pt x="518627" y="567474"/>
                  </a:cubicBezTo>
                  <a:cubicBezTo>
                    <a:pt x="921134" y="799855"/>
                    <a:pt x="1246346" y="1363154"/>
                    <a:pt x="1245032" y="1825660"/>
                  </a:cubicBezTo>
                  <a:cubicBezTo>
                    <a:pt x="1244384" y="2055431"/>
                    <a:pt x="1163260" y="2217090"/>
                    <a:pt x="1032443" y="2293118"/>
                  </a:cubicBezTo>
                  <a:lnTo>
                    <a:pt x="1836887" y="1825622"/>
                  </a:lnTo>
                  <a:cubicBezTo>
                    <a:pt x="1967703" y="1749593"/>
                    <a:pt x="2048818" y="1587935"/>
                    <a:pt x="2049475" y="1358163"/>
                  </a:cubicBezTo>
                  <a:cubicBezTo>
                    <a:pt x="2050790" y="895658"/>
                    <a:pt x="1725578" y="332359"/>
                    <a:pt x="1323070" y="99977"/>
                  </a:cubicBezTo>
                  <a:close/>
                </a:path>
              </a:pathLst>
            </a:custGeom>
            <a:solidFill>
              <a:srgbClr val="99FFCD"/>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64" name="Google Shape;264;p24"/>
            <p:cNvSpPr/>
            <p:nvPr/>
          </p:nvSpPr>
          <p:spPr>
            <a:xfrm>
              <a:off x="3058953" y="600845"/>
              <a:ext cx="2221636" cy="4409304"/>
            </a:xfrm>
            <a:custGeom>
              <a:rect b="b" l="l" r="r" t="t"/>
              <a:pathLst>
                <a:path extrusionOk="0" h="4409304" w="2221636">
                  <a:moveTo>
                    <a:pt x="1120169" y="99975"/>
                  </a:moveTo>
                  <a:cubicBezTo>
                    <a:pt x="1522676" y="332357"/>
                    <a:pt x="1847888" y="895656"/>
                    <a:pt x="1846574" y="1358171"/>
                  </a:cubicBezTo>
                  <a:cubicBezTo>
                    <a:pt x="1845469" y="1747048"/>
                    <a:pt x="1613878" y="1940844"/>
                    <a:pt x="1300925" y="1854538"/>
                  </a:cubicBezTo>
                  <a:cubicBezTo>
                    <a:pt x="1825228" y="2258845"/>
                    <a:pt x="2223430" y="3013911"/>
                    <a:pt x="2221630" y="3645504"/>
                  </a:cubicBezTo>
                  <a:lnTo>
                    <a:pt x="2219477" y="4409305"/>
                  </a:lnTo>
                  <a:lnTo>
                    <a:pt x="0" y="3127878"/>
                  </a:lnTo>
                  <a:lnTo>
                    <a:pt x="2172" y="2364078"/>
                  </a:lnTo>
                  <a:cubicBezTo>
                    <a:pt x="3962" y="1732475"/>
                    <a:pt x="405136" y="1438933"/>
                    <a:pt x="930021" y="1640368"/>
                  </a:cubicBezTo>
                  <a:cubicBezTo>
                    <a:pt x="617620" y="1365619"/>
                    <a:pt x="387868" y="905476"/>
                    <a:pt x="388972" y="516589"/>
                  </a:cubicBezTo>
                  <a:cubicBezTo>
                    <a:pt x="390268" y="54103"/>
                    <a:pt x="717661" y="-132406"/>
                    <a:pt x="1120169" y="99975"/>
                  </a:cubicBezTo>
                  <a:close/>
                </a:path>
              </a:pathLst>
            </a:custGeom>
            <a:solidFill>
              <a:schemeClr val="accent1"/>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265" name="Google Shape;265;p24"/>
          <p:cNvGrpSpPr/>
          <p:nvPr/>
        </p:nvGrpSpPr>
        <p:grpSpPr>
          <a:xfrm>
            <a:off x="4263390" y="1559335"/>
            <a:ext cx="617220" cy="738328"/>
            <a:chOff x="3623224" y="331043"/>
            <a:chExt cx="4076879" cy="4876820"/>
          </a:xfrm>
        </p:grpSpPr>
        <p:sp>
          <p:nvSpPr>
            <p:cNvPr id="266" name="Google Shape;266;p24"/>
            <p:cNvSpPr/>
            <p:nvPr/>
          </p:nvSpPr>
          <p:spPr>
            <a:xfrm>
              <a:off x="3726722" y="331043"/>
              <a:ext cx="2292176" cy="3694054"/>
            </a:xfrm>
            <a:custGeom>
              <a:rect b="b" l="l" r="r" t="t"/>
              <a:pathLst>
                <a:path extrusionOk="0" h="3694054" w="2292176">
                  <a:moveTo>
                    <a:pt x="2292172" y="2761385"/>
                  </a:moveTo>
                  <a:cubicBezTo>
                    <a:pt x="2293430" y="2318987"/>
                    <a:pt x="2035597" y="1796646"/>
                    <a:pt x="1682744" y="1478339"/>
                  </a:cubicBezTo>
                  <a:lnTo>
                    <a:pt x="1847040" y="1382861"/>
                  </a:lnTo>
                  <a:cubicBezTo>
                    <a:pt x="1946129" y="1325272"/>
                    <a:pt x="2007575" y="1202819"/>
                    <a:pt x="2008070" y="1028778"/>
                  </a:cubicBezTo>
                  <a:cubicBezTo>
                    <a:pt x="2009061" y="678439"/>
                    <a:pt x="1762725" y="251757"/>
                    <a:pt x="1457839" y="75735"/>
                  </a:cubicBezTo>
                  <a:cubicBezTo>
                    <a:pt x="1304411" y="-12857"/>
                    <a:pt x="1165384" y="-21077"/>
                    <a:pt x="1065000" y="37254"/>
                  </a:cubicBezTo>
                  <a:lnTo>
                    <a:pt x="455657" y="391365"/>
                  </a:lnTo>
                  <a:cubicBezTo>
                    <a:pt x="455971" y="391175"/>
                    <a:pt x="456314" y="391003"/>
                    <a:pt x="456629" y="390822"/>
                  </a:cubicBezTo>
                  <a:cubicBezTo>
                    <a:pt x="356978" y="448172"/>
                    <a:pt x="295123" y="570835"/>
                    <a:pt x="294627" y="745438"/>
                  </a:cubicBezTo>
                  <a:cubicBezTo>
                    <a:pt x="293989" y="970971"/>
                    <a:pt x="395916" y="1228079"/>
                    <a:pt x="549907" y="1429638"/>
                  </a:cubicBezTo>
                  <a:lnTo>
                    <a:pt x="246821" y="1605774"/>
                  </a:lnTo>
                  <a:cubicBezTo>
                    <a:pt x="248155" y="1604993"/>
                    <a:pt x="249517" y="1604269"/>
                    <a:pt x="250860" y="1603517"/>
                  </a:cubicBezTo>
                  <a:cubicBezTo>
                    <a:pt x="97631" y="1690213"/>
                    <a:pt x="2391" y="1877542"/>
                    <a:pt x="1638" y="2144861"/>
                  </a:cubicBezTo>
                  <a:lnTo>
                    <a:pt x="0" y="2723419"/>
                  </a:lnTo>
                  <a:lnTo>
                    <a:pt x="1681201" y="3694054"/>
                  </a:lnTo>
                  <a:lnTo>
                    <a:pt x="1681201" y="3694054"/>
                  </a:lnTo>
                  <a:lnTo>
                    <a:pt x="1681201" y="3694054"/>
                  </a:lnTo>
                  <a:lnTo>
                    <a:pt x="1681201" y="3694054"/>
                  </a:lnTo>
                  <a:lnTo>
                    <a:pt x="1681201" y="3694054"/>
                  </a:lnTo>
                  <a:lnTo>
                    <a:pt x="2290544" y="3339943"/>
                  </a:lnTo>
                  <a:lnTo>
                    <a:pt x="2292172" y="2761385"/>
                  </a:lnTo>
                  <a:close/>
                </a:path>
              </a:pathLst>
            </a:custGeom>
            <a:solidFill>
              <a:srgbClr val="82CF9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267" name="Google Shape;267;p24"/>
            <p:cNvGrpSpPr/>
            <p:nvPr/>
          </p:nvGrpSpPr>
          <p:grpSpPr>
            <a:xfrm>
              <a:off x="3973534" y="1525987"/>
              <a:ext cx="2045365" cy="2499119"/>
              <a:chOff x="3973534" y="1525987"/>
              <a:chExt cx="2045365" cy="2499119"/>
            </a:xfrm>
          </p:grpSpPr>
          <p:sp>
            <p:nvSpPr>
              <p:cNvPr id="268" name="Google Shape;268;p24"/>
              <p:cNvSpPr/>
              <p:nvPr/>
            </p:nvSpPr>
            <p:spPr>
              <a:xfrm>
                <a:off x="3973534" y="1525987"/>
                <a:ext cx="1066980" cy="410839"/>
              </a:xfrm>
              <a:custGeom>
                <a:rect b="b" l="l" r="r" t="t"/>
                <a:pathLst>
                  <a:path extrusionOk="0" h="410839" w="1066980">
                    <a:moveTo>
                      <a:pt x="0" y="410840"/>
                    </a:moveTo>
                    <a:lnTo>
                      <a:pt x="609343" y="56729"/>
                    </a:lnTo>
                    <a:cubicBezTo>
                      <a:pt x="730872" y="-13890"/>
                      <a:pt x="889606" y="-20452"/>
                      <a:pt x="1066981" y="47623"/>
                    </a:cubicBezTo>
                    <a:lnTo>
                      <a:pt x="457638" y="401734"/>
                    </a:lnTo>
                    <a:cubicBezTo>
                      <a:pt x="280264" y="333659"/>
                      <a:pt x="121530" y="340202"/>
                      <a:pt x="0" y="410840"/>
                    </a:cubicBezTo>
                    <a:close/>
                  </a:path>
                </a:pathLst>
              </a:custGeom>
              <a:solidFill>
                <a:srgbClr val="58948E"/>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69" name="Google Shape;269;p24"/>
              <p:cNvSpPr/>
              <p:nvPr/>
            </p:nvSpPr>
            <p:spPr>
              <a:xfrm>
                <a:off x="4712141" y="1735820"/>
                <a:ext cx="1306758" cy="2289286"/>
              </a:xfrm>
              <a:custGeom>
                <a:rect b="b" l="l" r="r" t="t"/>
                <a:pathLst>
                  <a:path extrusionOk="0" h="2289286" w="1306758">
                    <a:moveTo>
                      <a:pt x="609343" y="0"/>
                    </a:moveTo>
                    <a:lnTo>
                      <a:pt x="0" y="354111"/>
                    </a:lnTo>
                    <a:cubicBezTo>
                      <a:pt x="397145" y="660359"/>
                      <a:pt x="698773" y="1232297"/>
                      <a:pt x="697411" y="1710728"/>
                    </a:cubicBezTo>
                    <a:lnTo>
                      <a:pt x="695773" y="2289286"/>
                    </a:lnTo>
                    <a:lnTo>
                      <a:pt x="1305116" y="1935175"/>
                    </a:lnTo>
                    <a:lnTo>
                      <a:pt x="1306754" y="1356627"/>
                    </a:lnTo>
                    <a:cubicBezTo>
                      <a:pt x="1308106" y="878196"/>
                      <a:pt x="1006488" y="306248"/>
                      <a:pt x="609343" y="0"/>
                    </a:cubicBezTo>
                    <a:close/>
                  </a:path>
                </a:pathLst>
              </a:custGeom>
              <a:solidFill>
                <a:srgbClr val="E7CE0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270" name="Google Shape;270;p24"/>
            <p:cNvSpPr/>
            <p:nvPr/>
          </p:nvSpPr>
          <p:spPr>
            <a:xfrm>
              <a:off x="4182370" y="331052"/>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3"/>
                    <a:pt x="782041" y="1736972"/>
                  </a:cubicBezTo>
                  <a:lnTo>
                    <a:pt x="1391383" y="1382861"/>
                  </a:lnTo>
                  <a:cubicBezTo>
                    <a:pt x="1490472" y="1325273"/>
                    <a:pt x="1551918" y="1202819"/>
                    <a:pt x="1552413" y="1028778"/>
                  </a:cubicBezTo>
                  <a:cubicBezTo>
                    <a:pt x="1553413" y="678439"/>
                    <a:pt x="1307068" y="251767"/>
                    <a:pt x="1002182" y="75735"/>
                  </a:cubicBezTo>
                  <a:close/>
                </a:path>
              </a:pathLst>
            </a:custGeom>
            <a:solidFill>
              <a:srgbClr val="FDF080"/>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71" name="Google Shape;271;p24"/>
            <p:cNvSpPr/>
            <p:nvPr/>
          </p:nvSpPr>
          <p:spPr>
            <a:xfrm>
              <a:off x="3726713" y="685170"/>
              <a:ext cx="1682834" cy="3339936"/>
            </a:xfrm>
            <a:custGeom>
              <a:rect b="b" l="l" r="r" t="t"/>
              <a:pathLst>
                <a:path extrusionOk="0" h="3339936" w="1682834">
                  <a:moveTo>
                    <a:pt x="848497" y="75728"/>
                  </a:moveTo>
                  <a:cubicBezTo>
                    <a:pt x="1153382" y="251760"/>
                    <a:pt x="1399727" y="678432"/>
                    <a:pt x="1398727" y="1028771"/>
                  </a:cubicBezTo>
                  <a:cubicBezTo>
                    <a:pt x="1397889" y="1323332"/>
                    <a:pt x="1222467" y="1470122"/>
                    <a:pt x="985418" y="1404761"/>
                  </a:cubicBezTo>
                  <a:cubicBezTo>
                    <a:pt x="1382563" y="1711009"/>
                    <a:pt x="1684191" y="2282947"/>
                    <a:pt x="1682830" y="2761378"/>
                  </a:cubicBezTo>
                  <a:lnTo>
                    <a:pt x="1681191" y="3339936"/>
                  </a:lnTo>
                  <a:lnTo>
                    <a:pt x="0" y="2369291"/>
                  </a:lnTo>
                  <a:lnTo>
                    <a:pt x="1638" y="1790733"/>
                  </a:lnTo>
                  <a:cubicBezTo>
                    <a:pt x="2991" y="1312311"/>
                    <a:pt x="306876" y="1089960"/>
                    <a:pt x="704450" y="1242541"/>
                  </a:cubicBezTo>
                  <a:cubicBezTo>
                    <a:pt x="467811" y="1034419"/>
                    <a:pt x="293789" y="685881"/>
                    <a:pt x="294627" y="391311"/>
                  </a:cubicBezTo>
                  <a:cubicBezTo>
                    <a:pt x="295618" y="40981"/>
                    <a:pt x="543611" y="-100294"/>
                    <a:pt x="848497" y="75728"/>
                  </a:cubicBezTo>
                  <a:close/>
                </a:path>
              </a:pathLst>
            </a:custGeom>
            <a:solidFill>
              <a:schemeClr val="accent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72" name="Google Shape;272;p24"/>
            <p:cNvSpPr/>
            <p:nvPr/>
          </p:nvSpPr>
          <p:spPr>
            <a:xfrm>
              <a:off x="5407914" y="1301688"/>
              <a:ext cx="2292186" cy="3694044"/>
            </a:xfrm>
            <a:custGeom>
              <a:rect b="b" l="l" r="r" t="t"/>
              <a:pathLst>
                <a:path extrusionOk="0" h="3694044" w="2292186">
                  <a:moveTo>
                    <a:pt x="2292182" y="2761385"/>
                  </a:moveTo>
                  <a:cubicBezTo>
                    <a:pt x="2293439" y="2318987"/>
                    <a:pt x="2035607" y="1796646"/>
                    <a:pt x="1682753" y="1478339"/>
                  </a:cubicBezTo>
                  <a:lnTo>
                    <a:pt x="1847050" y="1382861"/>
                  </a:lnTo>
                  <a:cubicBezTo>
                    <a:pt x="1946138" y="1325272"/>
                    <a:pt x="2007584" y="1202819"/>
                    <a:pt x="2008080" y="1028778"/>
                  </a:cubicBezTo>
                  <a:cubicBezTo>
                    <a:pt x="2009070" y="678439"/>
                    <a:pt x="1762735" y="251757"/>
                    <a:pt x="1457849" y="75735"/>
                  </a:cubicBezTo>
                  <a:cubicBezTo>
                    <a:pt x="1304420" y="-12857"/>
                    <a:pt x="1165393" y="-21077"/>
                    <a:pt x="1065009" y="37254"/>
                  </a:cubicBezTo>
                  <a:lnTo>
                    <a:pt x="455667" y="391365"/>
                  </a:lnTo>
                  <a:cubicBezTo>
                    <a:pt x="455981" y="391175"/>
                    <a:pt x="456324" y="391003"/>
                    <a:pt x="456638" y="390822"/>
                  </a:cubicBezTo>
                  <a:cubicBezTo>
                    <a:pt x="356987" y="448172"/>
                    <a:pt x="295132" y="570826"/>
                    <a:pt x="294627" y="745429"/>
                  </a:cubicBezTo>
                  <a:cubicBezTo>
                    <a:pt x="293989" y="970961"/>
                    <a:pt x="395916" y="1228070"/>
                    <a:pt x="549907" y="1429628"/>
                  </a:cubicBezTo>
                  <a:lnTo>
                    <a:pt x="246821" y="1605765"/>
                  </a:lnTo>
                  <a:cubicBezTo>
                    <a:pt x="248155" y="1604993"/>
                    <a:pt x="249517" y="1604260"/>
                    <a:pt x="250860" y="1603507"/>
                  </a:cubicBezTo>
                  <a:cubicBezTo>
                    <a:pt x="97631" y="1690204"/>
                    <a:pt x="2400" y="1877532"/>
                    <a:pt x="1638" y="2144851"/>
                  </a:cubicBezTo>
                  <a:lnTo>
                    <a:pt x="0" y="2723409"/>
                  </a:lnTo>
                  <a:lnTo>
                    <a:pt x="1681201" y="3694045"/>
                  </a:lnTo>
                  <a:lnTo>
                    <a:pt x="1681201" y="3694045"/>
                  </a:lnTo>
                  <a:lnTo>
                    <a:pt x="1681201" y="3694045"/>
                  </a:lnTo>
                  <a:lnTo>
                    <a:pt x="1681201" y="3694045"/>
                  </a:lnTo>
                  <a:lnTo>
                    <a:pt x="1681201" y="3694045"/>
                  </a:lnTo>
                  <a:lnTo>
                    <a:pt x="2290544" y="3339934"/>
                  </a:lnTo>
                  <a:lnTo>
                    <a:pt x="2292182" y="2761385"/>
                  </a:lnTo>
                  <a:close/>
                </a:path>
              </a:pathLst>
            </a:custGeom>
            <a:solidFill>
              <a:srgbClr val="82CF9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273" name="Google Shape;273;p24"/>
            <p:cNvGrpSpPr/>
            <p:nvPr/>
          </p:nvGrpSpPr>
          <p:grpSpPr>
            <a:xfrm>
              <a:off x="5654735" y="2496623"/>
              <a:ext cx="2045368" cy="2499132"/>
              <a:chOff x="5654735" y="2496623"/>
              <a:chExt cx="2045368" cy="2499132"/>
            </a:xfrm>
          </p:grpSpPr>
          <p:sp>
            <p:nvSpPr>
              <p:cNvPr id="274" name="Google Shape;274;p24"/>
              <p:cNvSpPr/>
              <p:nvPr/>
            </p:nvSpPr>
            <p:spPr>
              <a:xfrm>
                <a:off x="5654735" y="2496623"/>
                <a:ext cx="1066980" cy="410839"/>
              </a:xfrm>
              <a:custGeom>
                <a:rect b="b" l="l" r="r" t="t"/>
                <a:pathLst>
                  <a:path extrusionOk="0" h="410839" w="1066980">
                    <a:moveTo>
                      <a:pt x="0" y="410840"/>
                    </a:moveTo>
                    <a:lnTo>
                      <a:pt x="609343" y="56729"/>
                    </a:lnTo>
                    <a:cubicBezTo>
                      <a:pt x="730872" y="-13890"/>
                      <a:pt x="889607" y="-20452"/>
                      <a:pt x="1066981" y="47623"/>
                    </a:cubicBezTo>
                    <a:lnTo>
                      <a:pt x="457638" y="401734"/>
                    </a:lnTo>
                    <a:cubicBezTo>
                      <a:pt x="280264" y="333658"/>
                      <a:pt x="121530" y="340212"/>
                      <a:pt x="0" y="410840"/>
                    </a:cubicBezTo>
                    <a:close/>
                  </a:path>
                </a:pathLst>
              </a:custGeom>
              <a:solidFill>
                <a:srgbClr val="01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75" name="Google Shape;275;p24"/>
              <p:cNvSpPr/>
              <p:nvPr/>
            </p:nvSpPr>
            <p:spPr>
              <a:xfrm>
                <a:off x="6393342" y="2706463"/>
                <a:ext cx="1306761" cy="2289292"/>
              </a:xfrm>
              <a:custGeom>
                <a:rect b="b" l="l" r="r" t="t"/>
                <a:pathLst>
                  <a:path extrusionOk="0" h="2289286" w="1306758">
                    <a:moveTo>
                      <a:pt x="609343" y="0"/>
                    </a:moveTo>
                    <a:lnTo>
                      <a:pt x="0" y="354111"/>
                    </a:lnTo>
                    <a:cubicBezTo>
                      <a:pt x="397145" y="660359"/>
                      <a:pt x="698773" y="1232297"/>
                      <a:pt x="697411" y="1710728"/>
                    </a:cubicBezTo>
                    <a:lnTo>
                      <a:pt x="695773" y="2289286"/>
                    </a:lnTo>
                    <a:lnTo>
                      <a:pt x="1305116" y="1935175"/>
                    </a:lnTo>
                    <a:lnTo>
                      <a:pt x="1306754" y="1356627"/>
                    </a:lnTo>
                    <a:cubicBezTo>
                      <a:pt x="1308107" y="878186"/>
                      <a:pt x="1006488" y="306248"/>
                      <a:pt x="609343" y="0"/>
                    </a:cubicBezTo>
                    <a:close/>
                  </a:path>
                </a:pathLst>
              </a:custGeom>
              <a:solidFill>
                <a:srgbClr val="5D37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276" name="Google Shape;276;p24"/>
            <p:cNvSpPr/>
            <p:nvPr/>
          </p:nvSpPr>
          <p:spPr>
            <a:xfrm>
              <a:off x="5863570" y="1301688"/>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4"/>
                    <a:pt x="782041" y="1736972"/>
                  </a:cubicBezTo>
                  <a:lnTo>
                    <a:pt x="1391383" y="1382861"/>
                  </a:lnTo>
                  <a:cubicBezTo>
                    <a:pt x="1490472" y="1325272"/>
                    <a:pt x="1551918" y="1202819"/>
                    <a:pt x="1552413" y="1028778"/>
                  </a:cubicBezTo>
                  <a:cubicBezTo>
                    <a:pt x="1553413" y="678449"/>
                    <a:pt x="1307068" y="251767"/>
                    <a:pt x="1002182" y="75735"/>
                  </a:cubicBezTo>
                  <a:close/>
                </a:path>
              </a:pathLst>
            </a:custGeom>
            <a:solidFill>
              <a:srgbClr val="A679BE"/>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77" name="Google Shape;277;p24"/>
            <p:cNvSpPr/>
            <p:nvPr/>
          </p:nvSpPr>
          <p:spPr>
            <a:xfrm>
              <a:off x="5407911" y="1655809"/>
              <a:ext cx="1682834" cy="3339939"/>
            </a:xfrm>
            <a:custGeom>
              <a:rect b="b" l="l" r="r" t="t"/>
              <a:pathLst>
                <a:path extrusionOk="0" h="3339936" w="1682833">
                  <a:moveTo>
                    <a:pt x="848497" y="75728"/>
                  </a:moveTo>
                  <a:cubicBezTo>
                    <a:pt x="1153382" y="251760"/>
                    <a:pt x="1399727" y="678432"/>
                    <a:pt x="1398727" y="1028771"/>
                  </a:cubicBezTo>
                  <a:cubicBezTo>
                    <a:pt x="1397889" y="1323332"/>
                    <a:pt x="1222467" y="1470121"/>
                    <a:pt x="985419" y="1404761"/>
                  </a:cubicBezTo>
                  <a:cubicBezTo>
                    <a:pt x="1382563" y="1711009"/>
                    <a:pt x="1684192" y="2282947"/>
                    <a:pt x="1682829" y="2761378"/>
                  </a:cubicBezTo>
                  <a:lnTo>
                    <a:pt x="1681191" y="3339936"/>
                  </a:lnTo>
                  <a:lnTo>
                    <a:pt x="0" y="2369291"/>
                  </a:lnTo>
                  <a:lnTo>
                    <a:pt x="1638" y="1790733"/>
                  </a:lnTo>
                  <a:cubicBezTo>
                    <a:pt x="2991" y="1312311"/>
                    <a:pt x="306876" y="1089960"/>
                    <a:pt x="704450" y="1242541"/>
                  </a:cubicBezTo>
                  <a:cubicBezTo>
                    <a:pt x="467811" y="1034420"/>
                    <a:pt x="293789" y="685881"/>
                    <a:pt x="294627" y="391311"/>
                  </a:cubicBezTo>
                  <a:cubicBezTo>
                    <a:pt x="295618" y="40981"/>
                    <a:pt x="543611" y="-100294"/>
                    <a:pt x="848497" y="75728"/>
                  </a:cubicBezTo>
                  <a:close/>
                </a:path>
              </a:pathLst>
            </a:custGeom>
            <a:solidFill>
              <a:schemeClr val="accent6"/>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78" name="Google Shape;278;p24"/>
            <p:cNvSpPr/>
            <p:nvPr/>
          </p:nvSpPr>
          <p:spPr>
            <a:xfrm>
              <a:off x="3623224" y="1513803"/>
              <a:ext cx="2292186" cy="3694051"/>
            </a:xfrm>
            <a:custGeom>
              <a:rect b="b" l="l" r="r" t="t"/>
              <a:pathLst>
                <a:path extrusionOk="0" h="3694051" w="2292186">
                  <a:moveTo>
                    <a:pt x="2292182" y="2761383"/>
                  </a:moveTo>
                  <a:cubicBezTo>
                    <a:pt x="2293439" y="2318984"/>
                    <a:pt x="2035607" y="1796643"/>
                    <a:pt x="1682753" y="1478336"/>
                  </a:cubicBezTo>
                  <a:lnTo>
                    <a:pt x="1847050" y="1382858"/>
                  </a:lnTo>
                  <a:cubicBezTo>
                    <a:pt x="1946139" y="1325270"/>
                    <a:pt x="2007584" y="1202816"/>
                    <a:pt x="2008080" y="1028775"/>
                  </a:cubicBezTo>
                  <a:cubicBezTo>
                    <a:pt x="2009070" y="678436"/>
                    <a:pt x="1762735" y="251754"/>
                    <a:pt x="1457849" y="75732"/>
                  </a:cubicBezTo>
                  <a:cubicBezTo>
                    <a:pt x="1304420" y="-12850"/>
                    <a:pt x="1165393" y="-21080"/>
                    <a:pt x="1065009" y="37251"/>
                  </a:cubicBezTo>
                  <a:lnTo>
                    <a:pt x="455666" y="391372"/>
                  </a:lnTo>
                  <a:cubicBezTo>
                    <a:pt x="455981" y="391181"/>
                    <a:pt x="456324" y="391010"/>
                    <a:pt x="456638" y="390829"/>
                  </a:cubicBezTo>
                  <a:cubicBezTo>
                    <a:pt x="356987" y="448179"/>
                    <a:pt x="295132" y="570832"/>
                    <a:pt x="294627" y="745435"/>
                  </a:cubicBezTo>
                  <a:cubicBezTo>
                    <a:pt x="293989" y="970968"/>
                    <a:pt x="395916" y="1228076"/>
                    <a:pt x="549907" y="1429635"/>
                  </a:cubicBezTo>
                  <a:lnTo>
                    <a:pt x="246821" y="1605771"/>
                  </a:lnTo>
                  <a:cubicBezTo>
                    <a:pt x="248155" y="1604990"/>
                    <a:pt x="249517" y="1604266"/>
                    <a:pt x="250860" y="1603514"/>
                  </a:cubicBezTo>
                  <a:cubicBezTo>
                    <a:pt x="97631" y="1690210"/>
                    <a:pt x="2391" y="1877539"/>
                    <a:pt x="1638" y="2144858"/>
                  </a:cubicBezTo>
                  <a:lnTo>
                    <a:pt x="0" y="2723416"/>
                  </a:lnTo>
                  <a:lnTo>
                    <a:pt x="1681210" y="3694051"/>
                  </a:lnTo>
                  <a:lnTo>
                    <a:pt x="1681210" y="3694051"/>
                  </a:lnTo>
                  <a:lnTo>
                    <a:pt x="1681210" y="3694051"/>
                  </a:lnTo>
                  <a:lnTo>
                    <a:pt x="1681210" y="3694051"/>
                  </a:lnTo>
                  <a:lnTo>
                    <a:pt x="1681210" y="3694051"/>
                  </a:lnTo>
                  <a:lnTo>
                    <a:pt x="2290553" y="3339941"/>
                  </a:lnTo>
                  <a:lnTo>
                    <a:pt x="2292182" y="2761383"/>
                  </a:lnTo>
                  <a:close/>
                </a:path>
              </a:pathLst>
            </a:custGeom>
            <a:solidFill>
              <a:srgbClr val="ACDD58"/>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279" name="Google Shape;279;p24"/>
            <p:cNvGrpSpPr/>
            <p:nvPr/>
          </p:nvGrpSpPr>
          <p:grpSpPr>
            <a:xfrm>
              <a:off x="3870045" y="2708744"/>
              <a:ext cx="2045365" cy="2499119"/>
              <a:chOff x="3870045" y="2708744"/>
              <a:chExt cx="2045365" cy="2499119"/>
            </a:xfrm>
          </p:grpSpPr>
          <p:sp>
            <p:nvSpPr>
              <p:cNvPr id="280" name="Google Shape;280;p24"/>
              <p:cNvSpPr/>
              <p:nvPr/>
            </p:nvSpPr>
            <p:spPr>
              <a:xfrm>
                <a:off x="3870045" y="2708744"/>
                <a:ext cx="1066981" cy="410839"/>
              </a:xfrm>
              <a:custGeom>
                <a:rect b="b" l="l" r="r" t="t"/>
                <a:pathLst>
                  <a:path extrusionOk="0" h="410839" w="1066981">
                    <a:moveTo>
                      <a:pt x="0" y="410840"/>
                    </a:moveTo>
                    <a:lnTo>
                      <a:pt x="609343" y="56729"/>
                    </a:lnTo>
                    <a:cubicBezTo>
                      <a:pt x="730872" y="-13890"/>
                      <a:pt x="889606" y="-20452"/>
                      <a:pt x="1066981" y="47623"/>
                    </a:cubicBezTo>
                    <a:lnTo>
                      <a:pt x="457638" y="401734"/>
                    </a:lnTo>
                    <a:cubicBezTo>
                      <a:pt x="280264" y="333659"/>
                      <a:pt x="121530" y="340202"/>
                      <a:pt x="0" y="410840"/>
                    </a:cubicBezTo>
                    <a:close/>
                  </a:path>
                </a:pathLst>
              </a:custGeom>
              <a:solidFill>
                <a:srgbClr val="D114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81" name="Google Shape;281;p24"/>
              <p:cNvSpPr/>
              <p:nvPr/>
            </p:nvSpPr>
            <p:spPr>
              <a:xfrm>
                <a:off x="4608652" y="2918578"/>
                <a:ext cx="1306758" cy="2289285"/>
              </a:xfrm>
              <a:custGeom>
                <a:rect b="b" l="l" r="r" t="t"/>
                <a:pathLst>
                  <a:path extrusionOk="0" h="2289285" w="1306758">
                    <a:moveTo>
                      <a:pt x="609343" y="0"/>
                    </a:moveTo>
                    <a:lnTo>
                      <a:pt x="0" y="354111"/>
                    </a:lnTo>
                    <a:cubicBezTo>
                      <a:pt x="397145" y="660359"/>
                      <a:pt x="698773" y="1232297"/>
                      <a:pt x="697411" y="1710728"/>
                    </a:cubicBezTo>
                    <a:lnTo>
                      <a:pt x="695773" y="2289286"/>
                    </a:lnTo>
                    <a:lnTo>
                      <a:pt x="1305115" y="1935175"/>
                    </a:lnTo>
                    <a:lnTo>
                      <a:pt x="1306754" y="1356627"/>
                    </a:lnTo>
                    <a:cubicBezTo>
                      <a:pt x="1308107" y="878196"/>
                      <a:pt x="1006488" y="306248"/>
                      <a:pt x="609343" y="0"/>
                    </a:cubicBezTo>
                    <a:close/>
                  </a:path>
                </a:pathLst>
              </a:custGeom>
              <a:solidFill>
                <a:srgbClr val="D114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282" name="Google Shape;282;p24"/>
            <p:cNvSpPr/>
            <p:nvPr/>
          </p:nvSpPr>
          <p:spPr>
            <a:xfrm>
              <a:off x="4078890" y="1513810"/>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3"/>
                    <a:pt x="782041" y="1736972"/>
                  </a:cubicBezTo>
                  <a:lnTo>
                    <a:pt x="1391383" y="1382861"/>
                  </a:lnTo>
                  <a:cubicBezTo>
                    <a:pt x="1490472" y="1325273"/>
                    <a:pt x="1551918" y="1202819"/>
                    <a:pt x="1552413" y="1028778"/>
                  </a:cubicBezTo>
                  <a:cubicBezTo>
                    <a:pt x="1553413" y="678439"/>
                    <a:pt x="1307068" y="251767"/>
                    <a:pt x="1002182" y="75735"/>
                  </a:cubicBezTo>
                  <a:close/>
                </a:path>
              </a:pathLst>
            </a:custGeom>
            <a:solidFill>
              <a:srgbClr val="F593C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83" name="Google Shape;283;p24"/>
            <p:cNvSpPr/>
            <p:nvPr/>
          </p:nvSpPr>
          <p:spPr>
            <a:xfrm>
              <a:off x="3623233" y="1867928"/>
              <a:ext cx="1682834" cy="3339926"/>
            </a:xfrm>
            <a:custGeom>
              <a:rect b="b" l="l" r="r" t="t"/>
              <a:pathLst>
                <a:path extrusionOk="0" h="3339926" w="1682834">
                  <a:moveTo>
                    <a:pt x="848497" y="75728"/>
                  </a:moveTo>
                  <a:cubicBezTo>
                    <a:pt x="1153382" y="251760"/>
                    <a:pt x="1399727" y="678432"/>
                    <a:pt x="1398727" y="1028771"/>
                  </a:cubicBezTo>
                  <a:cubicBezTo>
                    <a:pt x="1397889" y="1323332"/>
                    <a:pt x="1222467" y="1470121"/>
                    <a:pt x="985418" y="1404761"/>
                  </a:cubicBezTo>
                  <a:cubicBezTo>
                    <a:pt x="1382563" y="1711008"/>
                    <a:pt x="1684191" y="2282947"/>
                    <a:pt x="1682830" y="2761378"/>
                  </a:cubicBezTo>
                  <a:lnTo>
                    <a:pt x="1681191" y="3339927"/>
                  </a:lnTo>
                  <a:lnTo>
                    <a:pt x="0" y="2369291"/>
                  </a:lnTo>
                  <a:lnTo>
                    <a:pt x="1638" y="1790742"/>
                  </a:lnTo>
                  <a:cubicBezTo>
                    <a:pt x="2991" y="1312321"/>
                    <a:pt x="306876" y="1089969"/>
                    <a:pt x="704459" y="1242550"/>
                  </a:cubicBezTo>
                  <a:cubicBezTo>
                    <a:pt x="467820" y="1034429"/>
                    <a:pt x="293799" y="685890"/>
                    <a:pt x="294637" y="391320"/>
                  </a:cubicBezTo>
                  <a:cubicBezTo>
                    <a:pt x="295618" y="40981"/>
                    <a:pt x="543611" y="-100294"/>
                    <a:pt x="848497" y="75728"/>
                  </a:cubicBezTo>
                  <a:close/>
                </a:path>
              </a:pathLst>
            </a:custGeom>
            <a:solidFill>
              <a:schemeClr val="accent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284" name="Google Shape;284;p24"/>
          <p:cNvGrpSpPr/>
          <p:nvPr/>
        </p:nvGrpSpPr>
        <p:grpSpPr>
          <a:xfrm>
            <a:off x="7200662" y="1505166"/>
            <a:ext cx="533876" cy="792748"/>
            <a:chOff x="7298086" y="2114834"/>
            <a:chExt cx="492389" cy="731142"/>
          </a:xfrm>
        </p:grpSpPr>
        <p:sp>
          <p:nvSpPr>
            <p:cNvPr id="285" name="Google Shape;285;p24"/>
            <p:cNvSpPr/>
            <p:nvPr/>
          </p:nvSpPr>
          <p:spPr>
            <a:xfrm>
              <a:off x="7395706" y="2481729"/>
              <a:ext cx="88161" cy="187546"/>
            </a:xfrm>
            <a:custGeom>
              <a:rect b="b" l="l" r="r" t="t"/>
              <a:pathLst>
                <a:path extrusionOk="0" h="213501" w="100361">
                  <a:moveTo>
                    <a:pt x="0" y="58293"/>
                  </a:moveTo>
                  <a:lnTo>
                    <a:pt x="100362" y="0"/>
                  </a:lnTo>
                  <a:lnTo>
                    <a:pt x="100362" y="155209"/>
                  </a:lnTo>
                  <a:lnTo>
                    <a:pt x="0" y="213502"/>
                  </a:lnTo>
                  <a:close/>
                </a:path>
              </a:pathLst>
            </a:custGeom>
            <a:solidFill>
              <a:srgbClr val="E7CE02"/>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86" name="Google Shape;286;p24"/>
            <p:cNvSpPr/>
            <p:nvPr/>
          </p:nvSpPr>
          <p:spPr>
            <a:xfrm>
              <a:off x="7298086" y="2425351"/>
              <a:ext cx="185781" cy="107583"/>
            </a:xfrm>
            <a:custGeom>
              <a:rect b="b" l="l" r="r" t="t"/>
              <a:pathLst>
                <a:path extrusionOk="0" h="122472" w="211491">
                  <a:moveTo>
                    <a:pt x="0" y="58293"/>
                  </a:moveTo>
                  <a:lnTo>
                    <a:pt x="100362" y="0"/>
                  </a:lnTo>
                  <a:lnTo>
                    <a:pt x="211491" y="64180"/>
                  </a:lnTo>
                  <a:lnTo>
                    <a:pt x="111130" y="122473"/>
                  </a:lnTo>
                  <a:close/>
                </a:path>
              </a:pathLst>
            </a:custGeom>
            <a:solidFill>
              <a:srgbClr val="FDF080"/>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87" name="Google Shape;287;p24"/>
            <p:cNvSpPr/>
            <p:nvPr/>
          </p:nvSpPr>
          <p:spPr>
            <a:xfrm>
              <a:off x="7298086" y="2476557"/>
              <a:ext cx="97620" cy="192718"/>
            </a:xfrm>
            <a:custGeom>
              <a:rect b="b" l="l" r="r" t="t"/>
              <a:pathLst>
                <a:path extrusionOk="0" h="219388" w="111129">
                  <a:moveTo>
                    <a:pt x="111130" y="64180"/>
                  </a:moveTo>
                  <a:lnTo>
                    <a:pt x="111130" y="219388"/>
                  </a:lnTo>
                  <a:lnTo>
                    <a:pt x="0" y="155352"/>
                  </a:lnTo>
                  <a:lnTo>
                    <a:pt x="0" y="0"/>
                  </a:lnTo>
                  <a:close/>
                </a:path>
              </a:pathLst>
            </a:custGeom>
            <a:solidFill>
              <a:schemeClr val="accent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88" name="Google Shape;288;p24"/>
            <p:cNvSpPr/>
            <p:nvPr/>
          </p:nvSpPr>
          <p:spPr>
            <a:xfrm>
              <a:off x="7548190" y="2394325"/>
              <a:ext cx="88917" cy="363364"/>
            </a:xfrm>
            <a:custGeom>
              <a:rect b="b" l="l" r="r" t="t"/>
              <a:pathLst>
                <a:path extrusionOk="0" h="413650" w="101222">
                  <a:moveTo>
                    <a:pt x="1005" y="58293"/>
                  </a:moveTo>
                  <a:lnTo>
                    <a:pt x="101223" y="0"/>
                  </a:lnTo>
                  <a:lnTo>
                    <a:pt x="101223" y="355358"/>
                  </a:lnTo>
                  <a:lnTo>
                    <a:pt x="0" y="413651"/>
                  </a:lnTo>
                  <a:close/>
                </a:path>
              </a:pathLst>
            </a:custGeom>
            <a:solidFill>
              <a:srgbClr val="23BDB1"/>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89" name="Google Shape;289;p24"/>
            <p:cNvSpPr/>
            <p:nvPr/>
          </p:nvSpPr>
          <p:spPr>
            <a:xfrm>
              <a:off x="7451453" y="2338074"/>
              <a:ext cx="185654" cy="107458"/>
            </a:xfrm>
            <a:custGeom>
              <a:rect b="b" l="l" r="r" t="t"/>
              <a:pathLst>
                <a:path extrusionOk="0" h="122329" w="211347">
                  <a:moveTo>
                    <a:pt x="0" y="58293"/>
                  </a:moveTo>
                  <a:lnTo>
                    <a:pt x="100362" y="0"/>
                  </a:lnTo>
                  <a:lnTo>
                    <a:pt x="211348" y="64036"/>
                  </a:lnTo>
                  <a:lnTo>
                    <a:pt x="111130" y="122329"/>
                  </a:lnTo>
                  <a:close/>
                </a:path>
              </a:pathLst>
            </a:custGeom>
            <a:solidFill>
              <a:srgbClr val="CBF5F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90" name="Google Shape;290;p24"/>
            <p:cNvSpPr/>
            <p:nvPr/>
          </p:nvSpPr>
          <p:spPr>
            <a:xfrm>
              <a:off x="7451453" y="2389280"/>
              <a:ext cx="97619" cy="368409"/>
            </a:xfrm>
            <a:custGeom>
              <a:rect b="b" l="l" r="r" t="t"/>
              <a:pathLst>
                <a:path extrusionOk="0" h="419393" w="111129">
                  <a:moveTo>
                    <a:pt x="111130" y="64036"/>
                  </a:moveTo>
                  <a:lnTo>
                    <a:pt x="110125" y="419394"/>
                  </a:lnTo>
                  <a:lnTo>
                    <a:pt x="0" y="355214"/>
                  </a:lnTo>
                  <a:lnTo>
                    <a:pt x="0" y="0"/>
                  </a:lnTo>
                  <a:close/>
                </a:path>
              </a:pathLst>
            </a:custGeom>
            <a:solidFill>
              <a:schemeClr val="accent2"/>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91" name="Google Shape;291;p24"/>
            <p:cNvSpPr/>
            <p:nvPr/>
          </p:nvSpPr>
          <p:spPr>
            <a:xfrm>
              <a:off x="7702315" y="2171211"/>
              <a:ext cx="88160" cy="674765"/>
            </a:xfrm>
            <a:custGeom>
              <a:rect b="b" l="l" r="r" t="t"/>
              <a:pathLst>
                <a:path extrusionOk="0" h="768146" w="100361">
                  <a:moveTo>
                    <a:pt x="0" y="58293"/>
                  </a:moveTo>
                  <a:lnTo>
                    <a:pt x="100362" y="0"/>
                  </a:lnTo>
                  <a:lnTo>
                    <a:pt x="100362" y="709854"/>
                  </a:lnTo>
                  <a:lnTo>
                    <a:pt x="0" y="768147"/>
                  </a:lnTo>
                  <a:close/>
                </a:path>
              </a:pathLst>
            </a:custGeom>
            <a:solidFill>
              <a:srgbClr val="01E07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92" name="Google Shape;292;p24"/>
            <p:cNvSpPr/>
            <p:nvPr/>
          </p:nvSpPr>
          <p:spPr>
            <a:xfrm>
              <a:off x="7604821" y="2114834"/>
              <a:ext cx="185654" cy="107584"/>
            </a:xfrm>
            <a:custGeom>
              <a:rect b="b" l="l" r="r" t="t"/>
              <a:pathLst>
                <a:path extrusionOk="0" h="122472" w="211347">
                  <a:moveTo>
                    <a:pt x="0" y="58293"/>
                  </a:moveTo>
                  <a:lnTo>
                    <a:pt x="100362" y="0"/>
                  </a:lnTo>
                  <a:lnTo>
                    <a:pt x="211348" y="64180"/>
                  </a:lnTo>
                  <a:lnTo>
                    <a:pt x="110986" y="122473"/>
                  </a:lnTo>
                  <a:close/>
                </a:path>
              </a:pathLst>
            </a:custGeom>
            <a:solidFill>
              <a:srgbClr val="99FFCD"/>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93" name="Google Shape;293;p24"/>
            <p:cNvSpPr/>
            <p:nvPr/>
          </p:nvSpPr>
          <p:spPr>
            <a:xfrm>
              <a:off x="7604821" y="2166040"/>
              <a:ext cx="97494" cy="679936"/>
            </a:xfrm>
            <a:custGeom>
              <a:rect b="b" l="l" r="r" t="t"/>
              <a:pathLst>
                <a:path extrusionOk="0" h="774033" w="110986">
                  <a:moveTo>
                    <a:pt x="110986" y="64180"/>
                  </a:moveTo>
                  <a:lnTo>
                    <a:pt x="110986" y="774033"/>
                  </a:lnTo>
                  <a:lnTo>
                    <a:pt x="0" y="709997"/>
                  </a:lnTo>
                  <a:lnTo>
                    <a:pt x="0" y="0"/>
                  </a:lnTo>
                  <a:close/>
                </a:path>
              </a:pathLst>
            </a:custGeom>
            <a:solidFill>
              <a:schemeClr val="accent1"/>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294" name="Google Shape;294;p24"/>
          <p:cNvSpPr/>
          <p:nvPr/>
        </p:nvSpPr>
        <p:spPr>
          <a:xfrm rot="10800000">
            <a:off x="7422358" y="3443941"/>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95" name="Google Shape;295;p24"/>
          <p:cNvSpPr/>
          <p:nvPr/>
        </p:nvSpPr>
        <p:spPr>
          <a:xfrm rot="10800000">
            <a:off x="7422358" y="3923588"/>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96" name="Google Shape;296;p24"/>
          <p:cNvSpPr/>
          <p:nvPr/>
        </p:nvSpPr>
        <p:spPr>
          <a:xfrm rot="10800000">
            <a:off x="7422358" y="4464608"/>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297" name="Google Shape;297;p24"/>
          <p:cNvSpPr/>
          <p:nvPr/>
        </p:nvSpPr>
        <p:spPr>
          <a:xfrm>
            <a:off x="5924550" y="3475761"/>
            <a:ext cx="1291590" cy="827158"/>
          </a:xfrm>
          <a:custGeom>
            <a:rect b="b" l="l" r="r" t="t"/>
            <a:pathLst>
              <a:path extrusionOk="0" h="1066800" w="1341120">
                <a:moveTo>
                  <a:pt x="0" y="0"/>
                </a:moveTo>
                <a:lnTo>
                  <a:pt x="106680" y="0"/>
                </a:lnTo>
                <a:lnTo>
                  <a:pt x="106680" y="1066800"/>
                </a:lnTo>
                <a:lnTo>
                  <a:pt x="1341120" y="1066800"/>
                </a:lnTo>
              </a:path>
            </a:pathLst>
          </a:custGeom>
          <a:noFill/>
          <a:ln cap="rnd" cmpd="sng" w="127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cxnSp>
        <p:nvCxnSpPr>
          <p:cNvPr id="298" name="Google Shape;298;p24"/>
          <p:cNvCxnSpPr/>
          <p:nvPr/>
        </p:nvCxnSpPr>
        <p:spPr>
          <a:xfrm>
            <a:off x="5718810" y="3475761"/>
            <a:ext cx="281940" cy="0"/>
          </a:xfrm>
          <a:prstGeom prst="straightConnector1">
            <a:avLst/>
          </a:prstGeom>
          <a:noFill/>
          <a:ln cap="rnd" cmpd="sng" w="12700">
            <a:solidFill>
              <a:schemeClr val="dk2"/>
            </a:solidFill>
            <a:prstDash val="solid"/>
            <a:round/>
            <a:headEnd len="sm" w="sm" type="none"/>
            <a:tailEnd len="sm" w="sm" type="none"/>
          </a:ln>
        </p:spPr>
      </p:cxnSp>
      <p:cxnSp>
        <p:nvCxnSpPr>
          <p:cNvPr id="299" name="Google Shape;299;p24"/>
          <p:cNvCxnSpPr/>
          <p:nvPr/>
        </p:nvCxnSpPr>
        <p:spPr>
          <a:xfrm>
            <a:off x="5509260" y="3475761"/>
            <a:ext cx="281940" cy="0"/>
          </a:xfrm>
          <a:prstGeom prst="straightConnector1">
            <a:avLst/>
          </a:prstGeom>
          <a:noFill/>
          <a:ln cap="rnd" cmpd="sng" w="12700">
            <a:solidFill>
              <a:schemeClr val="lt1"/>
            </a:solidFill>
            <a:prstDash val="solid"/>
            <a:round/>
            <a:headEnd len="sm" w="sm" type="none"/>
            <a:tailEnd len="sm" w="sm" type="none"/>
          </a:ln>
        </p:spPr>
      </p:cxnSp>
      <p:sp>
        <p:nvSpPr>
          <p:cNvPr id="300" name="Google Shape;300;p24"/>
          <p:cNvSpPr/>
          <p:nvPr/>
        </p:nvSpPr>
        <p:spPr>
          <a:xfrm rot="5400000">
            <a:off x="3579223" y="3453807"/>
            <a:ext cx="90486" cy="53350"/>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01" name="Google Shape;301;p24"/>
          <p:cNvSpPr/>
          <p:nvPr/>
        </p:nvSpPr>
        <p:spPr>
          <a:xfrm rot="5400000">
            <a:off x="7163749" y="4281008"/>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302" name="Google Shape;302;p24"/>
          <p:cNvCxnSpPr/>
          <p:nvPr/>
        </p:nvCxnSpPr>
        <p:spPr>
          <a:xfrm>
            <a:off x="2681078" y="3475761"/>
            <a:ext cx="671722" cy="0"/>
          </a:xfrm>
          <a:prstGeom prst="straightConnector1">
            <a:avLst/>
          </a:prstGeom>
          <a:noFill/>
          <a:ln cap="rnd" cmpd="sng" w="12700">
            <a:solidFill>
              <a:schemeClr val="dk2"/>
            </a:solidFill>
            <a:prstDash val="solid"/>
            <a:round/>
            <a:headEnd len="sm" w="sm" type="none"/>
            <a:tailEnd len="sm" w="sm" type="none"/>
          </a:ln>
        </p:spPr>
      </p:cxnSp>
      <p:sp>
        <p:nvSpPr>
          <p:cNvPr id="303" name="Google Shape;303;p24"/>
          <p:cNvSpPr/>
          <p:nvPr/>
        </p:nvSpPr>
        <p:spPr>
          <a:xfrm rot="-5400000">
            <a:off x="2437361" y="3426582"/>
            <a:ext cx="380755" cy="106679"/>
          </a:xfrm>
          <a:custGeom>
            <a:rect b="b" l="l" r="r" t="t"/>
            <a:pathLst>
              <a:path extrusionOk="0" h="305" w="1868">
                <a:moveTo>
                  <a:pt x="0" y="0"/>
                </a:moveTo>
                <a:lnTo>
                  <a:pt x="0" y="305"/>
                </a:lnTo>
                <a:lnTo>
                  <a:pt x="1868" y="305"/>
                </a:lnTo>
                <a:lnTo>
                  <a:pt x="1868" y="0"/>
                </a:lnTo>
              </a:path>
            </a:pathLst>
          </a:custGeom>
          <a:no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cxnSp>
        <p:nvCxnSpPr>
          <p:cNvPr id="304" name="Google Shape;304;p24"/>
          <p:cNvCxnSpPr/>
          <p:nvPr/>
        </p:nvCxnSpPr>
        <p:spPr>
          <a:xfrm>
            <a:off x="3352800" y="3475761"/>
            <a:ext cx="281940" cy="0"/>
          </a:xfrm>
          <a:prstGeom prst="straightConnector1">
            <a:avLst/>
          </a:prstGeom>
          <a:noFill/>
          <a:ln cap="rnd" cmpd="sng" w="12700">
            <a:solidFill>
              <a:schemeClr val="lt1"/>
            </a:solidFill>
            <a:prstDash val="solid"/>
            <a:round/>
            <a:headEnd len="sm" w="sm" type="none"/>
            <a:tailEnd len="sm" w="sm" type="none"/>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25"/>
          <p:cNvSpPr txBox="1"/>
          <p:nvPr>
            <p:ph idx="1" type="body"/>
          </p:nvPr>
        </p:nvSpPr>
        <p:spPr>
          <a:xfrm>
            <a:off x="457200" y="1053438"/>
            <a:ext cx="8229600" cy="2779500"/>
          </a:xfrm>
          <a:prstGeom prst="rect">
            <a:avLst/>
          </a:prstGeom>
          <a:noFill/>
          <a:ln>
            <a:noFill/>
          </a:ln>
        </p:spPr>
        <p:txBody>
          <a:bodyPr anchorCtr="0" anchor="t" bIns="0" lIns="0" spcFirstLastPara="1" rIns="0" wrap="square" tIns="0">
            <a:noAutofit/>
          </a:bodyPr>
          <a:lstStyle/>
          <a:p>
            <a:pPr indent="0" lvl="0" marL="0" rtl="0" algn="l">
              <a:lnSpc>
                <a:spcPct val="110000"/>
              </a:lnSpc>
              <a:spcBef>
                <a:spcPts val="0"/>
              </a:spcBef>
              <a:spcAft>
                <a:spcPts val="0"/>
              </a:spcAft>
              <a:buSzPts val="1800"/>
              <a:buFont typeface="Arial"/>
              <a:buNone/>
            </a:pPr>
            <a:r>
              <a:rPr lang="en"/>
              <a:t>In an ideal world, your company only relies on a </a:t>
            </a:r>
            <a:r>
              <a:rPr b="1" lang="en"/>
              <a:t>flywheel model of growth - </a:t>
            </a:r>
            <a:r>
              <a:rPr lang="en"/>
              <a:t>in other words, </a:t>
            </a:r>
            <a:r>
              <a:rPr lang="en"/>
              <a:t>organic growth through word of mouth or inherent virality of your product. Here’s a great article about </a:t>
            </a:r>
            <a:r>
              <a:rPr lang="en" u="sng">
                <a:solidFill>
                  <a:schemeClr val="hlink"/>
                </a:solidFill>
                <a:hlinkClick r:id="rId3"/>
              </a:rPr>
              <a:t>Atlassian’s flywheel</a:t>
            </a:r>
            <a:r>
              <a:rPr lang="en"/>
              <a:t> and Lenny Rachitsky has written about </a:t>
            </a:r>
            <a:r>
              <a:rPr lang="en" u="sng">
                <a:solidFill>
                  <a:schemeClr val="hlink"/>
                </a:solidFill>
                <a:hlinkClick r:id="rId4"/>
              </a:rPr>
              <a:t>flywheels across companies.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lang="en"/>
              <a:t>But almost all companies, including Atlassian, have multiple acquisition channels as the company matures. </a:t>
            </a:r>
            <a:endParaRPr/>
          </a:p>
          <a:p>
            <a:pPr indent="0" lvl="0" marL="0" rtl="0" algn="l">
              <a:lnSpc>
                <a:spcPct val="110000"/>
              </a:lnSpc>
              <a:spcBef>
                <a:spcPts val="0"/>
              </a:spcBef>
              <a:spcAft>
                <a:spcPts val="0"/>
              </a:spcAft>
              <a:buSzPts val="1800"/>
              <a:buFont typeface="Arial"/>
              <a:buNone/>
            </a:pPr>
            <a:r>
              <a:t/>
            </a:r>
            <a:endParaRPr/>
          </a:p>
        </p:txBody>
      </p:sp>
      <p:sp>
        <p:nvSpPr>
          <p:cNvPr id="310" name="Google Shape;310;p25"/>
          <p:cNvSpPr txBox="1"/>
          <p:nvPr>
            <p:ph type="title"/>
          </p:nvPr>
        </p:nvSpPr>
        <p:spPr>
          <a:xfrm>
            <a:off x="457200" y="385822"/>
            <a:ext cx="8229600" cy="369332"/>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Acquisition: Flywheel model?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26"/>
          <p:cNvSpPr/>
          <p:nvPr/>
        </p:nvSpPr>
        <p:spPr>
          <a:xfrm>
            <a:off x="0" y="0"/>
            <a:ext cx="9144000" cy="14631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pic>
        <p:nvPicPr>
          <p:cNvPr id="316" name="Google Shape;316;p26"/>
          <p:cNvPicPr preferRelativeResize="0"/>
          <p:nvPr/>
        </p:nvPicPr>
        <p:blipFill rotWithShape="1">
          <a:blip r:embed="rId3">
            <a:alphaModFix/>
          </a:blip>
          <a:srcRect b="8453" l="0" r="0" t="14135"/>
          <a:stretch/>
        </p:blipFill>
        <p:spPr>
          <a:xfrm>
            <a:off x="7100742" y="0"/>
            <a:ext cx="1585097" cy="1463040"/>
          </a:xfrm>
          <a:prstGeom prst="rect">
            <a:avLst/>
          </a:prstGeom>
          <a:noFill/>
          <a:ln>
            <a:noFill/>
          </a:ln>
        </p:spPr>
      </p:pic>
      <p:sp>
        <p:nvSpPr>
          <p:cNvPr id="317" name="Google Shape;317;p26"/>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Acquisition</a:t>
            </a:r>
            <a:br>
              <a:rPr lang="en"/>
            </a:br>
            <a:r>
              <a:rPr lang="en"/>
              <a:t>Channels</a:t>
            </a:r>
            <a:endParaRPr/>
          </a:p>
        </p:txBody>
      </p:sp>
      <p:graphicFrame>
        <p:nvGraphicFramePr>
          <p:cNvPr id="318" name="Google Shape;318;p26"/>
          <p:cNvGraphicFramePr/>
          <p:nvPr/>
        </p:nvGraphicFramePr>
        <p:xfrm>
          <a:off x="1161243" y="1640251"/>
          <a:ext cx="3000000" cy="3000000"/>
        </p:xfrm>
        <a:graphic>
          <a:graphicData uri="http://schemas.openxmlformats.org/drawingml/2006/table">
            <a:tbl>
              <a:tblPr>
                <a:noFill/>
                <a:tableStyleId>{D272F24A-4F8C-49AC-AC31-C8C6BC2F9F76}</a:tableStyleId>
              </a:tblPr>
              <a:tblGrid>
                <a:gridCol w="182875"/>
                <a:gridCol w="2011675"/>
                <a:gridCol w="182875"/>
                <a:gridCol w="5148075"/>
              </a:tblGrid>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 sz="1000" u="none" cap="none" strike="noStrike">
                          <a:solidFill>
                            <a:schemeClr val="dk2"/>
                          </a:solidFill>
                          <a:latin typeface="Nunito Sans ExtraBold"/>
                          <a:ea typeface="Nunito Sans ExtraBold"/>
                          <a:cs typeface="Nunito Sans ExtraBold"/>
                          <a:sym typeface="Nunito Sans ExtraBold"/>
                        </a:rPr>
                        <a:t>Channel</a:t>
                      </a:r>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Who / What</a:t>
                      </a:r>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Friends and family</a:t>
                      </a:r>
                      <a:endParaRPr/>
                    </a:p>
                  </a:txBody>
                  <a:tcPr marT="91450"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Founder networks</a:t>
                      </a:r>
                      <a:endParaRPr/>
                    </a:p>
                  </a:txBody>
                  <a:tcPr marT="91450"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Referrals</a:t>
                      </a:r>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Word of mouth and formal referral programs</a:t>
                      </a:r>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Email</a:t>
                      </a:r>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Welcome emails; onboarding emails; campaigns to convert users</a:t>
                      </a:r>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Customer community</a:t>
                      </a:r>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Slack channel; can expedite word of mouth</a:t>
                      </a:r>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Watercooler communities </a:t>
                      </a:r>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HackerNews; ProductHunt; Reddit; Vertical specific communities</a:t>
                      </a:r>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Reseller/Partners</a:t>
                      </a:r>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Third party integrations; Working with “experts” / ”partners”</a:t>
                      </a:r>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SEO/Content</a:t>
                      </a:r>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Discoverable content by searching for keywords </a:t>
                      </a:r>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Outbound</a:t>
                      </a:r>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Sales/marketing/growth teams </a:t>
                      </a:r>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SEM</a:t>
                      </a:r>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Paid search terms; good for competitor searches</a:t>
                      </a:r>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Digital ads</a:t>
                      </a:r>
                      <a:endParaRPr/>
                    </a:p>
                  </a:txBody>
                  <a:tcPr marT="54875" marB="91450"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Showing targeted ads across web properties</a:t>
                      </a:r>
                      <a:endParaRPr/>
                    </a:p>
                  </a:txBody>
                  <a:tcPr marT="54875"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319" name="Google Shape;319;p26"/>
          <p:cNvSpPr txBox="1"/>
          <p:nvPr/>
        </p:nvSpPr>
        <p:spPr>
          <a:xfrm>
            <a:off x="457200" y="2042374"/>
            <a:ext cx="392700" cy="307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Earlier</a:t>
            </a:r>
            <a:br>
              <a:rPr b="0" i="0" lang="en" sz="1000" u="none" cap="none" strike="noStrike">
                <a:solidFill>
                  <a:schemeClr val="dk2"/>
                </a:solidFill>
                <a:latin typeface="Nunito Sans ExtraBold"/>
                <a:ea typeface="Nunito Sans ExtraBold"/>
                <a:cs typeface="Nunito Sans ExtraBold"/>
                <a:sym typeface="Nunito Sans ExtraBold"/>
              </a:rPr>
            </a:br>
            <a:r>
              <a:rPr b="0" i="0" lang="en" sz="1000" u="none" cap="none" strike="noStrike">
                <a:solidFill>
                  <a:schemeClr val="dk2"/>
                </a:solidFill>
                <a:latin typeface="Nunito Sans ExtraBold"/>
                <a:ea typeface="Nunito Sans ExtraBold"/>
                <a:cs typeface="Nunito Sans ExtraBold"/>
                <a:sym typeface="Nunito Sans ExtraBold"/>
              </a:rPr>
              <a:t>stages</a:t>
            </a:r>
            <a:endParaRPr/>
          </a:p>
        </p:txBody>
      </p:sp>
      <p:sp>
        <p:nvSpPr>
          <p:cNvPr id="320" name="Google Shape;320;p26"/>
          <p:cNvSpPr txBox="1"/>
          <p:nvPr/>
        </p:nvSpPr>
        <p:spPr>
          <a:xfrm>
            <a:off x="457200" y="4248361"/>
            <a:ext cx="392700" cy="307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Later</a:t>
            </a:r>
            <a:br>
              <a:rPr b="0" i="0" lang="en" sz="1000" u="none" cap="none" strike="noStrike">
                <a:solidFill>
                  <a:schemeClr val="dk2"/>
                </a:solidFill>
                <a:latin typeface="Nunito Sans ExtraBold"/>
                <a:ea typeface="Nunito Sans ExtraBold"/>
                <a:cs typeface="Nunito Sans ExtraBold"/>
                <a:sym typeface="Nunito Sans ExtraBold"/>
              </a:rPr>
            </a:br>
            <a:r>
              <a:rPr b="0" i="0" lang="en" sz="1000" u="none" cap="none" strike="noStrike">
                <a:solidFill>
                  <a:schemeClr val="dk2"/>
                </a:solidFill>
                <a:latin typeface="Nunito Sans ExtraBold"/>
                <a:ea typeface="Nunito Sans ExtraBold"/>
                <a:cs typeface="Nunito Sans ExtraBold"/>
                <a:sym typeface="Nunito Sans ExtraBold"/>
              </a:rPr>
              <a:t>stages</a:t>
            </a:r>
            <a:endParaRPr/>
          </a:p>
        </p:txBody>
      </p:sp>
      <p:cxnSp>
        <p:nvCxnSpPr>
          <p:cNvPr id="321" name="Google Shape;321;p26"/>
          <p:cNvCxnSpPr/>
          <p:nvPr/>
        </p:nvCxnSpPr>
        <p:spPr>
          <a:xfrm>
            <a:off x="653567" y="2436967"/>
            <a:ext cx="0" cy="1636200"/>
          </a:xfrm>
          <a:prstGeom prst="straightConnector1">
            <a:avLst/>
          </a:prstGeom>
          <a:noFill/>
          <a:ln cap="rnd" cmpd="sng" w="12700">
            <a:solidFill>
              <a:schemeClr val="dk2"/>
            </a:solidFill>
            <a:prstDash val="solid"/>
            <a:round/>
            <a:headEnd len="sm" w="sm" type="none"/>
            <a:tailEnd len="sm" w="sm" type="none"/>
          </a:ln>
        </p:spPr>
      </p:cxnSp>
      <p:sp>
        <p:nvSpPr>
          <p:cNvPr id="322" name="Google Shape;322;p26"/>
          <p:cNvSpPr/>
          <p:nvPr/>
        </p:nvSpPr>
        <p:spPr>
          <a:xfrm rot="10800000">
            <a:off x="608210" y="4034147"/>
            <a:ext cx="90600" cy="5340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7"/>
          <p:cNvSpPr/>
          <p:nvPr/>
        </p:nvSpPr>
        <p:spPr>
          <a:xfrm>
            <a:off x="0" y="0"/>
            <a:ext cx="9144000" cy="14631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28" name="Google Shape;328;p27"/>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Worksheet:</a:t>
            </a:r>
            <a:br>
              <a:rPr lang="en"/>
            </a:br>
            <a:r>
              <a:rPr lang="en"/>
              <a:t>Fill in your acquisition channels</a:t>
            </a:r>
            <a:endParaRPr/>
          </a:p>
        </p:txBody>
      </p:sp>
      <p:sp>
        <p:nvSpPr>
          <p:cNvPr id="329" name="Google Shape;329;p27"/>
          <p:cNvSpPr/>
          <p:nvPr/>
        </p:nvSpPr>
        <p:spPr>
          <a:xfrm flipH="1" rot="10800000">
            <a:off x="7634002" y="1462938"/>
            <a:ext cx="1509900" cy="346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graphicFrame>
        <p:nvGraphicFramePr>
          <p:cNvPr id="330" name="Google Shape;330;p27"/>
          <p:cNvGraphicFramePr/>
          <p:nvPr/>
        </p:nvGraphicFramePr>
        <p:xfrm>
          <a:off x="1161243" y="1640251"/>
          <a:ext cx="3000000" cy="3000000"/>
        </p:xfrm>
        <a:graphic>
          <a:graphicData uri="http://schemas.openxmlformats.org/drawingml/2006/table">
            <a:tbl>
              <a:tblPr>
                <a:noFill/>
                <a:tableStyleId>{D272F24A-4F8C-49AC-AC31-C8C6BC2F9F76}</a:tableStyleId>
              </a:tblPr>
              <a:tblGrid>
                <a:gridCol w="182875"/>
                <a:gridCol w="2011675"/>
                <a:gridCol w="182875"/>
                <a:gridCol w="5148075"/>
              </a:tblGrid>
              <a:tr h="1270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lang="en" sz="1000" u="none" cap="none" strike="noStrike">
                          <a:solidFill>
                            <a:schemeClr val="dk2"/>
                          </a:solidFill>
                          <a:latin typeface="Nunito Sans ExtraBold"/>
                          <a:ea typeface="Nunito Sans ExtraBold"/>
                          <a:cs typeface="Nunito Sans ExtraBold"/>
                          <a:sym typeface="Nunito Sans ExtraBold"/>
                        </a:rPr>
                        <a:t>Channel</a:t>
                      </a:r>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Who / What</a:t>
                      </a:r>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91450"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ExtraBold"/>
                        <a:ea typeface="Nunito Sans ExtraBold"/>
                        <a:cs typeface="Nunito Sans ExtraBold"/>
                        <a:sym typeface="Nunito Sans ExtraBold"/>
                      </a:endParaRPr>
                    </a:p>
                  </a:txBody>
                  <a:tcPr marT="91450"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1450"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ExtraBold"/>
                        <a:ea typeface="Nunito Sans ExtraBold"/>
                        <a:cs typeface="Nunito Sans ExtraBold"/>
                        <a:sym typeface="Nunito Sans ExtraBold"/>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ExtraBold"/>
                        <a:ea typeface="Nunito Sans ExtraBold"/>
                        <a:cs typeface="Nunito Sans ExtraBold"/>
                        <a:sym typeface="Nunito Sans ExtraBold"/>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ExtraBold"/>
                        <a:ea typeface="Nunito Sans ExtraBold"/>
                        <a:cs typeface="Nunito Sans ExtraBold"/>
                        <a:sym typeface="Nunito Sans ExtraBold"/>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ExtraBold"/>
                        <a:ea typeface="Nunito Sans ExtraBold"/>
                        <a:cs typeface="Nunito Sans ExtraBold"/>
                        <a:sym typeface="Nunito Sans ExtraBold"/>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ExtraBold"/>
                        <a:ea typeface="Nunito Sans ExtraBold"/>
                        <a:cs typeface="Nunito Sans ExtraBold"/>
                        <a:sym typeface="Nunito Sans ExtraBold"/>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ExtraBold"/>
                        <a:ea typeface="Nunito Sans ExtraBold"/>
                        <a:cs typeface="Nunito Sans ExtraBold"/>
                        <a:sym typeface="Nunito Sans ExtraBold"/>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ExtraBold"/>
                        <a:ea typeface="Nunito Sans ExtraBold"/>
                        <a:cs typeface="Nunito Sans ExtraBold"/>
                        <a:sym typeface="Nunito Sans ExtraBold"/>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ExtraBold"/>
                        <a:ea typeface="Nunito Sans ExtraBold"/>
                        <a:cs typeface="Nunito Sans ExtraBold"/>
                        <a:sym typeface="Nunito Sans ExtraBold"/>
                      </a:endParaRPr>
                    </a:p>
                  </a:txBody>
                  <a:tcPr marT="54875" marB="54875"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5487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54875" marB="54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54875"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ExtraBold"/>
                        <a:ea typeface="Nunito Sans ExtraBold"/>
                        <a:cs typeface="Nunito Sans ExtraBold"/>
                        <a:sym typeface="Nunito Sans ExtraBold"/>
                      </a:endParaRPr>
                    </a:p>
                  </a:txBody>
                  <a:tcPr marT="54875" marB="91450" marR="95250" marL="0">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54875" marB="91450"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54875"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331" name="Google Shape;331;p27"/>
          <p:cNvSpPr txBox="1"/>
          <p:nvPr/>
        </p:nvSpPr>
        <p:spPr>
          <a:xfrm>
            <a:off x="457200" y="2042374"/>
            <a:ext cx="392700" cy="307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Earlier</a:t>
            </a:r>
            <a:br>
              <a:rPr b="0" i="0" lang="en" sz="1000" u="none" cap="none" strike="noStrike">
                <a:solidFill>
                  <a:schemeClr val="dk2"/>
                </a:solidFill>
                <a:latin typeface="Nunito Sans ExtraBold"/>
                <a:ea typeface="Nunito Sans ExtraBold"/>
                <a:cs typeface="Nunito Sans ExtraBold"/>
                <a:sym typeface="Nunito Sans ExtraBold"/>
              </a:rPr>
            </a:br>
            <a:r>
              <a:rPr b="0" i="0" lang="en" sz="1000" u="none" cap="none" strike="noStrike">
                <a:solidFill>
                  <a:schemeClr val="dk2"/>
                </a:solidFill>
                <a:latin typeface="Nunito Sans ExtraBold"/>
                <a:ea typeface="Nunito Sans ExtraBold"/>
                <a:cs typeface="Nunito Sans ExtraBold"/>
                <a:sym typeface="Nunito Sans ExtraBold"/>
              </a:rPr>
              <a:t>stages</a:t>
            </a:r>
            <a:endParaRPr/>
          </a:p>
        </p:txBody>
      </p:sp>
      <p:sp>
        <p:nvSpPr>
          <p:cNvPr id="332" name="Google Shape;332;p27"/>
          <p:cNvSpPr txBox="1"/>
          <p:nvPr/>
        </p:nvSpPr>
        <p:spPr>
          <a:xfrm>
            <a:off x="457200" y="4248361"/>
            <a:ext cx="392700" cy="307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Later</a:t>
            </a:r>
            <a:br>
              <a:rPr b="0" i="0" lang="en" sz="1000" u="none" cap="none" strike="noStrike">
                <a:solidFill>
                  <a:schemeClr val="dk2"/>
                </a:solidFill>
                <a:latin typeface="Nunito Sans ExtraBold"/>
                <a:ea typeface="Nunito Sans ExtraBold"/>
                <a:cs typeface="Nunito Sans ExtraBold"/>
                <a:sym typeface="Nunito Sans ExtraBold"/>
              </a:rPr>
            </a:br>
            <a:r>
              <a:rPr b="0" i="0" lang="en" sz="1000" u="none" cap="none" strike="noStrike">
                <a:solidFill>
                  <a:schemeClr val="dk2"/>
                </a:solidFill>
                <a:latin typeface="Nunito Sans ExtraBold"/>
                <a:ea typeface="Nunito Sans ExtraBold"/>
                <a:cs typeface="Nunito Sans ExtraBold"/>
                <a:sym typeface="Nunito Sans ExtraBold"/>
              </a:rPr>
              <a:t>stages</a:t>
            </a:r>
            <a:endParaRPr/>
          </a:p>
        </p:txBody>
      </p:sp>
      <p:cxnSp>
        <p:nvCxnSpPr>
          <p:cNvPr id="333" name="Google Shape;333;p27"/>
          <p:cNvCxnSpPr/>
          <p:nvPr/>
        </p:nvCxnSpPr>
        <p:spPr>
          <a:xfrm>
            <a:off x="653567" y="2436967"/>
            <a:ext cx="0" cy="1636200"/>
          </a:xfrm>
          <a:prstGeom prst="straightConnector1">
            <a:avLst/>
          </a:prstGeom>
          <a:noFill/>
          <a:ln cap="rnd" cmpd="sng" w="12700">
            <a:solidFill>
              <a:schemeClr val="dk2"/>
            </a:solidFill>
            <a:prstDash val="solid"/>
            <a:round/>
            <a:headEnd len="sm" w="sm" type="none"/>
            <a:tailEnd len="sm" w="sm" type="none"/>
          </a:ln>
        </p:spPr>
      </p:cxnSp>
      <p:sp>
        <p:nvSpPr>
          <p:cNvPr id="334" name="Google Shape;334;p27"/>
          <p:cNvSpPr/>
          <p:nvPr/>
        </p:nvSpPr>
        <p:spPr>
          <a:xfrm rot="10800000">
            <a:off x="608210" y="4034147"/>
            <a:ext cx="90600" cy="5340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pic>
        <p:nvPicPr>
          <p:cNvPr id="335" name="Google Shape;335;p27"/>
          <p:cNvPicPr preferRelativeResize="0"/>
          <p:nvPr/>
        </p:nvPicPr>
        <p:blipFill rotWithShape="1">
          <a:blip r:embed="rId3">
            <a:alphaModFix/>
          </a:blip>
          <a:srcRect b="8453" l="0" r="0" t="14135"/>
          <a:stretch/>
        </p:blipFill>
        <p:spPr>
          <a:xfrm>
            <a:off x="7095561" y="0"/>
            <a:ext cx="1591194" cy="146304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8"/>
          <p:cNvSpPr txBox="1"/>
          <p:nvPr>
            <p:ph type="title"/>
          </p:nvPr>
        </p:nvSpPr>
        <p:spPr>
          <a:xfrm>
            <a:off x="457200" y="385822"/>
            <a:ext cx="2190600" cy="14772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Example acquisition slide: </a:t>
            </a:r>
            <a:br>
              <a:rPr lang="en"/>
            </a:br>
            <a:r>
              <a:rPr lang="en"/>
              <a:t>Front</a:t>
            </a:r>
            <a:endParaRPr/>
          </a:p>
        </p:txBody>
      </p:sp>
      <p:pic>
        <p:nvPicPr>
          <p:cNvPr id="341" name="Google Shape;341;p28"/>
          <p:cNvPicPr preferRelativeResize="0"/>
          <p:nvPr>
            <p:ph idx="2" type="pic"/>
          </p:nvPr>
        </p:nvPicPr>
        <p:blipFill rotWithShape="1">
          <a:blip r:embed="rId3">
            <a:alphaModFix/>
          </a:blip>
          <a:srcRect b="0" l="159" r="149" t="0"/>
          <a:stretch/>
        </p:blipFill>
        <p:spPr>
          <a:xfrm>
            <a:off x="2628054" y="867728"/>
            <a:ext cx="6058800" cy="3408000"/>
          </a:xfrm>
          <a:prstGeom prst="rect">
            <a:avLst/>
          </a:prstGeom>
          <a:solidFill>
            <a:schemeClr val="lt1"/>
          </a:solidFill>
          <a:ln cap="rnd" cmpd="sng" w="12700">
            <a:solidFill>
              <a:schemeClr val="dk2"/>
            </a:solidFill>
            <a:prstDash val="solid"/>
            <a:round/>
            <a:headEnd len="sm" w="sm" type="none"/>
            <a:tailEnd len="sm" w="sm" type="none"/>
          </a:ln>
        </p:spPr>
      </p:pic>
      <p:pic>
        <p:nvPicPr>
          <p:cNvPr id="342" name="Google Shape;342;p28"/>
          <p:cNvPicPr preferRelativeResize="0"/>
          <p:nvPr/>
        </p:nvPicPr>
        <p:blipFill rotWithShape="1">
          <a:blip r:embed="rId4">
            <a:alphaModFix/>
          </a:blip>
          <a:srcRect b="0" l="0" r="0" t="0"/>
          <a:stretch/>
        </p:blipFill>
        <p:spPr>
          <a:xfrm>
            <a:off x="83820" y="3451860"/>
            <a:ext cx="1428752" cy="142875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29"/>
          <p:cNvSpPr txBox="1"/>
          <p:nvPr>
            <p:ph type="title"/>
          </p:nvPr>
        </p:nvSpPr>
        <p:spPr>
          <a:xfrm>
            <a:off x="457200" y="385822"/>
            <a:ext cx="2190600" cy="14772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Example acquisition slide: </a:t>
            </a:r>
            <a:br>
              <a:rPr lang="en"/>
            </a:br>
            <a:r>
              <a:rPr lang="en"/>
              <a:t>Carta</a:t>
            </a:r>
            <a:endParaRPr/>
          </a:p>
        </p:txBody>
      </p:sp>
      <p:pic>
        <p:nvPicPr>
          <p:cNvPr id="348" name="Google Shape;348;p29"/>
          <p:cNvPicPr preferRelativeResize="0"/>
          <p:nvPr>
            <p:ph idx="2" type="pic"/>
          </p:nvPr>
        </p:nvPicPr>
        <p:blipFill rotWithShape="1">
          <a:blip r:embed="rId3">
            <a:alphaModFix/>
          </a:blip>
          <a:srcRect b="0" l="59" r="69" t="0"/>
          <a:stretch/>
        </p:blipFill>
        <p:spPr>
          <a:xfrm>
            <a:off x="2628054" y="867728"/>
            <a:ext cx="6058800" cy="3408000"/>
          </a:xfrm>
          <a:prstGeom prst="rect">
            <a:avLst/>
          </a:prstGeom>
          <a:solidFill>
            <a:schemeClr val="lt1"/>
          </a:solidFill>
          <a:ln cap="rnd" cmpd="sng" w="12700">
            <a:solidFill>
              <a:schemeClr val="dk2"/>
            </a:solidFill>
            <a:prstDash val="solid"/>
            <a:round/>
            <a:headEnd len="sm" w="sm" type="none"/>
            <a:tailEnd len="sm" w="sm" type="none"/>
          </a:ln>
        </p:spPr>
      </p:pic>
      <p:pic>
        <p:nvPicPr>
          <p:cNvPr descr="Logo&#10;&#10;Description automatically generated" id="349" name="Google Shape;349;p29"/>
          <p:cNvPicPr preferRelativeResize="0"/>
          <p:nvPr/>
        </p:nvPicPr>
        <p:blipFill rotWithShape="1">
          <a:blip r:embed="rId4">
            <a:alphaModFix/>
          </a:blip>
          <a:srcRect b="0" l="0" r="0" t="0"/>
          <a:stretch/>
        </p:blipFill>
        <p:spPr>
          <a:xfrm>
            <a:off x="374698" y="4074129"/>
            <a:ext cx="1124093" cy="55502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30"/>
          <p:cNvSpPr txBox="1"/>
          <p:nvPr>
            <p:ph type="title"/>
          </p:nvPr>
        </p:nvSpPr>
        <p:spPr>
          <a:xfrm>
            <a:off x="457200" y="385822"/>
            <a:ext cx="2190600" cy="14772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Example acquisition slide: </a:t>
            </a:r>
            <a:br>
              <a:rPr lang="en"/>
            </a:br>
            <a:r>
              <a:rPr lang="en"/>
              <a:t>Carta</a:t>
            </a:r>
            <a:endParaRPr/>
          </a:p>
        </p:txBody>
      </p:sp>
      <p:pic>
        <p:nvPicPr>
          <p:cNvPr id="355" name="Google Shape;355;p30"/>
          <p:cNvPicPr preferRelativeResize="0"/>
          <p:nvPr>
            <p:ph idx="2" type="pic"/>
          </p:nvPr>
        </p:nvPicPr>
        <p:blipFill rotWithShape="1">
          <a:blip r:embed="rId3">
            <a:alphaModFix/>
          </a:blip>
          <a:srcRect b="0" l="248" r="248" t="0"/>
          <a:stretch/>
        </p:blipFill>
        <p:spPr>
          <a:xfrm>
            <a:off x="2628054" y="867728"/>
            <a:ext cx="6058800" cy="3408000"/>
          </a:xfrm>
          <a:prstGeom prst="rect">
            <a:avLst/>
          </a:prstGeom>
          <a:solidFill>
            <a:schemeClr val="lt1"/>
          </a:solidFill>
          <a:ln cap="rnd" cmpd="sng" w="12700">
            <a:solidFill>
              <a:schemeClr val="dk2"/>
            </a:solidFill>
            <a:prstDash val="solid"/>
            <a:round/>
            <a:headEnd len="sm" w="sm" type="none"/>
            <a:tailEnd len="sm" w="sm" type="none"/>
          </a:ln>
        </p:spPr>
      </p:pic>
      <p:pic>
        <p:nvPicPr>
          <p:cNvPr descr="Logo&#10;&#10;Description automatically generated" id="356" name="Google Shape;356;p30"/>
          <p:cNvPicPr preferRelativeResize="0"/>
          <p:nvPr/>
        </p:nvPicPr>
        <p:blipFill rotWithShape="1">
          <a:blip r:embed="rId4">
            <a:alphaModFix/>
          </a:blip>
          <a:srcRect b="0" l="0" r="0" t="0"/>
          <a:stretch/>
        </p:blipFill>
        <p:spPr>
          <a:xfrm>
            <a:off x="374698" y="4074129"/>
            <a:ext cx="1124093" cy="55502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360" name="Shape 360"/>
        <p:cNvGrpSpPr/>
        <p:nvPr/>
      </p:nvGrpSpPr>
      <p:grpSpPr>
        <a:xfrm>
          <a:off x="0" y="0"/>
          <a:ext cx="0" cy="0"/>
          <a:chOff x="0" y="0"/>
          <a:chExt cx="0" cy="0"/>
        </a:xfrm>
      </p:grpSpPr>
      <p:sp>
        <p:nvSpPr>
          <p:cNvPr id="361" name="Google Shape;361;p31"/>
          <p:cNvSpPr/>
          <p:nvPr/>
        </p:nvSpPr>
        <p:spPr>
          <a:xfrm rot="10800000">
            <a:off x="457200" y="1281842"/>
            <a:ext cx="2438400"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362" name="Google Shape;362;p31"/>
          <p:cNvSpPr/>
          <p:nvPr/>
        </p:nvSpPr>
        <p:spPr>
          <a:xfrm rot="10800000">
            <a:off x="3352801" y="1281842"/>
            <a:ext cx="2438400"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363" name="Google Shape;363;p31"/>
          <p:cNvSpPr/>
          <p:nvPr/>
        </p:nvSpPr>
        <p:spPr>
          <a:xfrm rot="10800000">
            <a:off x="6248400" y="1281842"/>
            <a:ext cx="2438400" cy="3861657"/>
          </a:xfrm>
          <a:custGeom>
            <a:rect b="b" l="l" r="r" t="t"/>
            <a:pathLst>
              <a:path extrusionOk="0" h="305" w="1868">
                <a:moveTo>
                  <a:pt x="0" y="0"/>
                </a:moveTo>
                <a:lnTo>
                  <a:pt x="0" y="305"/>
                </a:lnTo>
                <a:lnTo>
                  <a:pt x="1868" y="305"/>
                </a:lnTo>
                <a:lnTo>
                  <a:pt x="1868" y="0"/>
                </a:lnTo>
              </a:path>
            </a:pathLst>
          </a:custGeom>
          <a:solidFill>
            <a:schemeClr val="dk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364" name="Google Shape;364;p31"/>
          <p:cNvSpPr txBox="1"/>
          <p:nvPr>
            <p:ph type="title"/>
          </p:nvPr>
        </p:nvSpPr>
        <p:spPr>
          <a:xfrm>
            <a:off x="457200" y="385822"/>
            <a:ext cx="8229600" cy="492443"/>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None/>
            </a:pPr>
            <a:r>
              <a:rPr lang="en"/>
              <a:t>GTM strategy</a:t>
            </a:r>
            <a:endParaRPr/>
          </a:p>
        </p:txBody>
      </p:sp>
      <p:sp>
        <p:nvSpPr>
          <p:cNvPr id="365" name="Google Shape;365;p31"/>
          <p:cNvSpPr txBox="1"/>
          <p:nvPr/>
        </p:nvSpPr>
        <p:spPr>
          <a:xfrm>
            <a:off x="36804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dk2"/>
                </a:solidFill>
                <a:latin typeface="Nunito Sans ExtraBold"/>
                <a:ea typeface="Nunito Sans ExtraBold"/>
                <a:cs typeface="Nunito Sans ExtraBold"/>
                <a:sym typeface="Nunito Sans ExtraBold"/>
              </a:rPr>
              <a:t>How are you </a:t>
            </a:r>
            <a:br>
              <a:rPr b="0" i="0" lang="en" sz="1400" u="none" cap="none" strike="noStrike">
                <a:solidFill>
                  <a:schemeClr val="dk2"/>
                </a:solidFill>
                <a:latin typeface="Nunito Sans ExtraBold"/>
                <a:ea typeface="Nunito Sans ExtraBold"/>
                <a:cs typeface="Nunito Sans ExtraBold"/>
                <a:sym typeface="Nunito Sans ExtraBold"/>
              </a:rPr>
            </a:br>
            <a:r>
              <a:rPr b="0" i="0" lang="en" sz="1400" u="none" cap="none" strike="noStrike">
                <a:solidFill>
                  <a:schemeClr val="dk2"/>
                </a:solidFill>
                <a:latin typeface="Nunito Sans ExtraBold"/>
                <a:ea typeface="Nunito Sans ExtraBold"/>
                <a:cs typeface="Nunito Sans ExtraBold"/>
                <a:sym typeface="Nunito Sans ExtraBold"/>
              </a:rPr>
              <a:t>going to reach them?</a:t>
            </a:r>
            <a:endParaRPr/>
          </a:p>
        </p:txBody>
      </p:sp>
      <p:sp>
        <p:nvSpPr>
          <p:cNvPr id="366" name="Google Shape;366;p31"/>
          <p:cNvSpPr txBox="1"/>
          <p:nvPr/>
        </p:nvSpPr>
        <p:spPr>
          <a:xfrm>
            <a:off x="7848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dk2"/>
                </a:solidFill>
                <a:latin typeface="Nunito Sans ExtraBold"/>
                <a:ea typeface="Nunito Sans ExtraBold"/>
                <a:cs typeface="Nunito Sans ExtraBold"/>
                <a:sym typeface="Nunito Sans ExtraBold"/>
              </a:rPr>
              <a:t>Who is the </a:t>
            </a:r>
            <a:br>
              <a:rPr b="0" i="0" lang="en" sz="1400" u="none" cap="none" strike="noStrike">
                <a:solidFill>
                  <a:schemeClr val="dk2"/>
                </a:solidFill>
                <a:latin typeface="Nunito Sans ExtraBold"/>
                <a:ea typeface="Nunito Sans ExtraBold"/>
                <a:cs typeface="Nunito Sans ExtraBold"/>
                <a:sym typeface="Nunito Sans ExtraBold"/>
              </a:rPr>
            </a:br>
            <a:r>
              <a:rPr b="0" i="0" lang="en" sz="1400" u="none" cap="none" strike="noStrike">
                <a:solidFill>
                  <a:schemeClr val="dk2"/>
                </a:solidFill>
                <a:latin typeface="Nunito Sans ExtraBold"/>
                <a:ea typeface="Nunito Sans ExtraBold"/>
                <a:cs typeface="Nunito Sans ExtraBold"/>
                <a:sym typeface="Nunito Sans ExtraBold"/>
              </a:rPr>
              <a:t>ideal customer? </a:t>
            </a:r>
            <a:endParaRPr/>
          </a:p>
        </p:txBody>
      </p:sp>
      <p:sp>
        <p:nvSpPr>
          <p:cNvPr id="367" name="Google Shape;367;p31"/>
          <p:cNvSpPr txBox="1"/>
          <p:nvPr/>
        </p:nvSpPr>
        <p:spPr>
          <a:xfrm>
            <a:off x="6576060" y="2522892"/>
            <a:ext cx="1783080" cy="43088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400" u="none" cap="none" strike="noStrike">
                <a:solidFill>
                  <a:schemeClr val="lt1"/>
                </a:solidFill>
                <a:latin typeface="Nunito Sans ExtraBold"/>
                <a:ea typeface="Nunito Sans ExtraBold"/>
                <a:cs typeface="Nunito Sans ExtraBold"/>
                <a:sym typeface="Nunito Sans ExtraBold"/>
              </a:rPr>
              <a:t>How are you </a:t>
            </a:r>
            <a:br>
              <a:rPr b="0" i="0" lang="en" sz="1400" u="none" cap="none" strike="noStrike">
                <a:solidFill>
                  <a:schemeClr val="lt1"/>
                </a:solidFill>
                <a:latin typeface="Nunito Sans ExtraBold"/>
                <a:ea typeface="Nunito Sans ExtraBold"/>
                <a:cs typeface="Nunito Sans ExtraBold"/>
                <a:sym typeface="Nunito Sans ExtraBold"/>
              </a:rPr>
            </a:br>
            <a:r>
              <a:rPr b="0" i="0" lang="en" sz="1400" u="none" cap="none" strike="noStrike">
                <a:solidFill>
                  <a:schemeClr val="lt1"/>
                </a:solidFill>
                <a:latin typeface="Nunito Sans ExtraBold"/>
                <a:ea typeface="Nunito Sans ExtraBold"/>
                <a:cs typeface="Nunito Sans ExtraBold"/>
                <a:sym typeface="Nunito Sans ExtraBold"/>
              </a:rPr>
              <a:t>going to scale? </a:t>
            </a:r>
            <a:endParaRPr/>
          </a:p>
        </p:txBody>
      </p:sp>
      <p:sp>
        <p:nvSpPr>
          <p:cNvPr id="368" name="Google Shape;368;p31"/>
          <p:cNvSpPr txBox="1"/>
          <p:nvPr/>
        </p:nvSpPr>
        <p:spPr>
          <a:xfrm>
            <a:off x="967740" y="3210304"/>
            <a:ext cx="1417320" cy="530915"/>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t/>
            </a:r>
            <a:endParaRPr sz="1100">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b="0" i="0" lang="en" sz="1100" u="none" cap="none" strike="noStrike">
                <a:solidFill>
                  <a:schemeClr val="dk2"/>
                </a:solidFill>
                <a:latin typeface="Nunito Sans"/>
                <a:ea typeface="Nunito Sans"/>
                <a:cs typeface="Nunito Sans"/>
                <a:sym typeface="Nunito Sans"/>
              </a:rPr>
              <a:t>Buyer personas</a:t>
            </a:r>
            <a:endParaRPr b="0" i="0" sz="1100" u="none" cap="none" strike="noStrike">
              <a:solidFill>
                <a:schemeClr val="dk2"/>
              </a:solidFill>
              <a:latin typeface="Nunito Sans"/>
              <a:ea typeface="Nunito Sans"/>
              <a:cs typeface="Nunito Sans"/>
              <a:sym typeface="Nunito Sans"/>
            </a:endParaRPr>
          </a:p>
          <a:p>
            <a:pPr indent="0" lvl="0" marL="0" marR="0" rtl="0" algn="l">
              <a:lnSpc>
                <a:spcPct val="100000"/>
              </a:lnSpc>
              <a:spcBef>
                <a:spcPts val="1500"/>
              </a:spcBef>
              <a:spcAft>
                <a:spcPts val="0"/>
              </a:spcAft>
              <a:buNone/>
            </a:pPr>
            <a:r>
              <a:t/>
            </a:r>
            <a:endParaRPr b="0" i="0" sz="1100" u="none" cap="none" strike="noStrike">
              <a:solidFill>
                <a:schemeClr val="dk2"/>
              </a:solidFill>
              <a:latin typeface="Nunito Sans"/>
              <a:ea typeface="Nunito Sans"/>
              <a:cs typeface="Nunito Sans"/>
              <a:sym typeface="Nunito Sans"/>
            </a:endParaRPr>
          </a:p>
        </p:txBody>
      </p:sp>
      <p:sp>
        <p:nvSpPr>
          <p:cNvPr id="369" name="Google Shape;369;p31"/>
          <p:cNvSpPr txBox="1"/>
          <p:nvPr/>
        </p:nvSpPr>
        <p:spPr>
          <a:xfrm>
            <a:off x="3893820" y="3391123"/>
            <a:ext cx="1356360" cy="169277"/>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100" u="none" cap="none" strike="noStrike">
                <a:solidFill>
                  <a:schemeClr val="dk2"/>
                </a:solidFill>
                <a:latin typeface="Nunito Sans"/>
                <a:ea typeface="Nunito Sans"/>
                <a:cs typeface="Nunito Sans"/>
                <a:sym typeface="Nunito Sans"/>
              </a:rPr>
              <a:t>Acquisition channels</a:t>
            </a:r>
            <a:endParaRPr b="0" i="0" sz="1100" u="none" cap="none" strike="noStrike">
              <a:solidFill>
                <a:schemeClr val="dk2"/>
              </a:solidFill>
              <a:latin typeface="Nunito Sans"/>
              <a:ea typeface="Nunito Sans"/>
              <a:cs typeface="Nunito Sans"/>
              <a:sym typeface="Nunito Sans"/>
            </a:endParaRPr>
          </a:p>
        </p:txBody>
      </p:sp>
      <p:sp>
        <p:nvSpPr>
          <p:cNvPr id="370" name="Google Shape;370;p31"/>
          <p:cNvSpPr txBox="1"/>
          <p:nvPr/>
        </p:nvSpPr>
        <p:spPr>
          <a:xfrm>
            <a:off x="6663397" y="3210304"/>
            <a:ext cx="1608406" cy="1561966"/>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b="0" i="0" lang="en" sz="1100" u="none" cap="none" strike="noStrike">
                <a:solidFill>
                  <a:schemeClr val="lt1"/>
                </a:solidFill>
                <a:latin typeface="Nunito Sans"/>
                <a:ea typeface="Nunito Sans"/>
                <a:cs typeface="Nunito Sans"/>
                <a:sym typeface="Nunito Sans"/>
              </a:rPr>
              <a:t>Pricing</a:t>
            </a:r>
            <a:endParaRPr b="0" i="0" sz="1100" u="none" cap="none" strike="noStrike">
              <a:solidFill>
                <a:schemeClr val="lt1"/>
              </a:solidFill>
              <a:latin typeface="Nunito Sans"/>
              <a:ea typeface="Nunito Sans"/>
              <a:cs typeface="Nunito Sans"/>
              <a:sym typeface="Nunito Sans"/>
            </a:endParaRPr>
          </a:p>
          <a:p>
            <a:pPr indent="0" lvl="0" marL="0" marR="0" rtl="0" algn="ctr">
              <a:lnSpc>
                <a:spcPct val="100000"/>
              </a:lnSpc>
              <a:spcBef>
                <a:spcPts val="1500"/>
              </a:spcBef>
              <a:spcAft>
                <a:spcPts val="0"/>
              </a:spcAft>
              <a:buNone/>
            </a:pPr>
            <a:r>
              <a:rPr b="0" i="0" lang="en" sz="1100" u="none" cap="none" strike="noStrike">
                <a:solidFill>
                  <a:schemeClr val="lt1"/>
                </a:solidFill>
                <a:latin typeface="Nunito Sans"/>
                <a:ea typeface="Nunito Sans"/>
                <a:cs typeface="Nunito Sans"/>
                <a:sym typeface="Nunito Sans"/>
              </a:rPr>
              <a:t>Payment models</a:t>
            </a:r>
            <a:br>
              <a:rPr b="0" i="0" lang="en" sz="1100" u="none" cap="none" strike="noStrike">
                <a:solidFill>
                  <a:schemeClr val="lt1"/>
                </a:solidFill>
                <a:latin typeface="Nunito Sans"/>
                <a:ea typeface="Nunito Sans"/>
                <a:cs typeface="Nunito Sans"/>
                <a:sym typeface="Nunito Sans"/>
              </a:rPr>
            </a:br>
            <a:r>
              <a:rPr b="0" i="0" lang="en" sz="900" u="none" cap="none" strike="noStrike">
                <a:solidFill>
                  <a:schemeClr val="lt1"/>
                </a:solidFill>
                <a:latin typeface="Nunito Sans"/>
                <a:ea typeface="Nunito Sans"/>
                <a:cs typeface="Nunito Sans"/>
                <a:sym typeface="Nunito Sans"/>
              </a:rPr>
              <a:t>(freemium/free trial/demo)</a:t>
            </a:r>
            <a:endParaRPr/>
          </a:p>
          <a:p>
            <a:pPr indent="0" lvl="0" marL="0" marR="0" rtl="0" algn="ctr">
              <a:lnSpc>
                <a:spcPct val="100000"/>
              </a:lnSpc>
              <a:spcBef>
                <a:spcPts val="1500"/>
              </a:spcBef>
              <a:spcAft>
                <a:spcPts val="0"/>
              </a:spcAft>
              <a:buNone/>
            </a:pPr>
            <a:r>
              <a:rPr b="0" i="0" lang="en" sz="1100" u="none" cap="none" strike="noStrike">
                <a:solidFill>
                  <a:schemeClr val="lt1"/>
                </a:solidFill>
                <a:latin typeface="Nunito Sans"/>
                <a:ea typeface="Nunito Sans"/>
                <a:cs typeface="Nunito Sans"/>
                <a:sym typeface="Nunito Sans"/>
              </a:rPr>
              <a:t>LTV,</a:t>
            </a:r>
            <a:br>
              <a:rPr b="0" i="0" lang="en" sz="1100" u="none" cap="none" strike="noStrike">
                <a:solidFill>
                  <a:schemeClr val="lt1"/>
                </a:solidFill>
                <a:latin typeface="Nunito Sans"/>
                <a:ea typeface="Nunito Sans"/>
                <a:cs typeface="Nunito Sans"/>
                <a:sym typeface="Nunito Sans"/>
              </a:rPr>
            </a:br>
            <a:r>
              <a:rPr b="0" i="0" lang="en" sz="1100" u="none" cap="none" strike="noStrike">
                <a:solidFill>
                  <a:schemeClr val="lt1"/>
                </a:solidFill>
                <a:latin typeface="Nunito Sans"/>
                <a:ea typeface="Nunito Sans"/>
                <a:cs typeface="Nunito Sans"/>
                <a:sym typeface="Nunito Sans"/>
              </a:rPr>
              <a:t>CAC</a:t>
            </a:r>
            <a:endParaRPr b="0" i="0" sz="1100" u="none" cap="none" strike="noStrike">
              <a:solidFill>
                <a:schemeClr val="lt1"/>
              </a:solidFill>
              <a:latin typeface="Nunito Sans"/>
              <a:ea typeface="Nunito Sans"/>
              <a:cs typeface="Nunito Sans"/>
              <a:sym typeface="Nunito Sans"/>
            </a:endParaRPr>
          </a:p>
          <a:p>
            <a:pPr indent="0" lvl="0" marL="0" marR="0" rtl="0" algn="ctr">
              <a:lnSpc>
                <a:spcPct val="100000"/>
              </a:lnSpc>
              <a:spcBef>
                <a:spcPts val="1500"/>
              </a:spcBef>
              <a:spcAft>
                <a:spcPts val="0"/>
              </a:spcAft>
              <a:buNone/>
            </a:pPr>
            <a:r>
              <a:rPr b="0" i="0" lang="en" sz="1100" u="none" cap="none" strike="noStrike">
                <a:solidFill>
                  <a:schemeClr val="lt1"/>
                </a:solidFill>
                <a:latin typeface="Nunito Sans"/>
                <a:ea typeface="Nunito Sans"/>
                <a:cs typeface="Nunito Sans"/>
                <a:sym typeface="Nunito Sans"/>
              </a:rPr>
              <a:t>Market size </a:t>
            </a:r>
            <a:endParaRPr b="0" i="0" sz="1100" u="none" cap="none" strike="noStrike">
              <a:solidFill>
                <a:schemeClr val="lt1"/>
              </a:solidFill>
              <a:latin typeface="Nunito Sans"/>
              <a:ea typeface="Nunito Sans"/>
              <a:cs typeface="Nunito Sans"/>
              <a:sym typeface="Nunito Sans"/>
            </a:endParaRPr>
          </a:p>
        </p:txBody>
      </p:sp>
      <p:grpSp>
        <p:nvGrpSpPr>
          <p:cNvPr id="371" name="Google Shape;371;p31"/>
          <p:cNvGrpSpPr/>
          <p:nvPr/>
        </p:nvGrpSpPr>
        <p:grpSpPr>
          <a:xfrm>
            <a:off x="1447333" y="1559337"/>
            <a:ext cx="458134" cy="738324"/>
            <a:chOff x="3058944" y="133338"/>
            <a:chExt cx="3026108" cy="4876811"/>
          </a:xfrm>
        </p:grpSpPr>
        <p:sp>
          <p:nvSpPr>
            <p:cNvPr id="372" name="Google Shape;372;p31"/>
            <p:cNvSpPr/>
            <p:nvPr/>
          </p:nvSpPr>
          <p:spPr>
            <a:xfrm>
              <a:off x="3058944" y="133338"/>
              <a:ext cx="3026108" cy="4876811"/>
            </a:xfrm>
            <a:custGeom>
              <a:rect b="b" l="l" r="r" t="t"/>
              <a:pathLst>
                <a:path extrusionOk="0" h="4876811" w="3026108">
                  <a:moveTo>
                    <a:pt x="3026102" y="3645525"/>
                  </a:moveTo>
                  <a:cubicBezTo>
                    <a:pt x="3027750" y="3061480"/>
                    <a:pt x="2687374" y="2371889"/>
                    <a:pt x="2221554" y="1951684"/>
                  </a:cubicBezTo>
                  <a:lnTo>
                    <a:pt x="2438448" y="1825630"/>
                  </a:lnTo>
                  <a:cubicBezTo>
                    <a:pt x="2569264" y="1749602"/>
                    <a:pt x="2650379" y="1587944"/>
                    <a:pt x="2651036" y="1358172"/>
                  </a:cubicBezTo>
                  <a:cubicBezTo>
                    <a:pt x="2652351" y="895667"/>
                    <a:pt x="2327138" y="332368"/>
                    <a:pt x="1924631" y="99986"/>
                  </a:cubicBezTo>
                  <a:cubicBezTo>
                    <a:pt x="1722063" y="-16971"/>
                    <a:pt x="1538526" y="-27830"/>
                    <a:pt x="1405995" y="49189"/>
                  </a:cubicBezTo>
                  <a:lnTo>
                    <a:pt x="601551" y="516686"/>
                  </a:lnTo>
                  <a:cubicBezTo>
                    <a:pt x="601980" y="516438"/>
                    <a:pt x="602418" y="516219"/>
                    <a:pt x="602847" y="515971"/>
                  </a:cubicBezTo>
                  <a:cubicBezTo>
                    <a:pt x="471278" y="591686"/>
                    <a:pt x="389620" y="753611"/>
                    <a:pt x="388963" y="984116"/>
                  </a:cubicBezTo>
                  <a:cubicBezTo>
                    <a:pt x="388115" y="1281858"/>
                    <a:pt x="522684" y="1621281"/>
                    <a:pt x="725977" y="1887381"/>
                  </a:cubicBezTo>
                  <a:lnTo>
                    <a:pt x="325850" y="2119915"/>
                  </a:lnTo>
                  <a:cubicBezTo>
                    <a:pt x="327612" y="2118886"/>
                    <a:pt x="329413" y="2117934"/>
                    <a:pt x="331184" y="2116934"/>
                  </a:cubicBezTo>
                  <a:cubicBezTo>
                    <a:pt x="128892" y="2231377"/>
                    <a:pt x="3172" y="2478693"/>
                    <a:pt x="2172" y="2831604"/>
                  </a:cubicBezTo>
                  <a:lnTo>
                    <a:pt x="0" y="3595404"/>
                  </a:lnTo>
                  <a:lnTo>
                    <a:pt x="2219487" y="4876812"/>
                  </a:lnTo>
                  <a:lnTo>
                    <a:pt x="2219487" y="4876812"/>
                  </a:lnTo>
                  <a:lnTo>
                    <a:pt x="2219487" y="4876812"/>
                  </a:lnTo>
                  <a:lnTo>
                    <a:pt x="2219487" y="4876812"/>
                  </a:lnTo>
                  <a:lnTo>
                    <a:pt x="2219487" y="4876812"/>
                  </a:lnTo>
                  <a:lnTo>
                    <a:pt x="3023931" y="4409316"/>
                  </a:lnTo>
                  <a:lnTo>
                    <a:pt x="3026102" y="3645525"/>
                  </a:lnTo>
                  <a:close/>
                </a:path>
              </a:pathLst>
            </a:custGeom>
            <a:solidFill>
              <a:srgbClr val="CCFF69"/>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373" name="Google Shape;373;p31"/>
            <p:cNvGrpSpPr/>
            <p:nvPr/>
          </p:nvGrpSpPr>
          <p:grpSpPr>
            <a:xfrm>
              <a:off x="3384804" y="1710858"/>
              <a:ext cx="2700247" cy="3299291"/>
              <a:chOff x="3384804" y="1710858"/>
              <a:chExt cx="2700247" cy="3299291"/>
            </a:xfrm>
          </p:grpSpPr>
          <p:sp>
            <p:nvSpPr>
              <p:cNvPr id="374" name="Google Shape;374;p31"/>
              <p:cNvSpPr/>
              <p:nvPr/>
            </p:nvSpPr>
            <p:spPr>
              <a:xfrm>
                <a:off x="3384804" y="1710858"/>
                <a:ext cx="1408604" cy="542385"/>
              </a:xfrm>
              <a:custGeom>
                <a:rect b="b" l="l" r="r" t="t"/>
                <a:pathLst>
                  <a:path extrusionOk="0" h="542385" w="1408604">
                    <a:moveTo>
                      <a:pt x="0" y="542385"/>
                    </a:moveTo>
                    <a:lnTo>
                      <a:pt x="804443" y="74898"/>
                    </a:lnTo>
                    <a:cubicBezTo>
                      <a:pt x="964892" y="-18342"/>
                      <a:pt x="1174433" y="-27000"/>
                      <a:pt x="1408605" y="62878"/>
                    </a:cubicBezTo>
                    <a:lnTo>
                      <a:pt x="604161" y="530365"/>
                    </a:lnTo>
                    <a:cubicBezTo>
                      <a:pt x="369989" y="440506"/>
                      <a:pt x="160439" y="449154"/>
                      <a:pt x="0" y="542385"/>
                    </a:cubicBezTo>
                    <a:close/>
                  </a:path>
                </a:pathLst>
              </a:custGeom>
              <a:solidFill>
                <a:srgbClr val="00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75" name="Google Shape;375;p31"/>
              <p:cNvSpPr/>
              <p:nvPr/>
            </p:nvSpPr>
            <p:spPr>
              <a:xfrm>
                <a:off x="4359887" y="1987886"/>
                <a:ext cx="1725164" cy="3022263"/>
              </a:xfrm>
              <a:custGeom>
                <a:rect b="b" l="l" r="r" t="t"/>
                <a:pathLst>
                  <a:path extrusionOk="0" h="3022263" w="1725164">
                    <a:moveTo>
                      <a:pt x="804444" y="0"/>
                    </a:moveTo>
                    <a:lnTo>
                      <a:pt x="0" y="467487"/>
                    </a:lnTo>
                    <a:cubicBezTo>
                      <a:pt x="524304" y="871795"/>
                      <a:pt x="922506" y="1626861"/>
                      <a:pt x="920706" y="2258454"/>
                    </a:cubicBezTo>
                    <a:lnTo>
                      <a:pt x="918543" y="3022264"/>
                    </a:lnTo>
                    <a:lnTo>
                      <a:pt x="1722987" y="2554767"/>
                    </a:lnTo>
                    <a:lnTo>
                      <a:pt x="1725159" y="1790967"/>
                    </a:lnTo>
                    <a:cubicBezTo>
                      <a:pt x="1726949" y="1159373"/>
                      <a:pt x="1328737" y="404308"/>
                      <a:pt x="804444" y="0"/>
                    </a:cubicBezTo>
                    <a:close/>
                  </a:path>
                </a:pathLst>
              </a:custGeom>
              <a:solidFill>
                <a:srgbClr val="00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376" name="Google Shape;376;p31"/>
            <p:cNvSpPr/>
            <p:nvPr/>
          </p:nvSpPr>
          <p:spPr>
            <a:xfrm>
              <a:off x="3660495" y="133347"/>
              <a:ext cx="2049479" cy="2293118"/>
            </a:xfrm>
            <a:custGeom>
              <a:rect b="b" l="l" r="r" t="t"/>
              <a:pathLst>
                <a:path extrusionOk="0" h="2293118" w="2049479">
                  <a:moveTo>
                    <a:pt x="1323070" y="99977"/>
                  </a:moveTo>
                  <a:cubicBezTo>
                    <a:pt x="1120511" y="-16971"/>
                    <a:pt x="936974" y="-27829"/>
                    <a:pt x="804443" y="49190"/>
                  </a:cubicBezTo>
                  <a:lnTo>
                    <a:pt x="0" y="516687"/>
                  </a:lnTo>
                  <a:cubicBezTo>
                    <a:pt x="132531" y="439677"/>
                    <a:pt x="316068" y="450535"/>
                    <a:pt x="518627" y="567474"/>
                  </a:cubicBezTo>
                  <a:cubicBezTo>
                    <a:pt x="921134" y="799855"/>
                    <a:pt x="1246346" y="1363154"/>
                    <a:pt x="1245032" y="1825660"/>
                  </a:cubicBezTo>
                  <a:cubicBezTo>
                    <a:pt x="1244384" y="2055431"/>
                    <a:pt x="1163260" y="2217090"/>
                    <a:pt x="1032443" y="2293118"/>
                  </a:cubicBezTo>
                  <a:lnTo>
                    <a:pt x="1836887" y="1825622"/>
                  </a:lnTo>
                  <a:cubicBezTo>
                    <a:pt x="1967703" y="1749593"/>
                    <a:pt x="2048818" y="1587935"/>
                    <a:pt x="2049475" y="1358163"/>
                  </a:cubicBezTo>
                  <a:cubicBezTo>
                    <a:pt x="2050790" y="895658"/>
                    <a:pt x="1725578" y="332359"/>
                    <a:pt x="1323070" y="99977"/>
                  </a:cubicBezTo>
                  <a:close/>
                </a:path>
              </a:pathLst>
            </a:custGeom>
            <a:solidFill>
              <a:srgbClr val="99FFCD"/>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77" name="Google Shape;377;p31"/>
            <p:cNvSpPr/>
            <p:nvPr/>
          </p:nvSpPr>
          <p:spPr>
            <a:xfrm>
              <a:off x="3058953" y="600845"/>
              <a:ext cx="2221636" cy="4409304"/>
            </a:xfrm>
            <a:custGeom>
              <a:rect b="b" l="l" r="r" t="t"/>
              <a:pathLst>
                <a:path extrusionOk="0" h="4409304" w="2221636">
                  <a:moveTo>
                    <a:pt x="1120169" y="99975"/>
                  </a:moveTo>
                  <a:cubicBezTo>
                    <a:pt x="1522676" y="332357"/>
                    <a:pt x="1847888" y="895656"/>
                    <a:pt x="1846574" y="1358171"/>
                  </a:cubicBezTo>
                  <a:cubicBezTo>
                    <a:pt x="1845469" y="1747048"/>
                    <a:pt x="1613878" y="1940844"/>
                    <a:pt x="1300925" y="1854538"/>
                  </a:cubicBezTo>
                  <a:cubicBezTo>
                    <a:pt x="1825228" y="2258845"/>
                    <a:pt x="2223430" y="3013911"/>
                    <a:pt x="2221630" y="3645504"/>
                  </a:cubicBezTo>
                  <a:lnTo>
                    <a:pt x="2219477" y="4409305"/>
                  </a:lnTo>
                  <a:lnTo>
                    <a:pt x="0" y="3127878"/>
                  </a:lnTo>
                  <a:lnTo>
                    <a:pt x="2172" y="2364078"/>
                  </a:lnTo>
                  <a:cubicBezTo>
                    <a:pt x="3962" y="1732475"/>
                    <a:pt x="405136" y="1438933"/>
                    <a:pt x="930021" y="1640368"/>
                  </a:cubicBezTo>
                  <a:cubicBezTo>
                    <a:pt x="617620" y="1365619"/>
                    <a:pt x="387868" y="905476"/>
                    <a:pt x="388972" y="516589"/>
                  </a:cubicBezTo>
                  <a:cubicBezTo>
                    <a:pt x="390268" y="54103"/>
                    <a:pt x="717661" y="-132406"/>
                    <a:pt x="1120169" y="99975"/>
                  </a:cubicBezTo>
                  <a:close/>
                </a:path>
              </a:pathLst>
            </a:custGeom>
            <a:solidFill>
              <a:schemeClr val="accent1"/>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378" name="Google Shape;378;p31"/>
          <p:cNvGrpSpPr/>
          <p:nvPr/>
        </p:nvGrpSpPr>
        <p:grpSpPr>
          <a:xfrm>
            <a:off x="4263390" y="1559335"/>
            <a:ext cx="617220" cy="738328"/>
            <a:chOff x="3623224" y="331043"/>
            <a:chExt cx="4076879" cy="4876820"/>
          </a:xfrm>
        </p:grpSpPr>
        <p:sp>
          <p:nvSpPr>
            <p:cNvPr id="379" name="Google Shape;379;p31"/>
            <p:cNvSpPr/>
            <p:nvPr/>
          </p:nvSpPr>
          <p:spPr>
            <a:xfrm>
              <a:off x="3726722" y="331043"/>
              <a:ext cx="2292176" cy="3694054"/>
            </a:xfrm>
            <a:custGeom>
              <a:rect b="b" l="l" r="r" t="t"/>
              <a:pathLst>
                <a:path extrusionOk="0" h="3694054" w="2292176">
                  <a:moveTo>
                    <a:pt x="2292172" y="2761385"/>
                  </a:moveTo>
                  <a:cubicBezTo>
                    <a:pt x="2293430" y="2318987"/>
                    <a:pt x="2035597" y="1796646"/>
                    <a:pt x="1682744" y="1478339"/>
                  </a:cubicBezTo>
                  <a:lnTo>
                    <a:pt x="1847040" y="1382861"/>
                  </a:lnTo>
                  <a:cubicBezTo>
                    <a:pt x="1946129" y="1325272"/>
                    <a:pt x="2007575" y="1202819"/>
                    <a:pt x="2008070" y="1028778"/>
                  </a:cubicBezTo>
                  <a:cubicBezTo>
                    <a:pt x="2009061" y="678439"/>
                    <a:pt x="1762725" y="251757"/>
                    <a:pt x="1457839" y="75735"/>
                  </a:cubicBezTo>
                  <a:cubicBezTo>
                    <a:pt x="1304411" y="-12857"/>
                    <a:pt x="1165384" y="-21077"/>
                    <a:pt x="1065000" y="37254"/>
                  </a:cubicBezTo>
                  <a:lnTo>
                    <a:pt x="455657" y="391365"/>
                  </a:lnTo>
                  <a:cubicBezTo>
                    <a:pt x="455971" y="391175"/>
                    <a:pt x="456314" y="391003"/>
                    <a:pt x="456629" y="390822"/>
                  </a:cubicBezTo>
                  <a:cubicBezTo>
                    <a:pt x="356978" y="448172"/>
                    <a:pt x="295123" y="570835"/>
                    <a:pt x="294627" y="745438"/>
                  </a:cubicBezTo>
                  <a:cubicBezTo>
                    <a:pt x="293989" y="970971"/>
                    <a:pt x="395916" y="1228079"/>
                    <a:pt x="549907" y="1429638"/>
                  </a:cubicBezTo>
                  <a:lnTo>
                    <a:pt x="246821" y="1605774"/>
                  </a:lnTo>
                  <a:cubicBezTo>
                    <a:pt x="248155" y="1604993"/>
                    <a:pt x="249517" y="1604269"/>
                    <a:pt x="250860" y="1603517"/>
                  </a:cubicBezTo>
                  <a:cubicBezTo>
                    <a:pt x="97631" y="1690213"/>
                    <a:pt x="2391" y="1877542"/>
                    <a:pt x="1638" y="2144861"/>
                  </a:cubicBezTo>
                  <a:lnTo>
                    <a:pt x="0" y="2723419"/>
                  </a:lnTo>
                  <a:lnTo>
                    <a:pt x="1681201" y="3694054"/>
                  </a:lnTo>
                  <a:lnTo>
                    <a:pt x="1681201" y="3694054"/>
                  </a:lnTo>
                  <a:lnTo>
                    <a:pt x="1681201" y="3694054"/>
                  </a:lnTo>
                  <a:lnTo>
                    <a:pt x="1681201" y="3694054"/>
                  </a:lnTo>
                  <a:lnTo>
                    <a:pt x="1681201" y="3694054"/>
                  </a:lnTo>
                  <a:lnTo>
                    <a:pt x="2290544" y="3339943"/>
                  </a:lnTo>
                  <a:lnTo>
                    <a:pt x="2292172" y="2761385"/>
                  </a:lnTo>
                  <a:close/>
                </a:path>
              </a:pathLst>
            </a:custGeom>
            <a:solidFill>
              <a:srgbClr val="82CF9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380" name="Google Shape;380;p31"/>
            <p:cNvGrpSpPr/>
            <p:nvPr/>
          </p:nvGrpSpPr>
          <p:grpSpPr>
            <a:xfrm>
              <a:off x="3973534" y="1525987"/>
              <a:ext cx="2045365" cy="2499119"/>
              <a:chOff x="3973534" y="1525987"/>
              <a:chExt cx="2045365" cy="2499119"/>
            </a:xfrm>
          </p:grpSpPr>
          <p:sp>
            <p:nvSpPr>
              <p:cNvPr id="381" name="Google Shape;381;p31"/>
              <p:cNvSpPr/>
              <p:nvPr/>
            </p:nvSpPr>
            <p:spPr>
              <a:xfrm>
                <a:off x="3973534" y="1525987"/>
                <a:ext cx="1066980" cy="410839"/>
              </a:xfrm>
              <a:custGeom>
                <a:rect b="b" l="l" r="r" t="t"/>
                <a:pathLst>
                  <a:path extrusionOk="0" h="410839" w="1066980">
                    <a:moveTo>
                      <a:pt x="0" y="410840"/>
                    </a:moveTo>
                    <a:lnTo>
                      <a:pt x="609343" y="56729"/>
                    </a:lnTo>
                    <a:cubicBezTo>
                      <a:pt x="730872" y="-13890"/>
                      <a:pt x="889606" y="-20452"/>
                      <a:pt x="1066981" y="47623"/>
                    </a:cubicBezTo>
                    <a:lnTo>
                      <a:pt x="457638" y="401734"/>
                    </a:lnTo>
                    <a:cubicBezTo>
                      <a:pt x="280264" y="333659"/>
                      <a:pt x="121530" y="340202"/>
                      <a:pt x="0" y="410840"/>
                    </a:cubicBezTo>
                    <a:close/>
                  </a:path>
                </a:pathLst>
              </a:custGeom>
              <a:solidFill>
                <a:srgbClr val="58948E"/>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82" name="Google Shape;382;p31"/>
              <p:cNvSpPr/>
              <p:nvPr/>
            </p:nvSpPr>
            <p:spPr>
              <a:xfrm>
                <a:off x="4712141" y="1735820"/>
                <a:ext cx="1306758" cy="2289286"/>
              </a:xfrm>
              <a:custGeom>
                <a:rect b="b" l="l" r="r" t="t"/>
                <a:pathLst>
                  <a:path extrusionOk="0" h="2289286" w="1306758">
                    <a:moveTo>
                      <a:pt x="609343" y="0"/>
                    </a:moveTo>
                    <a:lnTo>
                      <a:pt x="0" y="354111"/>
                    </a:lnTo>
                    <a:cubicBezTo>
                      <a:pt x="397145" y="660359"/>
                      <a:pt x="698773" y="1232297"/>
                      <a:pt x="697411" y="1710728"/>
                    </a:cubicBezTo>
                    <a:lnTo>
                      <a:pt x="695773" y="2289286"/>
                    </a:lnTo>
                    <a:lnTo>
                      <a:pt x="1305116" y="1935175"/>
                    </a:lnTo>
                    <a:lnTo>
                      <a:pt x="1306754" y="1356627"/>
                    </a:lnTo>
                    <a:cubicBezTo>
                      <a:pt x="1308106" y="878196"/>
                      <a:pt x="1006488" y="306248"/>
                      <a:pt x="609343" y="0"/>
                    </a:cubicBezTo>
                    <a:close/>
                  </a:path>
                </a:pathLst>
              </a:custGeom>
              <a:solidFill>
                <a:srgbClr val="E7CE0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383" name="Google Shape;383;p31"/>
            <p:cNvSpPr/>
            <p:nvPr/>
          </p:nvSpPr>
          <p:spPr>
            <a:xfrm>
              <a:off x="4182370" y="331052"/>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3"/>
                    <a:pt x="782041" y="1736972"/>
                  </a:cubicBezTo>
                  <a:lnTo>
                    <a:pt x="1391383" y="1382861"/>
                  </a:lnTo>
                  <a:cubicBezTo>
                    <a:pt x="1490472" y="1325273"/>
                    <a:pt x="1551918" y="1202819"/>
                    <a:pt x="1552413" y="1028778"/>
                  </a:cubicBezTo>
                  <a:cubicBezTo>
                    <a:pt x="1553413" y="678439"/>
                    <a:pt x="1307068" y="251767"/>
                    <a:pt x="1002182" y="75735"/>
                  </a:cubicBezTo>
                  <a:close/>
                </a:path>
              </a:pathLst>
            </a:custGeom>
            <a:solidFill>
              <a:srgbClr val="FDF080"/>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84" name="Google Shape;384;p31"/>
            <p:cNvSpPr/>
            <p:nvPr/>
          </p:nvSpPr>
          <p:spPr>
            <a:xfrm>
              <a:off x="3726713" y="685170"/>
              <a:ext cx="1682834" cy="3339936"/>
            </a:xfrm>
            <a:custGeom>
              <a:rect b="b" l="l" r="r" t="t"/>
              <a:pathLst>
                <a:path extrusionOk="0" h="3339936" w="1682834">
                  <a:moveTo>
                    <a:pt x="848497" y="75728"/>
                  </a:moveTo>
                  <a:cubicBezTo>
                    <a:pt x="1153382" y="251760"/>
                    <a:pt x="1399727" y="678432"/>
                    <a:pt x="1398727" y="1028771"/>
                  </a:cubicBezTo>
                  <a:cubicBezTo>
                    <a:pt x="1397889" y="1323332"/>
                    <a:pt x="1222467" y="1470122"/>
                    <a:pt x="985418" y="1404761"/>
                  </a:cubicBezTo>
                  <a:cubicBezTo>
                    <a:pt x="1382563" y="1711009"/>
                    <a:pt x="1684191" y="2282947"/>
                    <a:pt x="1682830" y="2761378"/>
                  </a:cubicBezTo>
                  <a:lnTo>
                    <a:pt x="1681191" y="3339936"/>
                  </a:lnTo>
                  <a:lnTo>
                    <a:pt x="0" y="2369291"/>
                  </a:lnTo>
                  <a:lnTo>
                    <a:pt x="1638" y="1790733"/>
                  </a:lnTo>
                  <a:cubicBezTo>
                    <a:pt x="2991" y="1312311"/>
                    <a:pt x="306876" y="1089960"/>
                    <a:pt x="704450" y="1242541"/>
                  </a:cubicBezTo>
                  <a:cubicBezTo>
                    <a:pt x="467811" y="1034419"/>
                    <a:pt x="293789" y="685881"/>
                    <a:pt x="294627" y="391311"/>
                  </a:cubicBezTo>
                  <a:cubicBezTo>
                    <a:pt x="295618" y="40981"/>
                    <a:pt x="543611" y="-100294"/>
                    <a:pt x="848497" y="75728"/>
                  </a:cubicBezTo>
                  <a:close/>
                </a:path>
              </a:pathLst>
            </a:custGeom>
            <a:solidFill>
              <a:schemeClr val="accent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85" name="Google Shape;385;p31"/>
            <p:cNvSpPr/>
            <p:nvPr/>
          </p:nvSpPr>
          <p:spPr>
            <a:xfrm>
              <a:off x="5407914" y="1301688"/>
              <a:ext cx="2292186" cy="3694044"/>
            </a:xfrm>
            <a:custGeom>
              <a:rect b="b" l="l" r="r" t="t"/>
              <a:pathLst>
                <a:path extrusionOk="0" h="3694044" w="2292186">
                  <a:moveTo>
                    <a:pt x="2292182" y="2761385"/>
                  </a:moveTo>
                  <a:cubicBezTo>
                    <a:pt x="2293439" y="2318987"/>
                    <a:pt x="2035607" y="1796646"/>
                    <a:pt x="1682753" y="1478339"/>
                  </a:cubicBezTo>
                  <a:lnTo>
                    <a:pt x="1847050" y="1382861"/>
                  </a:lnTo>
                  <a:cubicBezTo>
                    <a:pt x="1946138" y="1325272"/>
                    <a:pt x="2007584" y="1202819"/>
                    <a:pt x="2008080" y="1028778"/>
                  </a:cubicBezTo>
                  <a:cubicBezTo>
                    <a:pt x="2009070" y="678439"/>
                    <a:pt x="1762735" y="251757"/>
                    <a:pt x="1457849" y="75735"/>
                  </a:cubicBezTo>
                  <a:cubicBezTo>
                    <a:pt x="1304420" y="-12857"/>
                    <a:pt x="1165393" y="-21077"/>
                    <a:pt x="1065009" y="37254"/>
                  </a:cubicBezTo>
                  <a:lnTo>
                    <a:pt x="455667" y="391365"/>
                  </a:lnTo>
                  <a:cubicBezTo>
                    <a:pt x="455981" y="391175"/>
                    <a:pt x="456324" y="391003"/>
                    <a:pt x="456638" y="390822"/>
                  </a:cubicBezTo>
                  <a:cubicBezTo>
                    <a:pt x="356987" y="448172"/>
                    <a:pt x="295132" y="570826"/>
                    <a:pt x="294627" y="745429"/>
                  </a:cubicBezTo>
                  <a:cubicBezTo>
                    <a:pt x="293989" y="970961"/>
                    <a:pt x="395916" y="1228070"/>
                    <a:pt x="549907" y="1429628"/>
                  </a:cubicBezTo>
                  <a:lnTo>
                    <a:pt x="246821" y="1605765"/>
                  </a:lnTo>
                  <a:cubicBezTo>
                    <a:pt x="248155" y="1604993"/>
                    <a:pt x="249517" y="1604260"/>
                    <a:pt x="250860" y="1603507"/>
                  </a:cubicBezTo>
                  <a:cubicBezTo>
                    <a:pt x="97631" y="1690204"/>
                    <a:pt x="2400" y="1877532"/>
                    <a:pt x="1638" y="2144851"/>
                  </a:cubicBezTo>
                  <a:lnTo>
                    <a:pt x="0" y="2723409"/>
                  </a:lnTo>
                  <a:lnTo>
                    <a:pt x="1681201" y="3694045"/>
                  </a:lnTo>
                  <a:lnTo>
                    <a:pt x="1681201" y="3694045"/>
                  </a:lnTo>
                  <a:lnTo>
                    <a:pt x="1681201" y="3694045"/>
                  </a:lnTo>
                  <a:lnTo>
                    <a:pt x="1681201" y="3694045"/>
                  </a:lnTo>
                  <a:lnTo>
                    <a:pt x="1681201" y="3694045"/>
                  </a:lnTo>
                  <a:lnTo>
                    <a:pt x="2290544" y="3339934"/>
                  </a:lnTo>
                  <a:lnTo>
                    <a:pt x="2292182" y="2761385"/>
                  </a:lnTo>
                  <a:close/>
                </a:path>
              </a:pathLst>
            </a:custGeom>
            <a:solidFill>
              <a:srgbClr val="82CF9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386" name="Google Shape;386;p31"/>
            <p:cNvGrpSpPr/>
            <p:nvPr/>
          </p:nvGrpSpPr>
          <p:grpSpPr>
            <a:xfrm>
              <a:off x="5654735" y="2496623"/>
              <a:ext cx="2045368" cy="2499132"/>
              <a:chOff x="5654735" y="2496623"/>
              <a:chExt cx="2045368" cy="2499132"/>
            </a:xfrm>
          </p:grpSpPr>
          <p:sp>
            <p:nvSpPr>
              <p:cNvPr id="387" name="Google Shape;387;p31"/>
              <p:cNvSpPr/>
              <p:nvPr/>
            </p:nvSpPr>
            <p:spPr>
              <a:xfrm>
                <a:off x="5654735" y="2496623"/>
                <a:ext cx="1066980" cy="410839"/>
              </a:xfrm>
              <a:custGeom>
                <a:rect b="b" l="l" r="r" t="t"/>
                <a:pathLst>
                  <a:path extrusionOk="0" h="410839" w="1066980">
                    <a:moveTo>
                      <a:pt x="0" y="410840"/>
                    </a:moveTo>
                    <a:lnTo>
                      <a:pt x="609343" y="56729"/>
                    </a:lnTo>
                    <a:cubicBezTo>
                      <a:pt x="730872" y="-13890"/>
                      <a:pt x="889607" y="-20452"/>
                      <a:pt x="1066981" y="47623"/>
                    </a:cubicBezTo>
                    <a:lnTo>
                      <a:pt x="457638" y="401734"/>
                    </a:lnTo>
                    <a:cubicBezTo>
                      <a:pt x="280264" y="333658"/>
                      <a:pt x="121530" y="340212"/>
                      <a:pt x="0" y="410840"/>
                    </a:cubicBezTo>
                    <a:close/>
                  </a:path>
                </a:pathLst>
              </a:custGeom>
              <a:solidFill>
                <a:srgbClr val="01E073"/>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88" name="Google Shape;388;p31"/>
              <p:cNvSpPr/>
              <p:nvPr/>
            </p:nvSpPr>
            <p:spPr>
              <a:xfrm>
                <a:off x="6393342" y="2706463"/>
                <a:ext cx="1306761" cy="2289292"/>
              </a:xfrm>
              <a:custGeom>
                <a:rect b="b" l="l" r="r" t="t"/>
                <a:pathLst>
                  <a:path extrusionOk="0" h="2289286" w="1306758">
                    <a:moveTo>
                      <a:pt x="609343" y="0"/>
                    </a:moveTo>
                    <a:lnTo>
                      <a:pt x="0" y="354111"/>
                    </a:lnTo>
                    <a:cubicBezTo>
                      <a:pt x="397145" y="660359"/>
                      <a:pt x="698773" y="1232297"/>
                      <a:pt x="697411" y="1710728"/>
                    </a:cubicBezTo>
                    <a:lnTo>
                      <a:pt x="695773" y="2289286"/>
                    </a:lnTo>
                    <a:lnTo>
                      <a:pt x="1305116" y="1935175"/>
                    </a:lnTo>
                    <a:lnTo>
                      <a:pt x="1306754" y="1356627"/>
                    </a:lnTo>
                    <a:cubicBezTo>
                      <a:pt x="1308107" y="878186"/>
                      <a:pt x="1006488" y="306248"/>
                      <a:pt x="609343" y="0"/>
                    </a:cubicBezTo>
                    <a:close/>
                  </a:path>
                </a:pathLst>
              </a:custGeom>
              <a:solidFill>
                <a:srgbClr val="5D37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389" name="Google Shape;389;p31"/>
            <p:cNvSpPr/>
            <p:nvPr/>
          </p:nvSpPr>
          <p:spPr>
            <a:xfrm>
              <a:off x="5863570" y="1301688"/>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4"/>
                    <a:pt x="782041" y="1736972"/>
                  </a:cubicBezTo>
                  <a:lnTo>
                    <a:pt x="1391383" y="1382861"/>
                  </a:lnTo>
                  <a:cubicBezTo>
                    <a:pt x="1490472" y="1325272"/>
                    <a:pt x="1551918" y="1202819"/>
                    <a:pt x="1552413" y="1028778"/>
                  </a:cubicBezTo>
                  <a:cubicBezTo>
                    <a:pt x="1553413" y="678449"/>
                    <a:pt x="1307068" y="251767"/>
                    <a:pt x="1002182" y="75735"/>
                  </a:cubicBezTo>
                  <a:close/>
                </a:path>
              </a:pathLst>
            </a:custGeom>
            <a:solidFill>
              <a:srgbClr val="A679BE"/>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90" name="Google Shape;390;p31"/>
            <p:cNvSpPr/>
            <p:nvPr/>
          </p:nvSpPr>
          <p:spPr>
            <a:xfrm>
              <a:off x="5407911" y="1655809"/>
              <a:ext cx="1682834" cy="3339939"/>
            </a:xfrm>
            <a:custGeom>
              <a:rect b="b" l="l" r="r" t="t"/>
              <a:pathLst>
                <a:path extrusionOk="0" h="3339936" w="1682833">
                  <a:moveTo>
                    <a:pt x="848497" y="75728"/>
                  </a:moveTo>
                  <a:cubicBezTo>
                    <a:pt x="1153382" y="251760"/>
                    <a:pt x="1399727" y="678432"/>
                    <a:pt x="1398727" y="1028771"/>
                  </a:cubicBezTo>
                  <a:cubicBezTo>
                    <a:pt x="1397889" y="1323332"/>
                    <a:pt x="1222467" y="1470121"/>
                    <a:pt x="985419" y="1404761"/>
                  </a:cubicBezTo>
                  <a:cubicBezTo>
                    <a:pt x="1382563" y="1711009"/>
                    <a:pt x="1684192" y="2282947"/>
                    <a:pt x="1682829" y="2761378"/>
                  </a:cubicBezTo>
                  <a:lnTo>
                    <a:pt x="1681191" y="3339936"/>
                  </a:lnTo>
                  <a:lnTo>
                    <a:pt x="0" y="2369291"/>
                  </a:lnTo>
                  <a:lnTo>
                    <a:pt x="1638" y="1790733"/>
                  </a:lnTo>
                  <a:cubicBezTo>
                    <a:pt x="2991" y="1312311"/>
                    <a:pt x="306876" y="1089960"/>
                    <a:pt x="704450" y="1242541"/>
                  </a:cubicBezTo>
                  <a:cubicBezTo>
                    <a:pt x="467811" y="1034420"/>
                    <a:pt x="293789" y="685881"/>
                    <a:pt x="294627" y="391311"/>
                  </a:cubicBezTo>
                  <a:cubicBezTo>
                    <a:pt x="295618" y="40981"/>
                    <a:pt x="543611" y="-100294"/>
                    <a:pt x="848497" y="75728"/>
                  </a:cubicBezTo>
                  <a:close/>
                </a:path>
              </a:pathLst>
            </a:custGeom>
            <a:solidFill>
              <a:schemeClr val="accent6"/>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91" name="Google Shape;391;p31"/>
            <p:cNvSpPr/>
            <p:nvPr/>
          </p:nvSpPr>
          <p:spPr>
            <a:xfrm>
              <a:off x="3623224" y="1513803"/>
              <a:ext cx="2292186" cy="3694051"/>
            </a:xfrm>
            <a:custGeom>
              <a:rect b="b" l="l" r="r" t="t"/>
              <a:pathLst>
                <a:path extrusionOk="0" h="3694051" w="2292186">
                  <a:moveTo>
                    <a:pt x="2292182" y="2761383"/>
                  </a:moveTo>
                  <a:cubicBezTo>
                    <a:pt x="2293439" y="2318984"/>
                    <a:pt x="2035607" y="1796643"/>
                    <a:pt x="1682753" y="1478336"/>
                  </a:cubicBezTo>
                  <a:lnTo>
                    <a:pt x="1847050" y="1382858"/>
                  </a:lnTo>
                  <a:cubicBezTo>
                    <a:pt x="1946139" y="1325270"/>
                    <a:pt x="2007584" y="1202816"/>
                    <a:pt x="2008080" y="1028775"/>
                  </a:cubicBezTo>
                  <a:cubicBezTo>
                    <a:pt x="2009070" y="678436"/>
                    <a:pt x="1762735" y="251754"/>
                    <a:pt x="1457849" y="75732"/>
                  </a:cubicBezTo>
                  <a:cubicBezTo>
                    <a:pt x="1304420" y="-12850"/>
                    <a:pt x="1165393" y="-21080"/>
                    <a:pt x="1065009" y="37251"/>
                  </a:cubicBezTo>
                  <a:lnTo>
                    <a:pt x="455666" y="391372"/>
                  </a:lnTo>
                  <a:cubicBezTo>
                    <a:pt x="455981" y="391181"/>
                    <a:pt x="456324" y="391010"/>
                    <a:pt x="456638" y="390829"/>
                  </a:cubicBezTo>
                  <a:cubicBezTo>
                    <a:pt x="356987" y="448179"/>
                    <a:pt x="295132" y="570832"/>
                    <a:pt x="294627" y="745435"/>
                  </a:cubicBezTo>
                  <a:cubicBezTo>
                    <a:pt x="293989" y="970968"/>
                    <a:pt x="395916" y="1228076"/>
                    <a:pt x="549907" y="1429635"/>
                  </a:cubicBezTo>
                  <a:lnTo>
                    <a:pt x="246821" y="1605771"/>
                  </a:lnTo>
                  <a:cubicBezTo>
                    <a:pt x="248155" y="1604990"/>
                    <a:pt x="249517" y="1604266"/>
                    <a:pt x="250860" y="1603514"/>
                  </a:cubicBezTo>
                  <a:cubicBezTo>
                    <a:pt x="97631" y="1690210"/>
                    <a:pt x="2391" y="1877539"/>
                    <a:pt x="1638" y="2144858"/>
                  </a:cubicBezTo>
                  <a:lnTo>
                    <a:pt x="0" y="2723416"/>
                  </a:lnTo>
                  <a:lnTo>
                    <a:pt x="1681210" y="3694051"/>
                  </a:lnTo>
                  <a:lnTo>
                    <a:pt x="1681210" y="3694051"/>
                  </a:lnTo>
                  <a:lnTo>
                    <a:pt x="1681210" y="3694051"/>
                  </a:lnTo>
                  <a:lnTo>
                    <a:pt x="1681210" y="3694051"/>
                  </a:lnTo>
                  <a:lnTo>
                    <a:pt x="1681210" y="3694051"/>
                  </a:lnTo>
                  <a:lnTo>
                    <a:pt x="2290553" y="3339941"/>
                  </a:lnTo>
                  <a:lnTo>
                    <a:pt x="2292182" y="2761383"/>
                  </a:lnTo>
                  <a:close/>
                </a:path>
              </a:pathLst>
            </a:custGeom>
            <a:solidFill>
              <a:srgbClr val="ACDD58"/>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nvGrpSpPr>
            <p:cNvPr id="392" name="Google Shape;392;p31"/>
            <p:cNvGrpSpPr/>
            <p:nvPr/>
          </p:nvGrpSpPr>
          <p:grpSpPr>
            <a:xfrm>
              <a:off x="3870045" y="2708744"/>
              <a:ext cx="2045365" cy="2499119"/>
              <a:chOff x="3870045" y="2708744"/>
              <a:chExt cx="2045365" cy="2499119"/>
            </a:xfrm>
          </p:grpSpPr>
          <p:sp>
            <p:nvSpPr>
              <p:cNvPr id="393" name="Google Shape;393;p31"/>
              <p:cNvSpPr/>
              <p:nvPr/>
            </p:nvSpPr>
            <p:spPr>
              <a:xfrm>
                <a:off x="3870045" y="2708744"/>
                <a:ext cx="1066981" cy="410839"/>
              </a:xfrm>
              <a:custGeom>
                <a:rect b="b" l="l" r="r" t="t"/>
                <a:pathLst>
                  <a:path extrusionOk="0" h="410839" w="1066981">
                    <a:moveTo>
                      <a:pt x="0" y="410840"/>
                    </a:moveTo>
                    <a:lnTo>
                      <a:pt x="609343" y="56729"/>
                    </a:lnTo>
                    <a:cubicBezTo>
                      <a:pt x="730872" y="-13890"/>
                      <a:pt x="889606" y="-20452"/>
                      <a:pt x="1066981" y="47623"/>
                    </a:cubicBezTo>
                    <a:lnTo>
                      <a:pt x="457638" y="401734"/>
                    </a:lnTo>
                    <a:cubicBezTo>
                      <a:pt x="280264" y="333659"/>
                      <a:pt x="121530" y="340202"/>
                      <a:pt x="0" y="410840"/>
                    </a:cubicBezTo>
                    <a:close/>
                  </a:path>
                </a:pathLst>
              </a:custGeom>
              <a:solidFill>
                <a:srgbClr val="D114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94" name="Google Shape;394;p31"/>
              <p:cNvSpPr/>
              <p:nvPr/>
            </p:nvSpPr>
            <p:spPr>
              <a:xfrm>
                <a:off x="4608652" y="2918578"/>
                <a:ext cx="1306758" cy="2289285"/>
              </a:xfrm>
              <a:custGeom>
                <a:rect b="b" l="l" r="r" t="t"/>
                <a:pathLst>
                  <a:path extrusionOk="0" h="2289285" w="1306758">
                    <a:moveTo>
                      <a:pt x="609343" y="0"/>
                    </a:moveTo>
                    <a:lnTo>
                      <a:pt x="0" y="354111"/>
                    </a:lnTo>
                    <a:cubicBezTo>
                      <a:pt x="397145" y="660359"/>
                      <a:pt x="698773" y="1232297"/>
                      <a:pt x="697411" y="1710728"/>
                    </a:cubicBezTo>
                    <a:lnTo>
                      <a:pt x="695773" y="2289286"/>
                    </a:lnTo>
                    <a:lnTo>
                      <a:pt x="1305115" y="1935175"/>
                    </a:lnTo>
                    <a:lnTo>
                      <a:pt x="1306754" y="1356627"/>
                    </a:lnTo>
                    <a:cubicBezTo>
                      <a:pt x="1308107" y="878196"/>
                      <a:pt x="1006488" y="306248"/>
                      <a:pt x="609343" y="0"/>
                    </a:cubicBezTo>
                    <a:close/>
                  </a:path>
                </a:pathLst>
              </a:custGeom>
              <a:solidFill>
                <a:srgbClr val="D1147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395" name="Google Shape;395;p31"/>
            <p:cNvSpPr/>
            <p:nvPr/>
          </p:nvSpPr>
          <p:spPr>
            <a:xfrm>
              <a:off x="4078890" y="1513810"/>
              <a:ext cx="1552416" cy="1736971"/>
            </a:xfrm>
            <a:custGeom>
              <a:rect b="b" l="l" r="r" t="t"/>
              <a:pathLst>
                <a:path extrusionOk="0" h="1736971" w="1552416">
                  <a:moveTo>
                    <a:pt x="1002182" y="75735"/>
                  </a:moveTo>
                  <a:cubicBezTo>
                    <a:pt x="848754" y="-12857"/>
                    <a:pt x="709727" y="-21077"/>
                    <a:pt x="609343" y="37254"/>
                  </a:cubicBezTo>
                  <a:lnTo>
                    <a:pt x="0" y="391365"/>
                  </a:lnTo>
                  <a:cubicBezTo>
                    <a:pt x="100384" y="333025"/>
                    <a:pt x="239411" y="341254"/>
                    <a:pt x="392840" y="429846"/>
                  </a:cubicBezTo>
                  <a:cubicBezTo>
                    <a:pt x="697725" y="605878"/>
                    <a:pt x="944070" y="1032550"/>
                    <a:pt x="943070" y="1382889"/>
                  </a:cubicBezTo>
                  <a:cubicBezTo>
                    <a:pt x="942585" y="1556930"/>
                    <a:pt x="881139" y="1679383"/>
                    <a:pt x="782041" y="1736972"/>
                  </a:cubicBezTo>
                  <a:lnTo>
                    <a:pt x="1391383" y="1382861"/>
                  </a:lnTo>
                  <a:cubicBezTo>
                    <a:pt x="1490472" y="1325273"/>
                    <a:pt x="1551918" y="1202819"/>
                    <a:pt x="1552413" y="1028778"/>
                  </a:cubicBezTo>
                  <a:cubicBezTo>
                    <a:pt x="1553413" y="678439"/>
                    <a:pt x="1307068" y="251767"/>
                    <a:pt x="1002182" y="75735"/>
                  </a:cubicBezTo>
                  <a:close/>
                </a:path>
              </a:pathLst>
            </a:custGeom>
            <a:solidFill>
              <a:srgbClr val="F593C2"/>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96" name="Google Shape;396;p31"/>
            <p:cNvSpPr/>
            <p:nvPr/>
          </p:nvSpPr>
          <p:spPr>
            <a:xfrm>
              <a:off x="3623233" y="1867928"/>
              <a:ext cx="1682834" cy="3339926"/>
            </a:xfrm>
            <a:custGeom>
              <a:rect b="b" l="l" r="r" t="t"/>
              <a:pathLst>
                <a:path extrusionOk="0" h="3339926" w="1682834">
                  <a:moveTo>
                    <a:pt x="848497" y="75728"/>
                  </a:moveTo>
                  <a:cubicBezTo>
                    <a:pt x="1153382" y="251760"/>
                    <a:pt x="1399727" y="678432"/>
                    <a:pt x="1398727" y="1028771"/>
                  </a:cubicBezTo>
                  <a:cubicBezTo>
                    <a:pt x="1397889" y="1323332"/>
                    <a:pt x="1222467" y="1470121"/>
                    <a:pt x="985418" y="1404761"/>
                  </a:cubicBezTo>
                  <a:cubicBezTo>
                    <a:pt x="1382563" y="1711008"/>
                    <a:pt x="1684191" y="2282947"/>
                    <a:pt x="1682830" y="2761378"/>
                  </a:cubicBezTo>
                  <a:lnTo>
                    <a:pt x="1681191" y="3339927"/>
                  </a:lnTo>
                  <a:lnTo>
                    <a:pt x="0" y="2369291"/>
                  </a:lnTo>
                  <a:lnTo>
                    <a:pt x="1638" y="1790742"/>
                  </a:lnTo>
                  <a:cubicBezTo>
                    <a:pt x="2991" y="1312321"/>
                    <a:pt x="306876" y="1089969"/>
                    <a:pt x="704459" y="1242550"/>
                  </a:cubicBezTo>
                  <a:cubicBezTo>
                    <a:pt x="467820" y="1034429"/>
                    <a:pt x="293799" y="685890"/>
                    <a:pt x="294637" y="391320"/>
                  </a:cubicBezTo>
                  <a:cubicBezTo>
                    <a:pt x="295618" y="40981"/>
                    <a:pt x="543611" y="-100294"/>
                    <a:pt x="848497" y="75728"/>
                  </a:cubicBezTo>
                  <a:close/>
                </a:path>
              </a:pathLst>
            </a:custGeom>
            <a:solidFill>
              <a:schemeClr val="accent5"/>
            </a:solidFill>
            <a:ln cap="rnd" cmpd="sng" w="25400">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397" name="Google Shape;397;p31"/>
          <p:cNvGrpSpPr/>
          <p:nvPr/>
        </p:nvGrpSpPr>
        <p:grpSpPr>
          <a:xfrm>
            <a:off x="7200662" y="1505166"/>
            <a:ext cx="533876" cy="792748"/>
            <a:chOff x="7298086" y="2114834"/>
            <a:chExt cx="492389" cy="731142"/>
          </a:xfrm>
        </p:grpSpPr>
        <p:sp>
          <p:nvSpPr>
            <p:cNvPr id="398" name="Google Shape;398;p31"/>
            <p:cNvSpPr/>
            <p:nvPr/>
          </p:nvSpPr>
          <p:spPr>
            <a:xfrm>
              <a:off x="7395706" y="2481729"/>
              <a:ext cx="88161" cy="187546"/>
            </a:xfrm>
            <a:custGeom>
              <a:rect b="b" l="l" r="r" t="t"/>
              <a:pathLst>
                <a:path extrusionOk="0" h="213501" w="100361">
                  <a:moveTo>
                    <a:pt x="0" y="58293"/>
                  </a:moveTo>
                  <a:lnTo>
                    <a:pt x="100362" y="0"/>
                  </a:lnTo>
                  <a:lnTo>
                    <a:pt x="100362" y="155209"/>
                  </a:lnTo>
                  <a:lnTo>
                    <a:pt x="0" y="213502"/>
                  </a:lnTo>
                  <a:close/>
                </a:path>
              </a:pathLst>
            </a:custGeom>
            <a:solidFill>
              <a:srgbClr val="E7CE02"/>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99" name="Google Shape;399;p31"/>
            <p:cNvSpPr/>
            <p:nvPr/>
          </p:nvSpPr>
          <p:spPr>
            <a:xfrm>
              <a:off x="7298086" y="2425351"/>
              <a:ext cx="185781" cy="107583"/>
            </a:xfrm>
            <a:custGeom>
              <a:rect b="b" l="l" r="r" t="t"/>
              <a:pathLst>
                <a:path extrusionOk="0" h="122472" w="211491">
                  <a:moveTo>
                    <a:pt x="0" y="58293"/>
                  </a:moveTo>
                  <a:lnTo>
                    <a:pt x="100362" y="0"/>
                  </a:lnTo>
                  <a:lnTo>
                    <a:pt x="211491" y="64180"/>
                  </a:lnTo>
                  <a:lnTo>
                    <a:pt x="111130" y="122473"/>
                  </a:lnTo>
                  <a:close/>
                </a:path>
              </a:pathLst>
            </a:custGeom>
            <a:solidFill>
              <a:srgbClr val="FDF080"/>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00" name="Google Shape;400;p31"/>
            <p:cNvSpPr/>
            <p:nvPr/>
          </p:nvSpPr>
          <p:spPr>
            <a:xfrm>
              <a:off x="7298086" y="2476557"/>
              <a:ext cx="97620" cy="192718"/>
            </a:xfrm>
            <a:custGeom>
              <a:rect b="b" l="l" r="r" t="t"/>
              <a:pathLst>
                <a:path extrusionOk="0" h="219388" w="111129">
                  <a:moveTo>
                    <a:pt x="111130" y="64180"/>
                  </a:moveTo>
                  <a:lnTo>
                    <a:pt x="111130" y="219388"/>
                  </a:lnTo>
                  <a:lnTo>
                    <a:pt x="0" y="155352"/>
                  </a:lnTo>
                  <a:lnTo>
                    <a:pt x="0" y="0"/>
                  </a:lnTo>
                  <a:close/>
                </a:path>
              </a:pathLst>
            </a:custGeom>
            <a:solidFill>
              <a:schemeClr val="accent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01" name="Google Shape;401;p31"/>
            <p:cNvSpPr/>
            <p:nvPr/>
          </p:nvSpPr>
          <p:spPr>
            <a:xfrm>
              <a:off x="7548190" y="2394325"/>
              <a:ext cx="88917" cy="363364"/>
            </a:xfrm>
            <a:custGeom>
              <a:rect b="b" l="l" r="r" t="t"/>
              <a:pathLst>
                <a:path extrusionOk="0" h="413650" w="101222">
                  <a:moveTo>
                    <a:pt x="1005" y="58293"/>
                  </a:moveTo>
                  <a:lnTo>
                    <a:pt x="101223" y="0"/>
                  </a:lnTo>
                  <a:lnTo>
                    <a:pt x="101223" y="355358"/>
                  </a:lnTo>
                  <a:lnTo>
                    <a:pt x="0" y="413651"/>
                  </a:lnTo>
                  <a:close/>
                </a:path>
              </a:pathLst>
            </a:custGeom>
            <a:solidFill>
              <a:srgbClr val="23BDB1"/>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02" name="Google Shape;402;p31"/>
            <p:cNvSpPr/>
            <p:nvPr/>
          </p:nvSpPr>
          <p:spPr>
            <a:xfrm>
              <a:off x="7451453" y="2338074"/>
              <a:ext cx="185654" cy="107458"/>
            </a:xfrm>
            <a:custGeom>
              <a:rect b="b" l="l" r="r" t="t"/>
              <a:pathLst>
                <a:path extrusionOk="0" h="122329" w="211347">
                  <a:moveTo>
                    <a:pt x="0" y="58293"/>
                  </a:moveTo>
                  <a:lnTo>
                    <a:pt x="100362" y="0"/>
                  </a:lnTo>
                  <a:lnTo>
                    <a:pt x="211348" y="64036"/>
                  </a:lnTo>
                  <a:lnTo>
                    <a:pt x="111130" y="122329"/>
                  </a:lnTo>
                  <a:close/>
                </a:path>
              </a:pathLst>
            </a:custGeom>
            <a:solidFill>
              <a:srgbClr val="CBF5F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03" name="Google Shape;403;p31"/>
            <p:cNvSpPr/>
            <p:nvPr/>
          </p:nvSpPr>
          <p:spPr>
            <a:xfrm>
              <a:off x="7451453" y="2389280"/>
              <a:ext cx="97619" cy="368409"/>
            </a:xfrm>
            <a:custGeom>
              <a:rect b="b" l="l" r="r" t="t"/>
              <a:pathLst>
                <a:path extrusionOk="0" h="419393" w="111129">
                  <a:moveTo>
                    <a:pt x="111130" y="64036"/>
                  </a:moveTo>
                  <a:lnTo>
                    <a:pt x="110125" y="419394"/>
                  </a:lnTo>
                  <a:lnTo>
                    <a:pt x="0" y="355214"/>
                  </a:lnTo>
                  <a:lnTo>
                    <a:pt x="0" y="0"/>
                  </a:lnTo>
                  <a:close/>
                </a:path>
              </a:pathLst>
            </a:custGeom>
            <a:solidFill>
              <a:schemeClr val="accent2"/>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04" name="Google Shape;404;p31"/>
            <p:cNvSpPr/>
            <p:nvPr/>
          </p:nvSpPr>
          <p:spPr>
            <a:xfrm>
              <a:off x="7702315" y="2171211"/>
              <a:ext cx="88160" cy="674765"/>
            </a:xfrm>
            <a:custGeom>
              <a:rect b="b" l="l" r="r" t="t"/>
              <a:pathLst>
                <a:path extrusionOk="0" h="768146" w="100361">
                  <a:moveTo>
                    <a:pt x="0" y="58293"/>
                  </a:moveTo>
                  <a:lnTo>
                    <a:pt x="100362" y="0"/>
                  </a:lnTo>
                  <a:lnTo>
                    <a:pt x="100362" y="709854"/>
                  </a:lnTo>
                  <a:lnTo>
                    <a:pt x="0" y="768147"/>
                  </a:lnTo>
                  <a:close/>
                </a:path>
              </a:pathLst>
            </a:custGeom>
            <a:solidFill>
              <a:srgbClr val="01E073"/>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05" name="Google Shape;405;p31"/>
            <p:cNvSpPr/>
            <p:nvPr/>
          </p:nvSpPr>
          <p:spPr>
            <a:xfrm>
              <a:off x="7604821" y="2114834"/>
              <a:ext cx="185654" cy="107584"/>
            </a:xfrm>
            <a:custGeom>
              <a:rect b="b" l="l" r="r" t="t"/>
              <a:pathLst>
                <a:path extrusionOk="0" h="122472" w="211347">
                  <a:moveTo>
                    <a:pt x="0" y="58293"/>
                  </a:moveTo>
                  <a:lnTo>
                    <a:pt x="100362" y="0"/>
                  </a:lnTo>
                  <a:lnTo>
                    <a:pt x="211348" y="64180"/>
                  </a:lnTo>
                  <a:lnTo>
                    <a:pt x="110986" y="122473"/>
                  </a:lnTo>
                  <a:close/>
                </a:path>
              </a:pathLst>
            </a:custGeom>
            <a:solidFill>
              <a:srgbClr val="99FFCD"/>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406" name="Google Shape;406;p31"/>
            <p:cNvSpPr/>
            <p:nvPr/>
          </p:nvSpPr>
          <p:spPr>
            <a:xfrm>
              <a:off x="7604821" y="2166040"/>
              <a:ext cx="97494" cy="679936"/>
            </a:xfrm>
            <a:custGeom>
              <a:rect b="b" l="l" r="r" t="t"/>
              <a:pathLst>
                <a:path extrusionOk="0" h="774033" w="110986">
                  <a:moveTo>
                    <a:pt x="110986" y="64180"/>
                  </a:moveTo>
                  <a:lnTo>
                    <a:pt x="110986" y="774033"/>
                  </a:lnTo>
                  <a:lnTo>
                    <a:pt x="0" y="709997"/>
                  </a:lnTo>
                  <a:lnTo>
                    <a:pt x="0" y="0"/>
                  </a:lnTo>
                  <a:close/>
                </a:path>
              </a:pathLst>
            </a:custGeom>
            <a:solidFill>
              <a:schemeClr val="accent1"/>
            </a:solidFill>
            <a:ln cap="rnd" cmpd="sng" w="25400">
              <a:solidFill>
                <a:srgbClr val="2F0F2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
        <p:nvSpPr>
          <p:cNvPr id="407" name="Google Shape;407;p31"/>
          <p:cNvSpPr/>
          <p:nvPr/>
        </p:nvSpPr>
        <p:spPr>
          <a:xfrm rot="10800000">
            <a:off x="7422358" y="3443941"/>
            <a:ext cx="90486" cy="53350"/>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408" name="Google Shape;408;p31"/>
          <p:cNvSpPr/>
          <p:nvPr/>
        </p:nvSpPr>
        <p:spPr>
          <a:xfrm rot="10800000">
            <a:off x="7422358" y="3923588"/>
            <a:ext cx="90486" cy="53350"/>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409" name="Google Shape;409;p31"/>
          <p:cNvSpPr/>
          <p:nvPr/>
        </p:nvSpPr>
        <p:spPr>
          <a:xfrm rot="10800000">
            <a:off x="7422358" y="4464608"/>
            <a:ext cx="90486" cy="53350"/>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410" name="Google Shape;410;p31"/>
          <p:cNvSpPr/>
          <p:nvPr/>
        </p:nvSpPr>
        <p:spPr>
          <a:xfrm>
            <a:off x="5924550" y="3475761"/>
            <a:ext cx="1291590" cy="827158"/>
          </a:xfrm>
          <a:custGeom>
            <a:rect b="b" l="l" r="r" t="t"/>
            <a:pathLst>
              <a:path extrusionOk="0" h="1066800" w="1341120">
                <a:moveTo>
                  <a:pt x="0" y="0"/>
                </a:moveTo>
                <a:lnTo>
                  <a:pt x="106680" y="0"/>
                </a:lnTo>
                <a:lnTo>
                  <a:pt x="106680" y="1066800"/>
                </a:lnTo>
                <a:lnTo>
                  <a:pt x="1341120" y="1066800"/>
                </a:lnTo>
              </a:path>
            </a:pathLst>
          </a:custGeom>
          <a:noFill/>
          <a:ln cap="rnd" cmpd="sng" w="12700">
            <a:solidFill>
              <a:schemeClr val="dk2"/>
            </a:solidFill>
            <a:prstDash val="solid"/>
            <a:round/>
            <a:headEnd len="sm" w="sm" type="none"/>
            <a:tailEnd len="med" w="med" type="triangl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cxnSp>
        <p:nvCxnSpPr>
          <p:cNvPr id="411" name="Google Shape;411;p31"/>
          <p:cNvCxnSpPr/>
          <p:nvPr/>
        </p:nvCxnSpPr>
        <p:spPr>
          <a:xfrm>
            <a:off x="5509260" y="3475761"/>
            <a:ext cx="495300" cy="0"/>
          </a:xfrm>
          <a:prstGeom prst="straightConnector1">
            <a:avLst/>
          </a:prstGeom>
          <a:noFill/>
          <a:ln cap="rnd" cmpd="sng" w="12700">
            <a:solidFill>
              <a:schemeClr val="dk2"/>
            </a:solidFill>
            <a:prstDash val="solid"/>
            <a:round/>
            <a:headEnd len="sm" w="sm" type="none"/>
            <a:tailEnd len="sm" w="sm" type="none"/>
          </a:ln>
        </p:spPr>
      </p:cxnSp>
      <p:cxnSp>
        <p:nvCxnSpPr>
          <p:cNvPr id="412" name="Google Shape;412;p31"/>
          <p:cNvCxnSpPr/>
          <p:nvPr/>
        </p:nvCxnSpPr>
        <p:spPr>
          <a:xfrm>
            <a:off x="6248400" y="4302919"/>
            <a:ext cx="967740" cy="0"/>
          </a:xfrm>
          <a:prstGeom prst="straightConnector1">
            <a:avLst/>
          </a:prstGeom>
          <a:noFill/>
          <a:ln cap="rnd" cmpd="sng" w="12700">
            <a:solidFill>
              <a:schemeClr val="lt1"/>
            </a:solidFill>
            <a:prstDash val="solid"/>
            <a:round/>
            <a:headEnd len="sm" w="sm" type="none"/>
            <a:tailEnd len="sm" w="sm" type="none"/>
          </a:ln>
        </p:spPr>
      </p:cxnSp>
      <p:sp>
        <p:nvSpPr>
          <p:cNvPr id="413" name="Google Shape;413;p31"/>
          <p:cNvSpPr/>
          <p:nvPr/>
        </p:nvSpPr>
        <p:spPr>
          <a:xfrm rot="5400000">
            <a:off x="3579223" y="3453807"/>
            <a:ext cx="90486" cy="53350"/>
          </a:xfrm>
          <a:prstGeom prst="triangle">
            <a:avLst>
              <a:gd fmla="val 50000" name="adj"/>
            </a:avLst>
          </a:prstGeom>
          <a:solidFill>
            <a:schemeClr val="dk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414" name="Google Shape;414;p31"/>
          <p:cNvSpPr/>
          <p:nvPr/>
        </p:nvSpPr>
        <p:spPr>
          <a:xfrm rot="5400000">
            <a:off x="7163749" y="4281008"/>
            <a:ext cx="90486" cy="53350"/>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cxnSp>
        <p:nvCxnSpPr>
          <p:cNvPr id="415" name="Google Shape;415;p31"/>
          <p:cNvCxnSpPr/>
          <p:nvPr/>
        </p:nvCxnSpPr>
        <p:spPr>
          <a:xfrm>
            <a:off x="2681078" y="3475761"/>
            <a:ext cx="953662" cy="0"/>
          </a:xfrm>
          <a:prstGeom prst="straightConnector1">
            <a:avLst/>
          </a:prstGeom>
          <a:noFill/>
          <a:ln cap="rnd" cmpd="sng" w="12700">
            <a:solidFill>
              <a:schemeClr val="dk2"/>
            </a:solidFill>
            <a:prstDash val="solid"/>
            <a:round/>
            <a:headEnd len="sm" w="sm" type="none"/>
            <a:tailEnd len="sm" w="sm" type="none"/>
          </a:ln>
        </p:spPr>
      </p:cxnSp>
      <p:sp>
        <p:nvSpPr>
          <p:cNvPr id="416" name="Google Shape;416;p31"/>
          <p:cNvSpPr/>
          <p:nvPr/>
        </p:nvSpPr>
        <p:spPr>
          <a:xfrm rot="-5400000">
            <a:off x="2437361" y="3426582"/>
            <a:ext cx="380755" cy="106679"/>
          </a:xfrm>
          <a:custGeom>
            <a:rect b="b" l="l" r="r" t="t"/>
            <a:pathLst>
              <a:path extrusionOk="0" h="305" w="1868">
                <a:moveTo>
                  <a:pt x="0" y="0"/>
                </a:moveTo>
                <a:lnTo>
                  <a:pt x="0" y="305"/>
                </a:lnTo>
                <a:lnTo>
                  <a:pt x="1868" y="305"/>
                </a:lnTo>
                <a:lnTo>
                  <a:pt x="1868" y="0"/>
                </a:lnTo>
              </a:path>
            </a:pathLst>
          </a:custGeom>
          <a:no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32"/>
          <p:cNvSpPr txBox="1"/>
          <p:nvPr>
            <p:ph type="title"/>
          </p:nvPr>
        </p:nvSpPr>
        <p:spPr>
          <a:xfrm>
            <a:off x="457200" y="385822"/>
            <a:ext cx="8229600" cy="369332"/>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Scale</a:t>
            </a:r>
            <a:endParaRPr/>
          </a:p>
        </p:txBody>
      </p:sp>
      <p:sp>
        <p:nvSpPr>
          <p:cNvPr id="422" name="Google Shape;422;p32"/>
          <p:cNvSpPr txBox="1"/>
          <p:nvPr>
            <p:ph idx="4294967295" type="body"/>
          </p:nvPr>
        </p:nvSpPr>
        <p:spPr>
          <a:xfrm>
            <a:off x="457200" y="1053432"/>
            <a:ext cx="8229600" cy="2038200"/>
          </a:xfrm>
          <a:prstGeom prst="rect">
            <a:avLst/>
          </a:prstGeom>
          <a:noFill/>
          <a:ln>
            <a:noFill/>
          </a:ln>
        </p:spPr>
        <p:txBody>
          <a:bodyPr anchorCtr="0" anchor="t" bIns="0" lIns="0" spcFirstLastPara="1" rIns="0" wrap="square" tIns="0">
            <a:noAutofit/>
          </a:bodyPr>
          <a:lstStyle/>
          <a:p>
            <a:pPr indent="0" lvl="0" marL="0" rtl="0" algn="l">
              <a:lnSpc>
                <a:spcPct val="110000"/>
              </a:lnSpc>
              <a:spcBef>
                <a:spcPts val="0"/>
              </a:spcBef>
              <a:spcAft>
                <a:spcPts val="0"/>
              </a:spcAft>
              <a:buSzPts val="1800"/>
              <a:buFont typeface="Arial"/>
              <a:buNone/>
            </a:pPr>
            <a:r>
              <a:rPr lang="en"/>
              <a:t>Scale is a lot of things, but in a GTM context, it’s thinking about efficiency with each net new customer.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lang="en"/>
              <a:t>Efficiency can be driven by a lot of things. It’s an output of payment models (and by extension, pricing), and costs of acquiring customers (which acquisition feeds into).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lang="en"/>
              <a:t>In fancier terms, this is the “lifetime value” (LTV) and “customer </a:t>
            </a:r>
            <a:r>
              <a:rPr lang="en"/>
              <a:t>acquisition</a:t>
            </a:r>
            <a:r>
              <a:rPr lang="en"/>
              <a:t> costs” (CAC).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33"/>
          <p:cNvSpPr/>
          <p:nvPr/>
        </p:nvSpPr>
        <p:spPr>
          <a:xfrm>
            <a:off x="0" y="0"/>
            <a:ext cx="9144000" cy="10059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428" name="Google Shape;428;p33"/>
          <p:cNvSpPr txBox="1"/>
          <p:nvPr/>
        </p:nvSpPr>
        <p:spPr>
          <a:xfrm>
            <a:off x="457199" y="4630126"/>
            <a:ext cx="8229600" cy="2154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rPr b="0" i="0" lang="en" sz="700" u="none" cap="none" strike="noStrike">
                <a:solidFill>
                  <a:schemeClr val="dk2"/>
                </a:solidFill>
                <a:latin typeface="Nunito Sans"/>
                <a:ea typeface="Nunito Sans"/>
                <a:cs typeface="Nunito Sans"/>
                <a:sym typeface="Nunito Sans"/>
              </a:rPr>
              <a:t>*Analysis of the top 50 companies in the 2020 Forbes Cloud 100, which represents the top growth stage private companies. All sell to B2B. Numbers do not add up to 100% because most companies combine strategies. </a:t>
            </a:r>
            <a:endParaRPr/>
          </a:p>
        </p:txBody>
      </p:sp>
      <p:graphicFrame>
        <p:nvGraphicFramePr>
          <p:cNvPr id="429" name="Google Shape;429;p33"/>
          <p:cNvGraphicFramePr/>
          <p:nvPr/>
        </p:nvGraphicFramePr>
        <p:xfrm>
          <a:off x="453762" y="297930"/>
          <a:ext cx="3000000" cy="3000000"/>
        </p:xfrm>
        <a:graphic>
          <a:graphicData uri="http://schemas.openxmlformats.org/drawingml/2006/table">
            <a:tbl>
              <a:tblPr>
                <a:noFill/>
                <a:tableStyleId>{D272F24A-4F8C-49AC-AC31-C8C6BC2F9F76}</a:tableStyleId>
              </a:tblPr>
              <a:tblGrid>
                <a:gridCol w="1188725"/>
                <a:gridCol w="182875"/>
                <a:gridCol w="2167125"/>
                <a:gridCol w="182875"/>
                <a:gridCol w="2167125"/>
                <a:gridCol w="182875"/>
                <a:gridCol w="2167125"/>
              </a:tblGrid>
              <a:tr h="1524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137150" marB="182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Nunito Sans ExtraBold"/>
                        <a:ea typeface="Nunito Sans ExtraBold"/>
                        <a:cs typeface="Nunito Sans ExtraBold"/>
                        <a:sym typeface="Nunito Sans ExtraBold"/>
                      </a:endParaRPr>
                    </a:p>
                  </a:txBody>
                  <a:tcPr marT="0" marB="18287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Freemium /</a:t>
                      </a:r>
                      <a:br>
                        <a:rPr b="0" i="0" lang="en" sz="1200" u="none" cap="none" strike="noStrike">
                          <a:solidFill>
                            <a:schemeClr val="dk2"/>
                          </a:solidFill>
                          <a:latin typeface="Nunito Sans ExtraBold"/>
                          <a:ea typeface="Nunito Sans ExtraBold"/>
                          <a:cs typeface="Nunito Sans ExtraBold"/>
                          <a:sym typeface="Nunito Sans ExtraBold"/>
                        </a:rPr>
                      </a:br>
                      <a:r>
                        <a:rPr b="0" i="0" lang="en" sz="1200" u="none" cap="none" strike="noStrike">
                          <a:solidFill>
                            <a:schemeClr val="dk2"/>
                          </a:solidFill>
                          <a:latin typeface="Nunito Sans ExtraBold"/>
                          <a:ea typeface="Nunito Sans ExtraBold"/>
                          <a:cs typeface="Nunito Sans ExtraBold"/>
                          <a:sym typeface="Nunito Sans ExtraBold"/>
                        </a:rPr>
                        <a:t>”Self service”</a:t>
                      </a:r>
                      <a:endParaRPr/>
                    </a:p>
                  </a:txBody>
                  <a:tcPr marT="182875" marB="182875"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200" u="none" cap="none" strike="noStrike">
                        <a:solidFill>
                          <a:schemeClr val="dk2"/>
                        </a:solidFill>
                        <a:latin typeface="Nunito Sans ExtraBold"/>
                        <a:ea typeface="Nunito Sans ExtraBold"/>
                        <a:cs typeface="Nunito Sans ExtraBold"/>
                        <a:sym typeface="Nunito Sans ExtraBold"/>
                      </a:endParaRPr>
                    </a:p>
                  </a:txBody>
                  <a:tcPr marT="182875" marB="182875"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Free trial /</a:t>
                      </a:r>
                      <a:br>
                        <a:rPr b="0" i="0" lang="en" sz="1200" u="none" cap="none" strike="noStrike">
                          <a:solidFill>
                            <a:schemeClr val="dk2"/>
                          </a:solidFill>
                          <a:latin typeface="Nunito Sans ExtraBold"/>
                          <a:ea typeface="Nunito Sans ExtraBold"/>
                          <a:cs typeface="Nunito Sans ExtraBold"/>
                          <a:sym typeface="Nunito Sans ExtraBold"/>
                        </a:rPr>
                      </a:br>
                      <a:r>
                        <a:rPr b="0" i="0" lang="en" sz="1200" u="none" cap="none" strike="noStrike">
                          <a:solidFill>
                            <a:schemeClr val="dk2"/>
                          </a:solidFill>
                          <a:latin typeface="Nunito Sans ExtraBold"/>
                          <a:ea typeface="Nunito Sans ExtraBold"/>
                          <a:cs typeface="Nunito Sans ExtraBold"/>
                          <a:sym typeface="Nunito Sans ExtraBold"/>
                        </a:rPr>
                        <a:t>”Self service”</a:t>
                      </a:r>
                      <a:endParaRPr/>
                    </a:p>
                  </a:txBody>
                  <a:tcPr marT="182875" marB="182875"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200" u="none" cap="none" strike="noStrike">
                        <a:solidFill>
                          <a:schemeClr val="dk2"/>
                        </a:solidFill>
                        <a:latin typeface="Nunito Sans ExtraBold"/>
                        <a:ea typeface="Nunito Sans ExtraBold"/>
                        <a:cs typeface="Nunito Sans ExtraBold"/>
                        <a:sym typeface="Nunito Sans ExtraBold"/>
                      </a:endParaRPr>
                    </a:p>
                  </a:txBody>
                  <a:tcPr marT="182875" marB="182875"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Demo</a:t>
                      </a:r>
                      <a:endParaRPr/>
                    </a:p>
                  </a:txBody>
                  <a:tcPr marT="182875" marB="18287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 of the market*</a:t>
                      </a:r>
                      <a:endParaRPr/>
                    </a:p>
                  </a:txBody>
                  <a:tcPr marT="95250" marB="95250" marR="952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38%</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22%</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66%</a:t>
                      </a:r>
                      <a:endParaRPr/>
                    </a:p>
                  </a:txBody>
                  <a:tcPr marT="95250" marB="95250"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What it is</a:t>
                      </a:r>
                      <a:endParaRPr/>
                    </a:p>
                  </a:txBody>
                  <a:tcPr marT="95250" marB="95250" marR="952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Free product until a feature/employee size upgrade</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Free trial for a week/</a:t>
                      </a: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two weeks/month</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Schedule a demo to learn </a:t>
                      </a: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more about product</a:t>
                      </a:r>
                      <a:endParaRPr/>
                    </a:p>
                  </a:txBody>
                  <a:tcPr marT="95250" marB="95250"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Examples</a:t>
                      </a:r>
                      <a:endParaRPr/>
                    </a:p>
                  </a:txBody>
                  <a:tcPr marT="95250" marB="95250" marR="952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Slack, Notion, Zoom, Figma</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Atlassian, Affinity, Snowflake, Fivetran, Gusto</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Lattice, Snowflake, Front</a:t>
                      </a:r>
                      <a:endParaRPr/>
                    </a:p>
                  </a:txBody>
                  <a:tcPr marT="95250" marB="95250"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Benefits</a:t>
                      </a:r>
                      <a:endParaRPr/>
                    </a:p>
                  </a:txBody>
                  <a:tcPr marT="95250" marB="95250" marR="952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Product driven growth, encourages virality</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Show benefit quickly</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Control the story; explain product in more detail; higher ACVs</a:t>
                      </a:r>
                      <a:endParaRPr/>
                    </a:p>
                  </a:txBody>
                  <a:tcPr marT="95250" marB="95250"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Cons</a:t>
                      </a:r>
                      <a:endParaRPr/>
                    </a:p>
                  </a:txBody>
                  <a:tcPr marT="95250" marB="95250" marR="952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Challenge to upsell; churn/replacement with </a:t>
                      </a: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diff product</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Lack of relationship with customers → disconnected product and CX teams</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It can mask lack of </a:t>
                      </a: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product market fit</a:t>
                      </a:r>
                      <a:endParaRPr/>
                    </a:p>
                  </a:txBody>
                  <a:tcPr marT="95250" marB="95250"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Takeaway</a:t>
                      </a:r>
                      <a:endParaRPr/>
                    </a:p>
                  </a:txBody>
                  <a:tcPr marT="95250" marB="95250" marR="952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For consumers who may use it for business, or developer/PM buyers, or collaboration products (virality)</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Like freemium (developers), </a:t>
                      </a: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but with slightly more </a:t>
                      </a: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complex products</a:t>
                      </a:r>
                      <a:endParaRPr/>
                    </a:p>
                    <a:p>
                      <a:pPr indent="0" lvl="0" marL="0" marR="0" rtl="0" algn="ctr">
                        <a:lnSpc>
                          <a:spcPct val="100000"/>
                        </a:lnSpc>
                        <a:spcBef>
                          <a:spcPts val="0"/>
                        </a:spcBef>
                        <a:spcAft>
                          <a:spcPts val="0"/>
                        </a:spcAft>
                        <a:buNone/>
                      </a:pP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Makes sense for SMB</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Useful for Enterprise </a:t>
                      </a: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and products that </a:t>
                      </a:r>
                      <a:br>
                        <a:rPr b="0" i="0" lang="en" sz="1000" u="none" cap="none" strike="noStrike">
                          <a:solidFill>
                            <a:schemeClr val="dk2"/>
                          </a:solidFill>
                          <a:latin typeface="Nunito Sans"/>
                          <a:ea typeface="Nunito Sans"/>
                          <a:cs typeface="Nunito Sans"/>
                          <a:sym typeface="Nunito Sans"/>
                        </a:rPr>
                      </a:br>
                      <a:r>
                        <a:rPr b="0" i="0" lang="en" sz="1000" u="none" cap="none" strike="noStrike">
                          <a:solidFill>
                            <a:schemeClr val="dk2"/>
                          </a:solidFill>
                          <a:latin typeface="Nunito Sans"/>
                          <a:ea typeface="Nunito Sans"/>
                          <a:cs typeface="Nunito Sans"/>
                          <a:sym typeface="Nunito Sans"/>
                        </a:rPr>
                        <a:t>require onboarding</a:t>
                      </a:r>
                      <a:endParaRPr/>
                    </a:p>
                  </a:txBody>
                  <a:tcPr marT="95250" marB="95250"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430" name="Google Shape;430;p33"/>
          <p:cNvSpPr/>
          <p:nvPr/>
        </p:nvSpPr>
        <p:spPr>
          <a:xfrm>
            <a:off x="3926391" y="521137"/>
            <a:ext cx="312300" cy="312300"/>
          </a:xfrm>
          <a:prstGeom prst="ellipse">
            <a:avLst/>
          </a:prstGeom>
          <a:solidFill>
            <a:schemeClr val="dk2"/>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None/>
            </a:pPr>
            <a:r>
              <a:rPr b="0" i="0" lang="en" sz="800" u="none" cap="none" strike="noStrike">
                <a:solidFill>
                  <a:schemeClr val="lt1"/>
                </a:solidFill>
                <a:latin typeface="Nunito Sans ExtraBold"/>
                <a:ea typeface="Nunito Sans ExtraBold"/>
                <a:cs typeface="Nunito Sans ExtraBold"/>
                <a:sym typeface="Nunito Sans ExtraBold"/>
              </a:rPr>
              <a:t>VS</a:t>
            </a:r>
            <a:endParaRPr/>
          </a:p>
        </p:txBody>
      </p:sp>
      <p:sp>
        <p:nvSpPr>
          <p:cNvPr id="431" name="Google Shape;431;p33"/>
          <p:cNvSpPr/>
          <p:nvPr/>
        </p:nvSpPr>
        <p:spPr>
          <a:xfrm>
            <a:off x="6278968" y="521137"/>
            <a:ext cx="312300" cy="312300"/>
          </a:xfrm>
          <a:prstGeom prst="ellipse">
            <a:avLst/>
          </a:prstGeom>
          <a:solidFill>
            <a:schemeClr val="dk2"/>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None/>
            </a:pPr>
            <a:r>
              <a:rPr b="0" i="0" lang="en" sz="800" u="none" cap="none" strike="noStrike">
                <a:solidFill>
                  <a:schemeClr val="lt1"/>
                </a:solidFill>
                <a:latin typeface="Nunito Sans ExtraBold"/>
                <a:ea typeface="Nunito Sans ExtraBold"/>
                <a:cs typeface="Nunito Sans ExtraBold"/>
                <a:sym typeface="Nunito Sans ExtraBold"/>
              </a:rPr>
              <a:t>VS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34"/>
          <p:cNvSpPr txBox="1"/>
          <p:nvPr>
            <p:ph type="title"/>
          </p:nvPr>
        </p:nvSpPr>
        <p:spPr>
          <a:xfrm>
            <a:off x="457200" y="385822"/>
            <a:ext cx="2190600" cy="18468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Example freemium payment model:</a:t>
            </a:r>
            <a:br>
              <a:rPr lang="en"/>
            </a:br>
            <a:r>
              <a:rPr lang="en"/>
              <a:t>Dropbox</a:t>
            </a:r>
            <a:endParaRPr/>
          </a:p>
        </p:txBody>
      </p:sp>
      <p:pic>
        <p:nvPicPr>
          <p:cNvPr id="437" name="Google Shape;437;p34"/>
          <p:cNvPicPr preferRelativeResize="0"/>
          <p:nvPr>
            <p:ph idx="2" type="pic"/>
          </p:nvPr>
        </p:nvPicPr>
        <p:blipFill rotWithShape="1">
          <a:blip r:embed="rId3">
            <a:alphaModFix/>
          </a:blip>
          <a:srcRect b="641" l="-15291" r="-15291" t="631"/>
          <a:stretch/>
        </p:blipFill>
        <p:spPr>
          <a:xfrm>
            <a:off x="2628054" y="867728"/>
            <a:ext cx="6058800" cy="3408000"/>
          </a:xfrm>
          <a:prstGeom prst="rect">
            <a:avLst/>
          </a:prstGeom>
          <a:solidFill>
            <a:schemeClr val="lt1"/>
          </a:solidFill>
          <a:ln cap="rnd" cmpd="sng" w="12700">
            <a:solidFill>
              <a:schemeClr val="dk2"/>
            </a:solidFill>
            <a:prstDash val="solid"/>
            <a:round/>
            <a:headEnd len="sm" w="sm" type="none"/>
            <a:tailEnd len="sm" w="sm" type="none"/>
          </a:ln>
        </p:spPr>
      </p:pic>
      <p:pic>
        <p:nvPicPr>
          <p:cNvPr descr="A picture containing shape&#10;&#10;Description automatically generated" id="438" name="Google Shape;438;p34"/>
          <p:cNvPicPr preferRelativeResize="0"/>
          <p:nvPr/>
        </p:nvPicPr>
        <p:blipFill rotWithShape="1">
          <a:blip r:embed="rId4">
            <a:alphaModFix/>
          </a:blip>
          <a:srcRect b="0" l="0" r="0" t="0"/>
          <a:stretch/>
        </p:blipFill>
        <p:spPr>
          <a:xfrm>
            <a:off x="374698" y="4456400"/>
            <a:ext cx="1530301" cy="301278"/>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35"/>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Pricing</a:t>
            </a:r>
            <a:endParaRPr/>
          </a:p>
        </p:txBody>
      </p:sp>
      <p:sp>
        <p:nvSpPr>
          <p:cNvPr id="444" name="Google Shape;444;p35"/>
          <p:cNvSpPr txBox="1"/>
          <p:nvPr>
            <p:ph idx="4294967295" type="body"/>
          </p:nvPr>
        </p:nvSpPr>
        <p:spPr>
          <a:xfrm>
            <a:off x="457200" y="1053432"/>
            <a:ext cx="8229600" cy="2038200"/>
          </a:xfrm>
          <a:prstGeom prst="rect">
            <a:avLst/>
          </a:prstGeom>
          <a:noFill/>
          <a:ln>
            <a:noFill/>
          </a:ln>
        </p:spPr>
        <p:txBody>
          <a:bodyPr anchorCtr="0" anchor="t" bIns="0" lIns="0" spcFirstLastPara="1" rIns="0" wrap="square" tIns="0">
            <a:noAutofit/>
          </a:bodyPr>
          <a:lstStyle/>
          <a:p>
            <a:pPr indent="0" lvl="0" marL="0" rtl="0" algn="l">
              <a:lnSpc>
                <a:spcPct val="110000"/>
              </a:lnSpc>
              <a:spcBef>
                <a:spcPts val="0"/>
              </a:spcBef>
              <a:spcAft>
                <a:spcPts val="0"/>
              </a:spcAft>
              <a:buSzPts val="1800"/>
              <a:buFont typeface="Arial"/>
              <a:buNone/>
            </a:pPr>
            <a:r>
              <a:rPr lang="en"/>
              <a:t>Pricing is kind of a dark art that needs a deck in itself.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lang="en"/>
              <a:t>Thankfully there are a lot of experts, and Lenny Rachitsky has written up </a:t>
            </a:r>
            <a:r>
              <a:rPr lang="en" u="sng">
                <a:solidFill>
                  <a:schemeClr val="hlink"/>
                </a:solidFill>
                <a:hlinkClick r:id="rId3"/>
              </a:rPr>
              <a:t>great content on this</a:t>
            </a:r>
            <a:r>
              <a:rPr lang="en"/>
              <a:t>, and a </a:t>
            </a:r>
            <a:r>
              <a:rPr lang="en" u="sng">
                <a:solidFill>
                  <a:schemeClr val="hlink"/>
                </a:solidFill>
                <a:hlinkClick r:id="rId4"/>
              </a:rPr>
              <a:t>worksheet on it</a:t>
            </a:r>
            <a:r>
              <a:rPr lang="en"/>
              <a:t>.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36"/>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Core elements of pricing</a:t>
            </a:r>
            <a:endParaRPr/>
          </a:p>
        </p:txBody>
      </p:sp>
      <p:sp>
        <p:nvSpPr>
          <p:cNvPr id="450" name="Google Shape;450;p36"/>
          <p:cNvSpPr/>
          <p:nvPr/>
        </p:nvSpPr>
        <p:spPr>
          <a:xfrm rot="10800000">
            <a:off x="457202" y="1281842"/>
            <a:ext cx="2438398"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451" name="Google Shape;451;p36"/>
          <p:cNvSpPr/>
          <p:nvPr/>
        </p:nvSpPr>
        <p:spPr>
          <a:xfrm rot="10800000">
            <a:off x="3352803" y="1281842"/>
            <a:ext cx="2438398"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452" name="Google Shape;452;p36"/>
          <p:cNvSpPr/>
          <p:nvPr/>
        </p:nvSpPr>
        <p:spPr>
          <a:xfrm rot="10800000">
            <a:off x="6256723" y="1281850"/>
            <a:ext cx="2430077" cy="3893050"/>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453" name="Google Shape;453;p36"/>
          <p:cNvSpPr txBox="1"/>
          <p:nvPr/>
        </p:nvSpPr>
        <p:spPr>
          <a:xfrm>
            <a:off x="3680460" y="15322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u="sng">
                <a:solidFill>
                  <a:schemeClr val="dk2"/>
                </a:solidFill>
                <a:latin typeface="Nunito Sans ExtraBold"/>
                <a:ea typeface="Nunito Sans ExtraBold"/>
                <a:cs typeface="Nunito Sans ExtraBold"/>
                <a:sym typeface="Nunito Sans ExtraBold"/>
              </a:rPr>
              <a:t>Structure</a:t>
            </a:r>
            <a:endParaRPr u="sng">
              <a:solidFill>
                <a:schemeClr val="dk2"/>
              </a:solidFill>
            </a:endParaRPr>
          </a:p>
        </p:txBody>
      </p:sp>
      <p:sp>
        <p:nvSpPr>
          <p:cNvPr id="454" name="Google Shape;454;p36"/>
          <p:cNvSpPr txBox="1"/>
          <p:nvPr/>
        </p:nvSpPr>
        <p:spPr>
          <a:xfrm>
            <a:off x="784860" y="15322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u="sng">
                <a:solidFill>
                  <a:schemeClr val="dk2"/>
                </a:solidFill>
                <a:latin typeface="Nunito Sans ExtraBold"/>
                <a:ea typeface="Nunito Sans ExtraBold"/>
                <a:cs typeface="Nunito Sans ExtraBold"/>
                <a:sym typeface="Nunito Sans ExtraBold"/>
              </a:rPr>
              <a:t>Metric</a:t>
            </a:r>
            <a:endParaRPr u="sng">
              <a:solidFill>
                <a:schemeClr val="dk2"/>
              </a:solidFill>
            </a:endParaRPr>
          </a:p>
        </p:txBody>
      </p:sp>
      <p:sp>
        <p:nvSpPr>
          <p:cNvPr id="455" name="Google Shape;455;p36"/>
          <p:cNvSpPr txBox="1"/>
          <p:nvPr/>
        </p:nvSpPr>
        <p:spPr>
          <a:xfrm>
            <a:off x="6576060" y="15322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u="sng">
                <a:solidFill>
                  <a:schemeClr val="dk2"/>
                </a:solidFill>
                <a:latin typeface="Nunito Sans ExtraBold"/>
                <a:ea typeface="Nunito Sans ExtraBold"/>
                <a:cs typeface="Nunito Sans ExtraBold"/>
                <a:sym typeface="Nunito Sans ExtraBold"/>
              </a:rPr>
              <a:t>Level</a:t>
            </a:r>
            <a:endParaRPr u="sng">
              <a:solidFill>
                <a:schemeClr val="dk2"/>
              </a:solidFill>
            </a:endParaRPr>
          </a:p>
        </p:txBody>
      </p:sp>
      <p:sp>
        <p:nvSpPr>
          <p:cNvPr id="456" name="Google Shape;456;p36"/>
          <p:cNvSpPr txBox="1"/>
          <p:nvPr/>
        </p:nvSpPr>
        <p:spPr>
          <a:xfrm>
            <a:off x="3680449" y="2082200"/>
            <a:ext cx="1897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a:solidFill>
                  <a:schemeClr val="dk2"/>
                </a:solidFill>
                <a:latin typeface="Nunito Sans ExtraBold"/>
                <a:ea typeface="Nunito Sans ExtraBold"/>
                <a:cs typeface="Nunito Sans ExtraBold"/>
                <a:sym typeface="Nunito Sans ExtraBold"/>
              </a:rPr>
              <a:t>How does price relate to </a:t>
            </a:r>
            <a:r>
              <a:rPr i="1" lang="en" u="sng">
                <a:solidFill>
                  <a:schemeClr val="dk2"/>
                </a:solidFill>
                <a:latin typeface="Nunito Sans ExtraBold"/>
                <a:ea typeface="Nunito Sans ExtraBold"/>
                <a:cs typeface="Nunito Sans ExtraBold"/>
                <a:sym typeface="Nunito Sans ExtraBold"/>
              </a:rPr>
              <a:t>time</a:t>
            </a:r>
            <a:r>
              <a:rPr lang="en">
                <a:solidFill>
                  <a:schemeClr val="dk2"/>
                </a:solidFill>
                <a:latin typeface="Nunito Sans ExtraBold"/>
                <a:ea typeface="Nunito Sans ExtraBold"/>
                <a:cs typeface="Nunito Sans ExtraBold"/>
                <a:sym typeface="Nunito Sans ExtraBold"/>
              </a:rPr>
              <a:t> and </a:t>
            </a:r>
            <a:r>
              <a:rPr i="1" lang="en" u="sng">
                <a:solidFill>
                  <a:schemeClr val="dk2"/>
                </a:solidFill>
                <a:latin typeface="Nunito Sans ExtraBold"/>
                <a:ea typeface="Nunito Sans ExtraBold"/>
                <a:cs typeface="Nunito Sans ExtraBold"/>
                <a:sym typeface="Nunito Sans ExtraBold"/>
              </a:rPr>
              <a:t>volume</a:t>
            </a:r>
            <a:r>
              <a:rPr lang="en">
                <a:solidFill>
                  <a:schemeClr val="dk2"/>
                </a:solidFill>
                <a:latin typeface="Nunito Sans ExtraBold"/>
                <a:ea typeface="Nunito Sans ExtraBold"/>
                <a:cs typeface="Nunito Sans ExtraBold"/>
                <a:sym typeface="Nunito Sans ExtraBold"/>
              </a:rPr>
              <a:t>?</a:t>
            </a:r>
            <a:endParaRPr>
              <a:solidFill>
                <a:schemeClr val="dk2"/>
              </a:solidFill>
              <a:latin typeface="Nunito Sans ExtraBold"/>
              <a:ea typeface="Nunito Sans ExtraBold"/>
              <a:cs typeface="Nunito Sans ExtraBold"/>
              <a:sym typeface="Nunito Sans ExtraBold"/>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u="sng">
                <a:solidFill>
                  <a:schemeClr val="dk2"/>
                </a:solidFill>
                <a:latin typeface="Nunito Sans"/>
                <a:ea typeface="Nunito Sans"/>
                <a:cs typeface="Nunito Sans"/>
                <a:sym typeface="Nunito Sans"/>
              </a:rPr>
              <a:t>Time</a:t>
            </a:r>
            <a:r>
              <a:rPr lang="en">
                <a:solidFill>
                  <a:schemeClr val="dk2"/>
                </a:solidFill>
                <a:latin typeface="Nunito Sans"/>
                <a:ea typeface="Nunito Sans"/>
                <a:cs typeface="Nunito Sans"/>
                <a:sym typeface="Nunito Sans"/>
              </a:rPr>
              <a:t>: intro discounts, freemium, free trial, implementation fees, etc.</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u="sng">
                <a:solidFill>
                  <a:schemeClr val="dk2"/>
                </a:solidFill>
                <a:latin typeface="Nunito Sans"/>
                <a:ea typeface="Nunito Sans"/>
                <a:cs typeface="Nunito Sans"/>
                <a:sym typeface="Nunito Sans"/>
              </a:rPr>
              <a:t>Volume</a:t>
            </a:r>
            <a:r>
              <a:rPr lang="en">
                <a:solidFill>
                  <a:schemeClr val="dk2"/>
                </a:solidFill>
                <a:latin typeface="Nunito Sans"/>
                <a:ea typeface="Nunito Sans"/>
                <a:cs typeface="Nunito Sans"/>
                <a:sym typeface="Nunito Sans"/>
              </a:rPr>
              <a:t>: discount tiers, regressive pricing (e.g. taxes), caps, etc.</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p:txBody>
      </p:sp>
      <p:sp>
        <p:nvSpPr>
          <p:cNvPr id="457" name="Google Shape;457;p36"/>
          <p:cNvSpPr txBox="1"/>
          <p:nvPr/>
        </p:nvSpPr>
        <p:spPr>
          <a:xfrm>
            <a:off x="784860" y="20821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a:solidFill>
                  <a:schemeClr val="dk2"/>
                </a:solidFill>
                <a:latin typeface="Nunito Sans ExtraBold"/>
                <a:ea typeface="Nunito Sans ExtraBold"/>
                <a:cs typeface="Nunito Sans ExtraBold"/>
                <a:sym typeface="Nunito Sans ExtraBold"/>
              </a:rPr>
              <a:t>What are you going to charge </a:t>
            </a:r>
            <a:r>
              <a:rPr i="1" lang="en" u="sng">
                <a:solidFill>
                  <a:schemeClr val="dk2"/>
                </a:solidFill>
                <a:latin typeface="Nunito Sans ExtraBold"/>
                <a:ea typeface="Nunito Sans ExtraBold"/>
                <a:cs typeface="Nunito Sans ExtraBold"/>
                <a:sym typeface="Nunito Sans ExtraBold"/>
              </a:rPr>
              <a:t>per</a:t>
            </a:r>
            <a:r>
              <a:rPr lang="en">
                <a:solidFill>
                  <a:schemeClr val="dk2"/>
                </a:solidFill>
                <a:latin typeface="Nunito Sans ExtraBold"/>
                <a:ea typeface="Nunito Sans ExtraBold"/>
                <a:cs typeface="Nunito Sans ExtraBold"/>
                <a:sym typeface="Nunito Sans ExtraBold"/>
              </a:rPr>
              <a:t>?</a:t>
            </a:r>
            <a:endParaRPr>
              <a:solidFill>
                <a:schemeClr val="dk2"/>
              </a:solidFill>
              <a:latin typeface="Nunito Sans ExtraBold"/>
              <a:ea typeface="Nunito Sans ExtraBold"/>
              <a:cs typeface="Nunito Sans ExtraBold"/>
              <a:sym typeface="Nunito Sans ExtraBold"/>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a:solidFill>
                  <a:schemeClr val="dk2"/>
                </a:solidFill>
                <a:latin typeface="Nunito Sans"/>
                <a:ea typeface="Nunito Sans"/>
                <a:cs typeface="Nunito Sans"/>
                <a:sym typeface="Nunito Sans"/>
              </a:rPr>
              <a:t>Per user?</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a:solidFill>
                  <a:schemeClr val="dk2"/>
                </a:solidFill>
                <a:latin typeface="Nunito Sans"/>
                <a:ea typeface="Nunito Sans"/>
                <a:cs typeface="Nunito Sans"/>
                <a:sym typeface="Nunito Sans"/>
              </a:rPr>
              <a:t>Per Gb?</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a:solidFill>
                  <a:schemeClr val="dk2"/>
                </a:solidFill>
                <a:latin typeface="Nunito Sans"/>
                <a:ea typeface="Nunito Sans"/>
                <a:cs typeface="Nunito Sans"/>
                <a:sym typeface="Nunito Sans"/>
              </a:rPr>
              <a:t>Per device?</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i="1" lang="en">
                <a:solidFill>
                  <a:schemeClr val="dk2"/>
                </a:solidFill>
                <a:latin typeface="Nunito Sans"/>
                <a:ea typeface="Nunito Sans"/>
                <a:cs typeface="Nunito Sans"/>
                <a:sym typeface="Nunito Sans"/>
              </a:rPr>
              <a:t>“Fencing metrics”</a:t>
            </a:r>
            <a:r>
              <a:rPr lang="en">
                <a:solidFill>
                  <a:schemeClr val="dk2"/>
                </a:solidFill>
                <a:latin typeface="Nunito Sans"/>
                <a:ea typeface="Nunito Sans"/>
                <a:cs typeface="Nunito Sans"/>
                <a:sym typeface="Nunito Sans"/>
              </a:rPr>
              <a:t> are binary &amp; less effective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a:solidFill>
                  <a:schemeClr val="dk2"/>
                </a:solidFill>
                <a:latin typeface="Nunito Sans"/>
                <a:ea typeface="Nunito Sans"/>
                <a:cs typeface="Nunito Sans"/>
                <a:sym typeface="Nunito Sans"/>
              </a:rPr>
              <a:t>E.g. access to advanced features, premium support, etc.</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l">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p:txBody>
      </p:sp>
      <p:sp>
        <p:nvSpPr>
          <p:cNvPr id="458" name="Google Shape;458;p36"/>
          <p:cNvSpPr txBox="1"/>
          <p:nvPr/>
        </p:nvSpPr>
        <p:spPr>
          <a:xfrm>
            <a:off x="6576060" y="20821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a:solidFill>
                  <a:schemeClr val="dk2"/>
                </a:solidFill>
                <a:latin typeface="Nunito Sans ExtraBold"/>
                <a:ea typeface="Nunito Sans ExtraBold"/>
                <a:cs typeface="Nunito Sans ExtraBold"/>
                <a:sym typeface="Nunito Sans ExtraBold"/>
              </a:rPr>
              <a:t>The actual price point</a:t>
            </a:r>
            <a:r>
              <a:rPr lang="en">
                <a:solidFill>
                  <a:schemeClr val="dk2"/>
                </a:solidFill>
                <a:latin typeface="Nunito Sans ExtraBold"/>
                <a:ea typeface="Nunito Sans ExtraBold"/>
                <a:cs typeface="Nunito Sans ExtraBold"/>
                <a:sym typeface="Nunito Sans ExtraBold"/>
              </a:rPr>
              <a:t>: </a:t>
            </a:r>
            <a:r>
              <a:rPr lang="en">
                <a:solidFill>
                  <a:schemeClr val="dk2"/>
                </a:solidFill>
                <a:latin typeface="Nunito Sans ExtraBold"/>
                <a:ea typeface="Nunito Sans ExtraBold"/>
                <a:cs typeface="Nunito Sans ExtraBold"/>
                <a:sym typeface="Nunito Sans ExtraBold"/>
              </a:rPr>
              <a:t>e.g. $9.99 vs. $10.99</a:t>
            </a:r>
            <a:endParaRPr b="1">
              <a:solidFill>
                <a:schemeClr val="dk2"/>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37"/>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Metric is more important than level </a:t>
            </a:r>
            <a:endParaRPr/>
          </a:p>
        </p:txBody>
      </p:sp>
      <p:sp>
        <p:nvSpPr>
          <p:cNvPr id="464" name="Google Shape;464;p37"/>
          <p:cNvSpPr/>
          <p:nvPr/>
        </p:nvSpPr>
        <p:spPr>
          <a:xfrm rot="10800000">
            <a:off x="457202" y="1281842"/>
            <a:ext cx="2438398" cy="3861657"/>
          </a:xfrm>
          <a:custGeom>
            <a:rect b="b" l="l" r="r" t="t"/>
            <a:pathLst>
              <a:path extrusionOk="0" h="305" w="1868">
                <a:moveTo>
                  <a:pt x="0" y="0"/>
                </a:moveTo>
                <a:lnTo>
                  <a:pt x="0" y="305"/>
                </a:lnTo>
                <a:lnTo>
                  <a:pt x="1868" y="305"/>
                </a:lnTo>
                <a:lnTo>
                  <a:pt x="1868" y="0"/>
                </a:lnTo>
              </a:path>
            </a:pathLst>
          </a:custGeom>
          <a:solidFill>
            <a:schemeClr val="dk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465" name="Google Shape;465;p37"/>
          <p:cNvSpPr/>
          <p:nvPr/>
        </p:nvSpPr>
        <p:spPr>
          <a:xfrm rot="10800000">
            <a:off x="3352803" y="1281842"/>
            <a:ext cx="2438398" cy="3861657"/>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466" name="Google Shape;466;p37"/>
          <p:cNvSpPr/>
          <p:nvPr/>
        </p:nvSpPr>
        <p:spPr>
          <a:xfrm rot="10800000">
            <a:off x="6256723" y="1281850"/>
            <a:ext cx="2430077" cy="3893050"/>
          </a:xfrm>
          <a:custGeom>
            <a:rect b="b" l="l" r="r" t="t"/>
            <a:pathLst>
              <a:path extrusionOk="0" h="305" w="1868">
                <a:moveTo>
                  <a:pt x="0" y="0"/>
                </a:moveTo>
                <a:lnTo>
                  <a:pt x="0" y="305"/>
                </a:lnTo>
                <a:lnTo>
                  <a:pt x="1868" y="305"/>
                </a:lnTo>
                <a:lnTo>
                  <a:pt x="1868" y="0"/>
                </a:lnTo>
              </a:path>
            </a:pathLst>
          </a:custGeom>
          <a:solidFill>
            <a:schemeClr val="lt2"/>
          </a:solidFill>
          <a:ln cap="rnd" cmpd="sng" w="12700">
            <a:solidFill>
              <a:schemeClr val="dk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467" name="Google Shape;467;p37"/>
          <p:cNvSpPr txBox="1"/>
          <p:nvPr/>
        </p:nvSpPr>
        <p:spPr>
          <a:xfrm>
            <a:off x="3680460" y="15322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u="sng">
                <a:solidFill>
                  <a:schemeClr val="dk2"/>
                </a:solidFill>
                <a:latin typeface="Nunito Sans ExtraBold"/>
                <a:ea typeface="Nunito Sans ExtraBold"/>
                <a:cs typeface="Nunito Sans ExtraBold"/>
                <a:sym typeface="Nunito Sans ExtraBold"/>
              </a:rPr>
              <a:t>Structure</a:t>
            </a:r>
            <a:endParaRPr u="sng">
              <a:solidFill>
                <a:schemeClr val="dk2"/>
              </a:solidFill>
            </a:endParaRPr>
          </a:p>
        </p:txBody>
      </p:sp>
      <p:sp>
        <p:nvSpPr>
          <p:cNvPr id="468" name="Google Shape;468;p37"/>
          <p:cNvSpPr txBox="1"/>
          <p:nvPr/>
        </p:nvSpPr>
        <p:spPr>
          <a:xfrm>
            <a:off x="784860" y="15322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u="sng">
                <a:solidFill>
                  <a:srgbClr val="FFFFFF"/>
                </a:solidFill>
                <a:latin typeface="Nunito Sans ExtraBold"/>
                <a:ea typeface="Nunito Sans ExtraBold"/>
                <a:cs typeface="Nunito Sans ExtraBold"/>
                <a:sym typeface="Nunito Sans ExtraBold"/>
              </a:rPr>
              <a:t>Metric</a:t>
            </a:r>
            <a:endParaRPr u="sng">
              <a:solidFill>
                <a:srgbClr val="FFFFFF"/>
              </a:solidFill>
            </a:endParaRPr>
          </a:p>
        </p:txBody>
      </p:sp>
      <p:sp>
        <p:nvSpPr>
          <p:cNvPr id="469" name="Google Shape;469;p37"/>
          <p:cNvSpPr txBox="1"/>
          <p:nvPr/>
        </p:nvSpPr>
        <p:spPr>
          <a:xfrm>
            <a:off x="6576060" y="15322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u="sng">
                <a:solidFill>
                  <a:schemeClr val="dk2"/>
                </a:solidFill>
                <a:latin typeface="Nunito Sans ExtraBold"/>
                <a:ea typeface="Nunito Sans ExtraBold"/>
                <a:cs typeface="Nunito Sans ExtraBold"/>
                <a:sym typeface="Nunito Sans ExtraBold"/>
              </a:rPr>
              <a:t>Level</a:t>
            </a:r>
            <a:endParaRPr u="sng">
              <a:solidFill>
                <a:schemeClr val="dk2"/>
              </a:solidFill>
            </a:endParaRPr>
          </a:p>
        </p:txBody>
      </p:sp>
      <p:sp>
        <p:nvSpPr>
          <p:cNvPr id="470" name="Google Shape;470;p37"/>
          <p:cNvSpPr txBox="1"/>
          <p:nvPr/>
        </p:nvSpPr>
        <p:spPr>
          <a:xfrm>
            <a:off x="3680460" y="20821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a:solidFill>
                  <a:schemeClr val="dk2"/>
                </a:solidFill>
                <a:latin typeface="Nunito Sans"/>
                <a:ea typeface="Nunito Sans"/>
                <a:cs typeface="Nunito Sans"/>
                <a:sym typeface="Nunito Sans"/>
              </a:rPr>
              <a:t>How does price relate to </a:t>
            </a:r>
            <a:r>
              <a:rPr i="1" lang="en" u="sng">
                <a:solidFill>
                  <a:schemeClr val="dk2"/>
                </a:solidFill>
                <a:latin typeface="Nunito Sans"/>
                <a:ea typeface="Nunito Sans"/>
                <a:cs typeface="Nunito Sans"/>
                <a:sym typeface="Nunito Sans"/>
              </a:rPr>
              <a:t>time</a:t>
            </a:r>
            <a:r>
              <a:rPr lang="en">
                <a:solidFill>
                  <a:schemeClr val="dk2"/>
                </a:solidFill>
                <a:latin typeface="Nunito Sans"/>
                <a:ea typeface="Nunito Sans"/>
                <a:cs typeface="Nunito Sans"/>
                <a:sym typeface="Nunito Sans"/>
              </a:rPr>
              <a:t> and </a:t>
            </a:r>
            <a:r>
              <a:rPr i="1" lang="en" u="sng">
                <a:solidFill>
                  <a:schemeClr val="dk2"/>
                </a:solidFill>
                <a:latin typeface="Nunito Sans"/>
                <a:ea typeface="Nunito Sans"/>
                <a:cs typeface="Nunito Sans"/>
                <a:sym typeface="Nunito Sans"/>
              </a:rPr>
              <a:t>volume</a:t>
            </a:r>
            <a:r>
              <a:rPr lang="en">
                <a:solidFill>
                  <a:schemeClr val="dk2"/>
                </a:solidFill>
                <a:latin typeface="Nunito Sans"/>
                <a:ea typeface="Nunito Sans"/>
                <a:cs typeface="Nunito Sans"/>
                <a:sym typeface="Nunito Sans"/>
              </a:rPr>
              <a:t>?</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u="sng">
                <a:solidFill>
                  <a:schemeClr val="dk2"/>
                </a:solidFill>
                <a:latin typeface="Nunito Sans"/>
                <a:ea typeface="Nunito Sans"/>
                <a:cs typeface="Nunito Sans"/>
                <a:sym typeface="Nunito Sans"/>
              </a:rPr>
              <a:t>Time</a:t>
            </a:r>
            <a:r>
              <a:rPr lang="en">
                <a:solidFill>
                  <a:schemeClr val="dk2"/>
                </a:solidFill>
                <a:latin typeface="Nunito Sans"/>
                <a:ea typeface="Nunito Sans"/>
                <a:cs typeface="Nunito Sans"/>
                <a:sym typeface="Nunito Sans"/>
              </a:rPr>
              <a:t>: intro discounts, freemium, free trial, implementation fees, etc.</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u="sng">
                <a:solidFill>
                  <a:schemeClr val="dk2"/>
                </a:solidFill>
                <a:latin typeface="Nunito Sans"/>
                <a:ea typeface="Nunito Sans"/>
                <a:cs typeface="Nunito Sans"/>
                <a:sym typeface="Nunito Sans"/>
              </a:rPr>
              <a:t>Volume</a:t>
            </a:r>
            <a:r>
              <a:rPr lang="en">
                <a:solidFill>
                  <a:schemeClr val="dk2"/>
                </a:solidFill>
                <a:latin typeface="Nunito Sans"/>
                <a:ea typeface="Nunito Sans"/>
                <a:cs typeface="Nunito Sans"/>
                <a:sym typeface="Nunito Sans"/>
              </a:rPr>
              <a:t>: discount tiers, regressive pricing (e.g. taxes), caps, etc.</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chemeClr val="dk2"/>
              </a:solidFill>
              <a:latin typeface="Nunito Sans"/>
              <a:ea typeface="Nunito Sans"/>
              <a:cs typeface="Nunito Sans"/>
              <a:sym typeface="Nunito Sans"/>
            </a:endParaRPr>
          </a:p>
        </p:txBody>
      </p:sp>
      <p:sp>
        <p:nvSpPr>
          <p:cNvPr id="471" name="Google Shape;471;p37"/>
          <p:cNvSpPr txBox="1"/>
          <p:nvPr/>
        </p:nvSpPr>
        <p:spPr>
          <a:xfrm>
            <a:off x="784860" y="20821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a:solidFill>
                  <a:srgbClr val="FFFFFF"/>
                </a:solidFill>
                <a:latin typeface="Nunito Sans"/>
                <a:ea typeface="Nunito Sans"/>
                <a:cs typeface="Nunito Sans"/>
                <a:sym typeface="Nunito Sans"/>
              </a:rPr>
              <a:t>What are you going to charge </a:t>
            </a:r>
            <a:r>
              <a:rPr i="1" lang="en" u="sng">
                <a:solidFill>
                  <a:srgbClr val="FFFFFF"/>
                </a:solidFill>
                <a:latin typeface="Nunito Sans"/>
                <a:ea typeface="Nunito Sans"/>
                <a:cs typeface="Nunito Sans"/>
                <a:sym typeface="Nunito Sans"/>
              </a:rPr>
              <a:t>per</a:t>
            </a:r>
            <a:r>
              <a:rPr lang="en">
                <a:solidFill>
                  <a:srgbClr val="FFFFFF"/>
                </a:solidFill>
                <a:latin typeface="Nunito Sans"/>
                <a:ea typeface="Nunito Sans"/>
                <a:cs typeface="Nunito Sans"/>
                <a:sym typeface="Nunito Sans"/>
              </a:rPr>
              <a:t>?</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a:solidFill>
                  <a:srgbClr val="FFFFFF"/>
                </a:solidFill>
                <a:latin typeface="Nunito Sans"/>
                <a:ea typeface="Nunito Sans"/>
                <a:cs typeface="Nunito Sans"/>
                <a:sym typeface="Nunito Sans"/>
              </a:rPr>
              <a:t>Per user?</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a:solidFill>
                  <a:srgbClr val="FFFFFF"/>
                </a:solidFill>
                <a:latin typeface="Nunito Sans"/>
                <a:ea typeface="Nunito Sans"/>
                <a:cs typeface="Nunito Sans"/>
                <a:sym typeface="Nunito Sans"/>
              </a:rPr>
              <a:t>Per Gb?</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a:solidFill>
                  <a:srgbClr val="FFFFFF"/>
                </a:solidFill>
                <a:latin typeface="Nunito Sans"/>
                <a:ea typeface="Nunito Sans"/>
                <a:cs typeface="Nunito Sans"/>
                <a:sym typeface="Nunito Sans"/>
              </a:rPr>
              <a:t>Per device?</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i="1" lang="en">
                <a:solidFill>
                  <a:srgbClr val="FFFFFF"/>
                </a:solidFill>
                <a:latin typeface="Nunito Sans"/>
                <a:ea typeface="Nunito Sans"/>
                <a:cs typeface="Nunito Sans"/>
                <a:sym typeface="Nunito Sans"/>
              </a:rPr>
              <a:t>“Fencing metrics”</a:t>
            </a:r>
            <a:r>
              <a:rPr lang="en">
                <a:solidFill>
                  <a:srgbClr val="FFFFFF"/>
                </a:solidFill>
                <a:latin typeface="Nunito Sans"/>
                <a:ea typeface="Nunito Sans"/>
                <a:cs typeface="Nunito Sans"/>
                <a:sym typeface="Nunito Sans"/>
              </a:rPr>
              <a:t> are binary &amp; less effective </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a:solidFill>
                  <a:srgbClr val="FFFFFF"/>
                </a:solidFill>
                <a:latin typeface="Nunito Sans"/>
                <a:ea typeface="Nunito Sans"/>
                <a:cs typeface="Nunito Sans"/>
                <a:sym typeface="Nunito Sans"/>
              </a:rPr>
              <a:t>E.g. access to advanced features, premium support, etc.</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rgbClr val="FFFFFF"/>
              </a:solidFill>
              <a:latin typeface="Nunito Sans"/>
              <a:ea typeface="Nunito Sans"/>
              <a:cs typeface="Nunito Sans"/>
              <a:sym typeface="Nunito Sans"/>
            </a:endParaRPr>
          </a:p>
          <a:p>
            <a:pPr indent="0" lvl="0" marL="0" marR="0" rtl="0" algn="l">
              <a:lnSpc>
                <a:spcPct val="100000"/>
              </a:lnSpc>
              <a:spcBef>
                <a:spcPts val="0"/>
              </a:spcBef>
              <a:spcAft>
                <a:spcPts val="0"/>
              </a:spcAft>
              <a:buNone/>
            </a:pPr>
            <a:r>
              <a:t/>
            </a:r>
            <a:endParaRPr>
              <a:solidFill>
                <a:srgbClr val="FFFFFF"/>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a:solidFill>
                <a:srgbClr val="FFFFFF"/>
              </a:solidFill>
              <a:latin typeface="Nunito Sans"/>
              <a:ea typeface="Nunito Sans"/>
              <a:cs typeface="Nunito Sans"/>
              <a:sym typeface="Nunito Sans"/>
            </a:endParaRPr>
          </a:p>
        </p:txBody>
      </p:sp>
      <p:sp>
        <p:nvSpPr>
          <p:cNvPr id="472" name="Google Shape;472;p37"/>
          <p:cNvSpPr txBox="1"/>
          <p:nvPr/>
        </p:nvSpPr>
        <p:spPr>
          <a:xfrm>
            <a:off x="6576060" y="2082192"/>
            <a:ext cx="1783200" cy="4308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None/>
            </a:pPr>
            <a:r>
              <a:rPr lang="en">
                <a:solidFill>
                  <a:schemeClr val="dk2"/>
                </a:solidFill>
                <a:latin typeface="Nunito Sans"/>
                <a:ea typeface="Nunito Sans"/>
                <a:cs typeface="Nunito Sans"/>
                <a:sym typeface="Nunito Sans"/>
              </a:rPr>
              <a:t>The actual price point: e.g. $9.99 vs. $10.99</a:t>
            </a:r>
            <a:endParaRPr>
              <a:solidFill>
                <a:schemeClr val="dk2"/>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38"/>
          <p:cNvSpPr txBox="1"/>
          <p:nvPr>
            <p:ph type="title"/>
          </p:nvPr>
        </p:nvSpPr>
        <p:spPr>
          <a:xfrm>
            <a:off x="1196350" y="1547975"/>
            <a:ext cx="6751200" cy="19023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None/>
            </a:pPr>
            <a:r>
              <a:rPr lang="en">
                <a:latin typeface="Nunito Sans ExtraBold"/>
                <a:ea typeface="Nunito Sans ExtraBold"/>
                <a:cs typeface="Nunito Sans ExtraBold"/>
                <a:sym typeface="Nunito Sans ExtraBold"/>
              </a:rPr>
              <a:t>“Good pricing is not about the price. </a:t>
            </a:r>
            <a:endParaRPr>
              <a:latin typeface="Nunito Sans ExtraBold"/>
              <a:ea typeface="Nunito Sans ExtraBold"/>
              <a:cs typeface="Nunito Sans ExtraBold"/>
              <a:sym typeface="Nunito Sans ExtraBold"/>
            </a:endParaRPr>
          </a:p>
          <a:p>
            <a:pPr indent="0" lvl="0" marL="0" rtl="0" algn="ctr">
              <a:lnSpc>
                <a:spcPct val="100000"/>
              </a:lnSpc>
              <a:spcBef>
                <a:spcPts val="0"/>
              </a:spcBef>
              <a:spcAft>
                <a:spcPts val="0"/>
              </a:spcAft>
              <a:buNone/>
            </a:pPr>
            <a:r>
              <a:t/>
            </a:r>
            <a:endParaRPr>
              <a:latin typeface="Nunito Sans ExtraBold"/>
              <a:ea typeface="Nunito Sans ExtraBold"/>
              <a:cs typeface="Nunito Sans ExtraBold"/>
              <a:sym typeface="Nunito Sans ExtraBold"/>
            </a:endParaRPr>
          </a:p>
          <a:p>
            <a:pPr indent="0" lvl="0" marL="0" rtl="0" algn="ctr">
              <a:lnSpc>
                <a:spcPct val="100000"/>
              </a:lnSpc>
              <a:spcBef>
                <a:spcPts val="0"/>
              </a:spcBef>
              <a:spcAft>
                <a:spcPts val="0"/>
              </a:spcAft>
              <a:buNone/>
            </a:pPr>
            <a:r>
              <a:rPr lang="en">
                <a:latin typeface="Nunito Sans ExtraBold"/>
                <a:ea typeface="Nunito Sans ExtraBold"/>
                <a:cs typeface="Nunito Sans ExtraBold"/>
                <a:sym typeface="Nunito Sans ExtraBold"/>
              </a:rPr>
              <a:t>It’s about getting in each customer’s shoes and knowing exactly how they derive value from your product.”</a:t>
            </a:r>
            <a:r>
              <a:rPr lang="en"/>
              <a:t> </a:t>
            </a:r>
            <a:endParaRPr/>
          </a:p>
        </p:txBody>
      </p:sp>
      <p:sp>
        <p:nvSpPr>
          <p:cNvPr id="478" name="Google Shape;478;p38"/>
          <p:cNvSpPr txBox="1"/>
          <p:nvPr>
            <p:ph type="title"/>
          </p:nvPr>
        </p:nvSpPr>
        <p:spPr>
          <a:xfrm>
            <a:off x="1288515" y="3422902"/>
            <a:ext cx="6751200" cy="11079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None/>
            </a:pPr>
            <a:r>
              <a:rPr lang="en" sz="1500">
                <a:latin typeface="Nunito Sans"/>
                <a:ea typeface="Nunito Sans"/>
                <a:cs typeface="Nunito Sans"/>
                <a:sym typeface="Nunito Sans"/>
              </a:rPr>
              <a:t>- Ian Clark</a:t>
            </a:r>
            <a:endParaRPr sz="1500">
              <a:latin typeface="Nunito Sans"/>
              <a:ea typeface="Nunito Sans"/>
              <a:cs typeface="Nunito Sans"/>
              <a:sym typeface="Nunito Sans"/>
            </a:endParaRPr>
          </a:p>
          <a:p>
            <a:pPr indent="0" lvl="0" marL="0" rtl="0" algn="r">
              <a:lnSpc>
                <a:spcPct val="100000"/>
              </a:lnSpc>
              <a:spcBef>
                <a:spcPts val="0"/>
              </a:spcBef>
              <a:spcAft>
                <a:spcPts val="0"/>
              </a:spcAft>
              <a:buNone/>
            </a:pPr>
            <a:r>
              <a:rPr lang="en" sz="1500">
                <a:latin typeface="Nunito Sans"/>
                <a:ea typeface="Nunito Sans"/>
                <a:cs typeface="Nunito Sans"/>
                <a:sym typeface="Nunito Sans"/>
              </a:rPr>
              <a:t>Pricing Consultant @ YC, Signal Fire, &amp; Alpine Investors</a:t>
            </a:r>
            <a:endParaRPr sz="15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39"/>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How do you determine price?</a:t>
            </a:r>
            <a:endParaRPr/>
          </a:p>
        </p:txBody>
      </p:sp>
      <p:graphicFrame>
        <p:nvGraphicFramePr>
          <p:cNvPr id="484" name="Google Shape;484;p39"/>
          <p:cNvGraphicFramePr/>
          <p:nvPr/>
        </p:nvGraphicFramePr>
        <p:xfrm>
          <a:off x="1063075" y="1600554"/>
          <a:ext cx="3000000" cy="3000000"/>
        </p:xfrm>
        <a:graphic>
          <a:graphicData uri="http://schemas.openxmlformats.org/drawingml/2006/table">
            <a:tbl>
              <a:tblPr>
                <a:noFill/>
                <a:tableStyleId>{D272F24A-4F8C-49AC-AC31-C8C6BC2F9F76}</a:tableStyleId>
              </a:tblPr>
              <a:tblGrid>
                <a:gridCol w="1305425"/>
                <a:gridCol w="2144475"/>
                <a:gridCol w="2362200"/>
                <a:gridCol w="1662950"/>
              </a:tblGrid>
              <a:tr h="381975">
                <a:tc>
                  <a:txBody>
                    <a:bodyPr/>
                    <a:lstStyle/>
                    <a:p>
                      <a:pPr indent="0" lvl="0" marL="0" marR="0" rtl="0" algn="l">
                        <a:lnSpc>
                          <a:spcPct val="100000"/>
                        </a:lnSpc>
                        <a:spcBef>
                          <a:spcPts val="0"/>
                        </a:spcBef>
                        <a:spcAft>
                          <a:spcPts val="0"/>
                        </a:spcAft>
                        <a:buNone/>
                      </a:pPr>
                      <a:r>
                        <a:t/>
                      </a:r>
                      <a:endParaRPr sz="1200">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200">
                          <a:solidFill>
                            <a:schemeClr val="dk2"/>
                          </a:solidFill>
                          <a:latin typeface="Nunito Sans ExtraBold"/>
                          <a:ea typeface="Nunito Sans ExtraBold"/>
                          <a:cs typeface="Nunito Sans ExtraBold"/>
                          <a:sym typeface="Nunito Sans ExtraBold"/>
                        </a:rPr>
                        <a:t>Qualitative</a:t>
                      </a:r>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200">
                          <a:solidFill>
                            <a:schemeClr val="dk2"/>
                          </a:solidFill>
                          <a:latin typeface="Nunito Sans ExtraBold"/>
                          <a:ea typeface="Nunito Sans ExtraBold"/>
                          <a:cs typeface="Nunito Sans ExtraBold"/>
                          <a:sym typeface="Nunito Sans ExtraBold"/>
                        </a:rPr>
                        <a:t>Quantitative</a:t>
                      </a:r>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200">
                          <a:solidFill>
                            <a:schemeClr val="dk2"/>
                          </a:solidFill>
                          <a:latin typeface="Nunito Sans ExtraBold"/>
                          <a:ea typeface="Nunito Sans ExtraBold"/>
                          <a:cs typeface="Nunito Sans ExtraBold"/>
                          <a:sym typeface="Nunito Sans ExtraBold"/>
                        </a:rPr>
                        <a:t>Experimental</a:t>
                      </a:r>
                      <a:endParaRPr sz="1200">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388575">
                <a:tc>
                  <a:txBody>
                    <a:bodyPr/>
                    <a:lstStyle/>
                    <a:p>
                      <a:pPr indent="0" lvl="0" marL="0" marR="0" rtl="0" algn="l">
                        <a:lnSpc>
                          <a:spcPct val="100000"/>
                        </a:lnSpc>
                        <a:spcBef>
                          <a:spcPts val="0"/>
                        </a:spcBef>
                        <a:spcAft>
                          <a:spcPts val="0"/>
                        </a:spcAft>
                        <a:buNone/>
                      </a:pPr>
                      <a:r>
                        <a:rPr lang="en" sz="1200">
                          <a:solidFill>
                            <a:schemeClr val="dk2"/>
                          </a:solidFill>
                          <a:latin typeface="Nunito Sans ExtraBold"/>
                          <a:ea typeface="Nunito Sans ExtraBold"/>
                          <a:cs typeface="Nunito Sans ExtraBold"/>
                          <a:sym typeface="Nunito Sans ExtraBold"/>
                        </a:rPr>
                        <a:t>Primary Research </a:t>
                      </a:r>
                      <a:r>
                        <a:rPr lang="en" sz="1200">
                          <a:solidFill>
                            <a:schemeClr val="dk2"/>
                          </a:solidFill>
                          <a:latin typeface="Nunito Sans ExtraBold"/>
                          <a:ea typeface="Nunito Sans ExtraBold"/>
                          <a:cs typeface="Nunito Sans ExtraBold"/>
                          <a:sym typeface="Nunito Sans ExtraBold"/>
                        </a:rPr>
                        <a:t>(customer facing) </a:t>
                      </a:r>
                      <a:endParaRPr sz="1000" u="sng">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000" u="sng">
                          <a:solidFill>
                            <a:schemeClr val="dk2"/>
                          </a:solidFill>
                          <a:latin typeface="Nunito Sans"/>
                          <a:ea typeface="Nunito Sans"/>
                          <a:cs typeface="Nunito Sans"/>
                          <a:sym typeface="Nunito Sans"/>
                        </a:rPr>
                        <a:t>Customer interviews</a:t>
                      </a:r>
                      <a:r>
                        <a:rPr lang="en" sz="1000">
                          <a:solidFill>
                            <a:schemeClr val="dk2"/>
                          </a:solidFill>
                          <a:latin typeface="Nunito Sans"/>
                          <a:ea typeface="Nunito Sans"/>
                          <a:cs typeface="Nunito Sans"/>
                          <a:sym typeface="Nunito Sans"/>
                        </a:rPr>
                        <a:t>: test for price sensitivity by asking respondents to prioritize value drivers</a:t>
                      </a:r>
                      <a:endParaRPr sz="1000" u="none" cap="none" strike="noStrike">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000" u="sng">
                          <a:solidFill>
                            <a:schemeClr val="hlink"/>
                          </a:solidFill>
                          <a:latin typeface="Nunito Sans"/>
                          <a:ea typeface="Nunito Sans"/>
                          <a:cs typeface="Nunito Sans"/>
                          <a:sym typeface="Nunito Sans"/>
                          <a:hlinkClick r:id="rId3"/>
                        </a:rPr>
                        <a:t>Van Westendorp</a:t>
                      </a:r>
                      <a:r>
                        <a:rPr lang="en" sz="1000">
                          <a:solidFill>
                            <a:schemeClr val="dk2"/>
                          </a:solidFill>
                          <a:latin typeface="Nunito Sans"/>
                          <a:ea typeface="Nunito Sans"/>
                          <a:cs typeface="Nunito Sans"/>
                          <a:sym typeface="Nunito Sans"/>
                        </a:rPr>
                        <a:t> unaided pricing exercise</a:t>
                      </a:r>
                      <a:endParaRPr sz="1000">
                        <a:solidFill>
                          <a:schemeClr val="dk2"/>
                        </a:solidFill>
                        <a:latin typeface="Nunito Sans"/>
                        <a:ea typeface="Nunito Sans"/>
                        <a:cs typeface="Nunito Sans"/>
                        <a:sym typeface="Nunito Sans"/>
                      </a:endParaRPr>
                    </a:p>
                    <a:p>
                      <a:pPr indent="0" lvl="0" marL="0" marR="0" rtl="0" algn="l">
                        <a:lnSpc>
                          <a:spcPct val="100000"/>
                        </a:lnSpc>
                        <a:spcBef>
                          <a:spcPts val="0"/>
                        </a:spcBef>
                        <a:spcAft>
                          <a:spcPts val="0"/>
                        </a:spcAft>
                        <a:buNone/>
                      </a:pPr>
                      <a:r>
                        <a:t/>
                      </a:r>
                      <a:endParaRPr sz="1000">
                        <a:solidFill>
                          <a:schemeClr val="dk2"/>
                        </a:solidFill>
                        <a:latin typeface="Nunito Sans"/>
                        <a:ea typeface="Nunito Sans"/>
                        <a:cs typeface="Nunito Sans"/>
                        <a:sym typeface="Nunito Sans"/>
                      </a:endParaRPr>
                    </a:p>
                    <a:p>
                      <a:pPr indent="0" lvl="0" marL="0" rtl="0" algn="l">
                        <a:spcBef>
                          <a:spcPts val="0"/>
                        </a:spcBef>
                        <a:spcAft>
                          <a:spcPts val="0"/>
                        </a:spcAft>
                        <a:buClr>
                          <a:schemeClr val="dk1"/>
                        </a:buClr>
                        <a:buFont typeface="Arial"/>
                        <a:buNone/>
                      </a:pPr>
                      <a:r>
                        <a:rPr lang="en" sz="1000" u="sng">
                          <a:solidFill>
                            <a:schemeClr val="hlink"/>
                          </a:solidFill>
                          <a:latin typeface="Nunito Sans"/>
                          <a:ea typeface="Nunito Sans"/>
                          <a:cs typeface="Nunito Sans"/>
                          <a:sym typeface="Nunito Sans"/>
                          <a:hlinkClick r:id="rId4"/>
                        </a:rPr>
                        <a:t>Gabor Granger</a:t>
                      </a:r>
                      <a:r>
                        <a:rPr lang="en" sz="1000">
                          <a:solidFill>
                            <a:schemeClr val="dk2"/>
                          </a:solidFill>
                          <a:latin typeface="Nunito Sans"/>
                          <a:ea typeface="Nunito Sans"/>
                          <a:cs typeface="Nunito Sans"/>
                          <a:sym typeface="Nunito Sans"/>
                        </a:rPr>
                        <a:t> aided pricing exercise (start with the avg. or middle price)</a:t>
                      </a:r>
                      <a:endParaRPr sz="1000">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Clr>
                          <a:schemeClr val="dk1"/>
                        </a:buClr>
                        <a:buFont typeface="Arial"/>
                        <a:buNone/>
                      </a:pPr>
                      <a:r>
                        <a:rPr lang="en" sz="1000" u="sng">
                          <a:solidFill>
                            <a:schemeClr val="dk2"/>
                          </a:solidFill>
                          <a:latin typeface="Nunito Sans"/>
                          <a:ea typeface="Nunito Sans"/>
                          <a:cs typeface="Nunito Sans"/>
                          <a:sym typeface="Nunito Sans"/>
                        </a:rPr>
                        <a:t>A/B testing:</a:t>
                      </a:r>
                      <a:r>
                        <a:rPr lang="en" sz="1000">
                          <a:solidFill>
                            <a:schemeClr val="dk2"/>
                          </a:solidFill>
                          <a:latin typeface="Nunito Sans"/>
                          <a:ea typeface="Nunito Sans"/>
                          <a:cs typeface="Nunito Sans"/>
                          <a:sym typeface="Nunito Sans"/>
                        </a:rPr>
                        <a:t> only recommended for very high volume consumer businesses</a:t>
                      </a:r>
                      <a:endParaRPr sz="1000">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902500">
                <a:tc>
                  <a:txBody>
                    <a:bodyPr/>
                    <a:lstStyle/>
                    <a:p>
                      <a:pPr indent="0" lvl="0" marL="0" rtl="0" algn="l">
                        <a:spcBef>
                          <a:spcPts val="0"/>
                        </a:spcBef>
                        <a:spcAft>
                          <a:spcPts val="0"/>
                        </a:spcAft>
                        <a:buClr>
                          <a:schemeClr val="dk1"/>
                        </a:buClr>
                        <a:buSzPts val="1100"/>
                        <a:buFont typeface="Arial"/>
                        <a:buNone/>
                      </a:pPr>
                      <a:r>
                        <a:rPr lang="en" sz="1200">
                          <a:solidFill>
                            <a:schemeClr val="dk2"/>
                          </a:solidFill>
                          <a:latin typeface="Nunito Sans ExtraBold"/>
                          <a:ea typeface="Nunito Sans ExtraBold"/>
                          <a:cs typeface="Nunito Sans ExtraBold"/>
                          <a:sym typeface="Nunito Sans ExtraBold"/>
                        </a:rPr>
                        <a:t>Secondary </a:t>
                      </a:r>
                      <a:r>
                        <a:rPr lang="en" sz="1200">
                          <a:solidFill>
                            <a:schemeClr val="dk2"/>
                          </a:solidFill>
                          <a:latin typeface="Nunito Sans ExtraBold"/>
                          <a:ea typeface="Nunito Sans ExtraBold"/>
                          <a:cs typeface="Nunito Sans ExtraBold"/>
                          <a:sym typeface="Nunito Sans ExtraBold"/>
                        </a:rPr>
                        <a:t>Research (internal)</a:t>
                      </a:r>
                      <a:endParaRPr sz="1000">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000">
                          <a:solidFill>
                            <a:schemeClr val="dk2"/>
                          </a:solidFill>
                          <a:latin typeface="Nunito Sans"/>
                          <a:ea typeface="Nunito Sans"/>
                          <a:cs typeface="Nunito Sans"/>
                          <a:sym typeface="Nunito Sans"/>
                        </a:rPr>
                        <a:t>Frameworks &amp; best practices :) </a:t>
                      </a:r>
                      <a:endParaRPr sz="1000">
                        <a:solidFill>
                          <a:schemeClr val="dk2"/>
                        </a:solidFill>
                        <a:latin typeface="Nunito Sans"/>
                        <a:ea typeface="Nunito Sans"/>
                        <a:cs typeface="Nunito Sans"/>
                        <a:sym typeface="Nunito Sans"/>
                      </a:endParaRPr>
                    </a:p>
                    <a:p>
                      <a:pPr indent="0" lvl="0" marL="0" marR="0" rtl="0" algn="l">
                        <a:lnSpc>
                          <a:spcPct val="100000"/>
                        </a:lnSpc>
                        <a:spcBef>
                          <a:spcPts val="0"/>
                        </a:spcBef>
                        <a:spcAft>
                          <a:spcPts val="0"/>
                        </a:spcAft>
                        <a:buNone/>
                      </a:pPr>
                      <a:r>
                        <a:rPr lang="en" sz="1000">
                          <a:solidFill>
                            <a:schemeClr val="dk2"/>
                          </a:solidFill>
                          <a:latin typeface="Nunito Sans"/>
                          <a:ea typeface="Nunito Sans"/>
                          <a:cs typeface="Nunito Sans"/>
                          <a:sym typeface="Nunito Sans"/>
                        </a:rPr>
                        <a:t>At scale, consider surveying sales and CS teams </a:t>
                      </a:r>
                      <a:endParaRPr sz="1000" u="none" cap="none" strike="noStrike">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000">
                          <a:solidFill>
                            <a:schemeClr val="dk2"/>
                          </a:solidFill>
                          <a:latin typeface="Nunito Sans"/>
                          <a:ea typeface="Nunito Sans"/>
                          <a:cs typeface="Nunito Sans"/>
                          <a:sym typeface="Nunito Sans"/>
                        </a:rPr>
                        <a:t>Transactional and usage data analysis</a:t>
                      </a:r>
                      <a:endParaRPr sz="1000" u="none" cap="none" strike="noStrike">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lang="en" sz="1000" u="sng">
                          <a:solidFill>
                            <a:schemeClr val="dk2"/>
                          </a:solidFill>
                          <a:latin typeface="Nunito Sans"/>
                          <a:ea typeface="Nunito Sans"/>
                          <a:cs typeface="Nunito Sans"/>
                          <a:sym typeface="Nunito Sans"/>
                        </a:rPr>
                        <a:t>Sales card testing:</a:t>
                      </a:r>
                      <a:r>
                        <a:rPr lang="en" sz="1000">
                          <a:solidFill>
                            <a:schemeClr val="dk2"/>
                          </a:solidFill>
                          <a:latin typeface="Nunito Sans"/>
                          <a:ea typeface="Nunito Sans"/>
                          <a:cs typeface="Nunito Sans"/>
                          <a:sym typeface="Nunito Sans"/>
                        </a:rPr>
                        <a:t> i.e. give sales people new price points to test in the market</a:t>
                      </a:r>
                      <a:endParaRPr sz="1000">
                        <a:solidFill>
                          <a:schemeClr val="dk2"/>
                        </a:solidFill>
                        <a:latin typeface="Nunito Sans"/>
                        <a:ea typeface="Nunito Sans"/>
                        <a:cs typeface="Nunito Sans"/>
                        <a:sym typeface="Nunito Sans"/>
                      </a:endParaRPr>
                    </a:p>
                  </a:txBody>
                  <a:tcPr marT="91450" marB="91450" marR="3657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485" name="Google Shape;485;p39"/>
          <p:cNvSpPr/>
          <p:nvPr/>
        </p:nvSpPr>
        <p:spPr>
          <a:xfrm>
            <a:off x="0" y="0"/>
            <a:ext cx="9144000" cy="14631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486" name="Google Shape;486;p39"/>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How do you determine price level?</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graphicFrame>
        <p:nvGraphicFramePr>
          <p:cNvPr id="491" name="Google Shape;491;p40"/>
          <p:cNvGraphicFramePr/>
          <p:nvPr/>
        </p:nvGraphicFramePr>
        <p:xfrm>
          <a:off x="453762" y="1288530"/>
          <a:ext cx="3000000" cy="3000000"/>
        </p:xfrm>
        <a:graphic>
          <a:graphicData uri="http://schemas.openxmlformats.org/drawingml/2006/table">
            <a:tbl>
              <a:tblPr>
                <a:noFill/>
                <a:tableStyleId>{D272F24A-4F8C-49AC-AC31-C8C6BC2F9F76}</a:tableStyleId>
              </a:tblPr>
              <a:tblGrid>
                <a:gridCol w="1188725"/>
                <a:gridCol w="182875"/>
                <a:gridCol w="2167125"/>
                <a:gridCol w="182875"/>
                <a:gridCol w="2167125"/>
                <a:gridCol w="182875"/>
                <a:gridCol w="2167125"/>
              </a:tblGrid>
              <a:tr h="1524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137150" marB="18287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Nunito Sans ExtraBold"/>
                        <a:ea typeface="Nunito Sans ExtraBold"/>
                        <a:cs typeface="Nunito Sans ExtraBold"/>
                        <a:sym typeface="Nunito Sans ExtraBold"/>
                      </a:endParaRPr>
                    </a:p>
                  </a:txBody>
                  <a:tcPr marT="0" marB="18287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200">
                          <a:solidFill>
                            <a:schemeClr val="dk2"/>
                          </a:solidFill>
                          <a:latin typeface="Nunito Sans ExtraBold"/>
                          <a:ea typeface="Nunito Sans ExtraBold"/>
                          <a:cs typeface="Nunito Sans ExtraBold"/>
                          <a:sym typeface="Nunito Sans ExtraBold"/>
                        </a:rPr>
                        <a:t>LTV</a:t>
                      </a:r>
                      <a:endParaRPr/>
                    </a:p>
                  </a:txBody>
                  <a:tcPr marT="182875" marB="182875"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200" u="none" cap="none" strike="noStrike">
                        <a:solidFill>
                          <a:schemeClr val="dk2"/>
                        </a:solidFill>
                        <a:latin typeface="Nunito Sans ExtraBold"/>
                        <a:ea typeface="Nunito Sans ExtraBold"/>
                        <a:cs typeface="Nunito Sans ExtraBold"/>
                        <a:sym typeface="Nunito Sans ExtraBold"/>
                      </a:endParaRPr>
                    </a:p>
                  </a:txBody>
                  <a:tcPr marT="182875" marB="182875"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200">
                          <a:solidFill>
                            <a:schemeClr val="dk2"/>
                          </a:solidFill>
                          <a:latin typeface="Nunito Sans ExtraBold"/>
                          <a:ea typeface="Nunito Sans ExtraBold"/>
                          <a:cs typeface="Nunito Sans ExtraBold"/>
                          <a:sym typeface="Nunito Sans ExtraBold"/>
                        </a:rPr>
                        <a:t>CAC</a:t>
                      </a:r>
                      <a:endParaRPr/>
                    </a:p>
                  </a:txBody>
                  <a:tcPr marT="182875" marB="182875"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200" u="none" cap="none" strike="noStrike">
                        <a:solidFill>
                          <a:schemeClr val="dk2"/>
                        </a:solidFill>
                        <a:latin typeface="Nunito Sans ExtraBold"/>
                        <a:ea typeface="Nunito Sans ExtraBold"/>
                        <a:cs typeface="Nunito Sans ExtraBold"/>
                        <a:sym typeface="Nunito Sans ExtraBold"/>
                      </a:endParaRPr>
                    </a:p>
                  </a:txBody>
                  <a:tcPr marT="182875" marB="182875"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200">
                          <a:solidFill>
                            <a:schemeClr val="dk2"/>
                          </a:solidFill>
                          <a:latin typeface="Nunito Sans ExtraBold"/>
                          <a:ea typeface="Nunito Sans ExtraBold"/>
                          <a:cs typeface="Nunito Sans ExtraBold"/>
                          <a:sym typeface="Nunito Sans ExtraBold"/>
                        </a:rPr>
                        <a:t>LTV/CAC Ratio</a:t>
                      </a:r>
                      <a:endParaRPr/>
                    </a:p>
                  </a:txBody>
                  <a:tcPr marT="182875" marB="182875"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rPr lang="en" sz="1000">
                          <a:solidFill>
                            <a:schemeClr val="dk2"/>
                          </a:solidFill>
                          <a:latin typeface="Nunito Sans ExtraBold"/>
                          <a:ea typeface="Nunito Sans ExtraBold"/>
                          <a:cs typeface="Nunito Sans ExtraBold"/>
                          <a:sym typeface="Nunito Sans ExtraBold"/>
                        </a:rPr>
                        <a:t>What it is</a:t>
                      </a:r>
                      <a:endParaRPr/>
                    </a:p>
                  </a:txBody>
                  <a:tcPr marT="95250" marB="95250" marR="952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000">
                          <a:solidFill>
                            <a:schemeClr val="dk2"/>
                          </a:solidFill>
                          <a:latin typeface="Nunito Sans"/>
                          <a:ea typeface="Nunito Sans"/>
                          <a:cs typeface="Nunito Sans"/>
                          <a:sym typeface="Nunito Sans"/>
                        </a:rPr>
                        <a:t>LTV is the “lifetime value” of a customer, or how much total that they spend over time</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000">
                          <a:solidFill>
                            <a:schemeClr val="dk2"/>
                          </a:solidFill>
                          <a:latin typeface="Nunito Sans"/>
                          <a:ea typeface="Nunito Sans"/>
                          <a:cs typeface="Nunito Sans"/>
                          <a:sym typeface="Nunito Sans"/>
                        </a:rPr>
                        <a:t>“Customer acquisition costs” are driven by acquisition channels</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000">
                          <a:solidFill>
                            <a:schemeClr val="dk2"/>
                          </a:solidFill>
                          <a:latin typeface="Nunito Sans"/>
                          <a:ea typeface="Nunito Sans"/>
                          <a:cs typeface="Nunito Sans"/>
                          <a:sym typeface="Nunito Sans"/>
                        </a:rPr>
                        <a:t>How much money you have to spend to get a high value customer. In other words, an efficiency metric. </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rPr lang="en" sz="1000">
                          <a:solidFill>
                            <a:schemeClr val="dk2"/>
                          </a:solidFill>
                          <a:latin typeface="Nunito Sans ExtraBold"/>
                          <a:ea typeface="Nunito Sans ExtraBold"/>
                          <a:cs typeface="Nunito Sans ExtraBold"/>
                          <a:sym typeface="Nunito Sans ExtraBold"/>
                        </a:rPr>
                        <a:t>How to calculate</a:t>
                      </a:r>
                      <a:endParaRPr/>
                    </a:p>
                  </a:txBody>
                  <a:tcPr marT="95250" marB="95250" marR="952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000">
                          <a:solidFill>
                            <a:schemeClr val="dk2"/>
                          </a:solidFill>
                          <a:latin typeface="Nunito Sans"/>
                          <a:ea typeface="Nunito Sans"/>
                          <a:cs typeface="Nunito Sans"/>
                          <a:sym typeface="Nunito Sans"/>
                        </a:rPr>
                        <a:t>Price / churn</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000">
                          <a:solidFill>
                            <a:schemeClr val="dk2"/>
                          </a:solidFill>
                          <a:latin typeface="Nunito Sans"/>
                          <a:ea typeface="Nunito Sans"/>
                          <a:cs typeface="Nunito Sans"/>
                          <a:sym typeface="Nunito Sans"/>
                        </a:rPr>
                        <a:t>Total costs / total customers</a:t>
                      </a:r>
                      <a:endParaRPr sz="1000">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sz="1000">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i="1" lang="en" sz="1000">
                          <a:solidFill>
                            <a:schemeClr val="dk2"/>
                          </a:solidFill>
                          <a:latin typeface="Nunito Sans"/>
                          <a:ea typeface="Nunito Sans"/>
                          <a:cs typeface="Nunito Sans"/>
                          <a:sym typeface="Nunito Sans"/>
                        </a:rPr>
                        <a:t>Or</a:t>
                      </a:r>
                      <a:endParaRPr i="1" sz="1000">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t/>
                      </a:r>
                      <a:endParaRPr i="1" sz="1000">
                        <a:solidFill>
                          <a:schemeClr val="dk2"/>
                        </a:solidFill>
                        <a:latin typeface="Nunito Sans"/>
                        <a:ea typeface="Nunito Sans"/>
                        <a:cs typeface="Nunito Sans"/>
                        <a:sym typeface="Nunito Sans"/>
                      </a:endParaRPr>
                    </a:p>
                    <a:p>
                      <a:pPr indent="0" lvl="0" marL="0" marR="0" rtl="0" algn="ctr">
                        <a:lnSpc>
                          <a:spcPct val="100000"/>
                        </a:lnSpc>
                        <a:spcBef>
                          <a:spcPts val="0"/>
                        </a:spcBef>
                        <a:spcAft>
                          <a:spcPts val="0"/>
                        </a:spcAft>
                        <a:buNone/>
                      </a:pPr>
                      <a:r>
                        <a:rPr lang="en" sz="1000">
                          <a:solidFill>
                            <a:schemeClr val="dk2"/>
                          </a:solidFill>
                          <a:latin typeface="Nunito Sans"/>
                          <a:ea typeface="Nunito Sans"/>
                          <a:cs typeface="Nunito Sans"/>
                          <a:sym typeface="Nunito Sans"/>
                        </a:rPr>
                        <a:t>(GTM employees + SEM + digital ad spend + Referral Spend) / Total customers</a:t>
                      </a:r>
                      <a:endParaRPr sz="1000">
                        <a:solidFill>
                          <a:schemeClr val="dk2"/>
                        </a:solidFill>
                        <a:latin typeface="Nunito Sans"/>
                        <a:ea typeface="Nunito Sans"/>
                        <a:cs typeface="Nunito Sans"/>
                        <a:sym typeface="Nunito Sans"/>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000">
                          <a:solidFill>
                            <a:schemeClr val="dk2"/>
                          </a:solidFill>
                          <a:latin typeface="Nunito Sans"/>
                          <a:ea typeface="Nunito Sans"/>
                          <a:cs typeface="Nunito Sans"/>
                          <a:sym typeface="Nunito Sans"/>
                        </a:rPr>
                        <a:t>LTV/CAC</a:t>
                      </a:r>
                      <a:endParaRPr/>
                    </a:p>
                  </a:txBody>
                  <a:tcPr marT="95250" marB="95250"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7000">
                <a:tc>
                  <a:txBody>
                    <a:bodyPr/>
                    <a:lstStyle/>
                    <a:p>
                      <a:pPr indent="0" lvl="0" marL="0" marR="0" rtl="0" algn="l">
                        <a:lnSpc>
                          <a:spcPct val="100000"/>
                        </a:lnSpc>
                        <a:spcBef>
                          <a:spcPts val="0"/>
                        </a:spcBef>
                        <a:spcAft>
                          <a:spcPts val="0"/>
                        </a:spcAft>
                        <a:buNone/>
                      </a:pPr>
                      <a:r>
                        <a:rPr lang="en" sz="1000">
                          <a:solidFill>
                            <a:schemeClr val="dk2"/>
                          </a:solidFill>
                          <a:latin typeface="Nunito Sans ExtraBold"/>
                          <a:ea typeface="Nunito Sans ExtraBold"/>
                          <a:cs typeface="Nunito Sans ExtraBold"/>
                          <a:sym typeface="Nunito Sans ExtraBold"/>
                        </a:rPr>
                        <a:t>Takeways</a:t>
                      </a:r>
                      <a:endParaRPr/>
                    </a:p>
                  </a:txBody>
                  <a:tcPr marT="95250" marB="95250" marR="952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91450" marB="91450"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000">
                          <a:solidFill>
                            <a:schemeClr val="dk2"/>
                          </a:solidFill>
                          <a:latin typeface="Nunito Sans"/>
                          <a:ea typeface="Nunito Sans"/>
                          <a:cs typeface="Nunito Sans"/>
                          <a:sym typeface="Nunito Sans"/>
                        </a:rPr>
                        <a:t>Many companies forget about churn. It’s equally important</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000">
                          <a:solidFill>
                            <a:schemeClr val="dk2"/>
                          </a:solidFill>
                          <a:latin typeface="Nunito Sans"/>
                          <a:ea typeface="Nunito Sans"/>
                          <a:cs typeface="Nunito Sans"/>
                          <a:sym typeface="Nunito Sans"/>
                        </a:rPr>
                        <a:t>The dream state is $0, or completely organic growth</a:t>
                      </a:r>
                      <a:endParaRPr/>
                    </a:p>
                  </a:txBody>
                  <a:tcPr marT="95250" marB="95250" marR="182875" marL="1828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i="0" sz="1000" u="none" cap="none" strike="noStrike">
                        <a:solidFill>
                          <a:schemeClr val="dk2"/>
                        </a:solidFill>
                        <a:latin typeface="Nunito Sans"/>
                        <a:ea typeface="Nunito Sans"/>
                        <a:cs typeface="Nunito Sans"/>
                        <a:sym typeface="Nunito Sans"/>
                      </a:endParaRPr>
                    </a:p>
                  </a:txBody>
                  <a:tcPr marT="95250" marB="9525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 sz="1000">
                          <a:solidFill>
                            <a:schemeClr val="dk2"/>
                          </a:solidFill>
                          <a:latin typeface="Nunito Sans"/>
                          <a:ea typeface="Nunito Sans"/>
                          <a:cs typeface="Nunito Sans"/>
                          <a:sym typeface="Nunito Sans"/>
                        </a:rPr>
                        <a:t>LTV/CAC &gt; 3 is good, or customers who pay 3x the cost it requires to get them </a:t>
                      </a:r>
                      <a:endParaRPr/>
                    </a:p>
                  </a:txBody>
                  <a:tcPr marT="95250" marB="95250"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492" name="Google Shape;492;p40"/>
          <p:cNvSpPr txBox="1"/>
          <p:nvPr>
            <p:ph idx="4294967295"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CAC and LTV and Ratios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sp>
        <p:nvSpPr>
          <p:cNvPr id="497" name="Google Shape;497;p41"/>
          <p:cNvSpPr txBox="1"/>
          <p:nvPr>
            <p:ph idx="4294967295"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Market size</a:t>
            </a:r>
            <a:endParaRPr/>
          </a:p>
        </p:txBody>
      </p:sp>
      <p:sp>
        <p:nvSpPr>
          <p:cNvPr id="498" name="Google Shape;498;p41"/>
          <p:cNvSpPr txBox="1"/>
          <p:nvPr>
            <p:ph idx="4294967295" type="body"/>
          </p:nvPr>
        </p:nvSpPr>
        <p:spPr>
          <a:xfrm>
            <a:off x="457200" y="1053432"/>
            <a:ext cx="8229600" cy="2038200"/>
          </a:xfrm>
          <a:prstGeom prst="rect">
            <a:avLst/>
          </a:prstGeom>
          <a:noFill/>
          <a:ln>
            <a:noFill/>
          </a:ln>
        </p:spPr>
        <p:txBody>
          <a:bodyPr anchorCtr="0" anchor="t" bIns="0" lIns="0" spcFirstLastPara="1" rIns="0" wrap="square" tIns="0">
            <a:noAutofit/>
          </a:bodyPr>
          <a:lstStyle/>
          <a:p>
            <a:pPr indent="0" lvl="0" marL="0" rtl="0" algn="l">
              <a:lnSpc>
                <a:spcPct val="110000"/>
              </a:lnSpc>
              <a:spcBef>
                <a:spcPts val="0"/>
              </a:spcBef>
              <a:spcAft>
                <a:spcPts val="0"/>
              </a:spcAft>
              <a:buSzPts val="1800"/>
              <a:buFont typeface="Arial"/>
              <a:buNone/>
            </a:pPr>
            <a:r>
              <a:rPr lang="en"/>
              <a:t>Once you determine your payment model, pricing and target customers - you can calculate the total market size.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lang="en"/>
              <a:t>It’s usually bottoms up, so you take price per year * total target companies.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lang="en"/>
              <a:t>Overall, keep this simple and don’t overthink it.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sp>
        <p:nvSpPr>
          <p:cNvPr id="503" name="Google Shape;503;p42"/>
          <p:cNvSpPr txBox="1"/>
          <p:nvPr>
            <p:ph type="title"/>
          </p:nvPr>
        </p:nvSpPr>
        <p:spPr>
          <a:xfrm>
            <a:off x="1196390" y="1951502"/>
            <a:ext cx="6751200" cy="11079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None/>
            </a:pPr>
            <a:r>
              <a:rPr lang="en">
                <a:latin typeface="Nunito Sans ExtraBold"/>
                <a:ea typeface="Nunito Sans ExtraBold"/>
                <a:cs typeface="Nunito Sans ExtraBold"/>
                <a:sym typeface="Nunito Sans ExtraBold"/>
              </a:rPr>
              <a:t>Bringing it all together: GTM strategy</a:t>
            </a:r>
            <a:endParaRPr/>
          </a:p>
        </p:txBody>
      </p:sp>
      <p:pic>
        <p:nvPicPr>
          <p:cNvPr id="504" name="Google Shape;504;p42"/>
          <p:cNvPicPr preferRelativeResize="0"/>
          <p:nvPr/>
        </p:nvPicPr>
        <p:blipFill>
          <a:blip r:embed="rId3">
            <a:alphaModFix/>
          </a:blip>
          <a:stretch>
            <a:fillRect/>
          </a:stretch>
        </p:blipFill>
        <p:spPr>
          <a:xfrm>
            <a:off x="6979200" y="3359688"/>
            <a:ext cx="2164800" cy="1783800"/>
          </a:xfrm>
          <a:prstGeom prst="rect">
            <a:avLst/>
          </a:prstGeom>
          <a:noFill/>
          <a:ln>
            <a:noFill/>
          </a:ln>
        </p:spPr>
      </p:pic>
      <p:pic>
        <p:nvPicPr>
          <p:cNvPr id="505" name="Google Shape;505;p42"/>
          <p:cNvPicPr preferRelativeResize="0"/>
          <p:nvPr/>
        </p:nvPicPr>
        <p:blipFill>
          <a:blip r:embed="rId4">
            <a:alphaModFix/>
          </a:blip>
          <a:stretch>
            <a:fillRect/>
          </a:stretch>
        </p:blipFill>
        <p:spPr>
          <a:xfrm>
            <a:off x="409125" y="-2"/>
            <a:ext cx="1314675" cy="786177"/>
          </a:xfrm>
          <a:prstGeom prst="rect">
            <a:avLst/>
          </a:prstGeom>
          <a:noFill/>
          <a:ln>
            <a:noFill/>
          </a:ln>
        </p:spPr>
      </p:pic>
      <p:pic>
        <p:nvPicPr>
          <p:cNvPr id="506" name="Google Shape;506;p42"/>
          <p:cNvPicPr preferRelativeResize="0"/>
          <p:nvPr/>
        </p:nvPicPr>
        <p:blipFill>
          <a:blip r:embed="rId5">
            <a:alphaModFix/>
          </a:blip>
          <a:stretch>
            <a:fillRect/>
          </a:stretch>
        </p:blipFill>
        <p:spPr>
          <a:xfrm>
            <a:off x="1257686" y="524160"/>
            <a:ext cx="1314675" cy="1059625"/>
          </a:xfrm>
          <a:prstGeom prst="rect">
            <a:avLst/>
          </a:prstGeom>
          <a:noFill/>
          <a:ln>
            <a:noFill/>
          </a:ln>
        </p:spPr>
      </p:pic>
      <p:pic>
        <p:nvPicPr>
          <p:cNvPr id="507" name="Google Shape;507;p42"/>
          <p:cNvPicPr preferRelativeResize="0"/>
          <p:nvPr/>
        </p:nvPicPr>
        <p:blipFill>
          <a:blip r:embed="rId6">
            <a:alphaModFix/>
          </a:blip>
          <a:stretch>
            <a:fillRect/>
          </a:stretch>
        </p:blipFill>
        <p:spPr>
          <a:xfrm>
            <a:off x="0" y="875600"/>
            <a:ext cx="1056511" cy="8769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cxnSp>
        <p:nvCxnSpPr>
          <p:cNvPr id="512" name="Google Shape;512;p43"/>
          <p:cNvCxnSpPr/>
          <p:nvPr/>
        </p:nvCxnSpPr>
        <p:spPr>
          <a:xfrm>
            <a:off x="8684483" y="0"/>
            <a:ext cx="0" cy="5143500"/>
          </a:xfrm>
          <a:prstGeom prst="straightConnector1">
            <a:avLst/>
          </a:prstGeom>
          <a:noFill/>
          <a:ln cap="flat" cmpd="sng" w="12700">
            <a:solidFill>
              <a:schemeClr val="lt2"/>
            </a:solidFill>
            <a:prstDash val="solid"/>
            <a:round/>
            <a:headEnd len="sm" w="sm" type="none"/>
            <a:tailEnd len="sm" w="sm" type="none"/>
          </a:ln>
        </p:spPr>
      </p:cxnSp>
      <p:cxnSp>
        <p:nvCxnSpPr>
          <p:cNvPr id="513" name="Google Shape;513;p43"/>
          <p:cNvCxnSpPr/>
          <p:nvPr/>
        </p:nvCxnSpPr>
        <p:spPr>
          <a:xfrm>
            <a:off x="5130028" y="0"/>
            <a:ext cx="0" cy="5143500"/>
          </a:xfrm>
          <a:prstGeom prst="straightConnector1">
            <a:avLst/>
          </a:prstGeom>
          <a:noFill/>
          <a:ln cap="flat" cmpd="sng" w="12700">
            <a:solidFill>
              <a:schemeClr val="lt2"/>
            </a:solidFill>
            <a:prstDash val="solid"/>
            <a:round/>
            <a:headEnd len="sm" w="sm" type="none"/>
            <a:tailEnd len="sm" w="sm" type="none"/>
          </a:ln>
        </p:spPr>
      </p:cxnSp>
      <p:cxnSp>
        <p:nvCxnSpPr>
          <p:cNvPr id="514" name="Google Shape;514;p43"/>
          <p:cNvCxnSpPr/>
          <p:nvPr/>
        </p:nvCxnSpPr>
        <p:spPr>
          <a:xfrm>
            <a:off x="6907256" y="0"/>
            <a:ext cx="0" cy="5143500"/>
          </a:xfrm>
          <a:prstGeom prst="straightConnector1">
            <a:avLst/>
          </a:prstGeom>
          <a:noFill/>
          <a:ln cap="flat" cmpd="sng" w="12700">
            <a:solidFill>
              <a:schemeClr val="lt2"/>
            </a:solidFill>
            <a:prstDash val="solid"/>
            <a:round/>
            <a:headEnd len="sm" w="sm" type="none"/>
            <a:tailEnd len="sm" w="sm" type="none"/>
          </a:ln>
        </p:spPr>
      </p:cxnSp>
      <p:cxnSp>
        <p:nvCxnSpPr>
          <p:cNvPr id="515" name="Google Shape;515;p43"/>
          <p:cNvCxnSpPr/>
          <p:nvPr/>
        </p:nvCxnSpPr>
        <p:spPr>
          <a:xfrm>
            <a:off x="3352800" y="0"/>
            <a:ext cx="0" cy="5143500"/>
          </a:xfrm>
          <a:prstGeom prst="straightConnector1">
            <a:avLst/>
          </a:prstGeom>
          <a:noFill/>
          <a:ln cap="flat" cmpd="sng" w="12700">
            <a:solidFill>
              <a:schemeClr val="lt2"/>
            </a:solidFill>
            <a:prstDash val="solid"/>
            <a:round/>
            <a:headEnd len="sm" w="sm" type="none"/>
            <a:tailEnd len="sm" w="sm" type="none"/>
          </a:ln>
        </p:spPr>
      </p:cxnSp>
      <p:sp>
        <p:nvSpPr>
          <p:cNvPr id="516" name="Google Shape;516;p43"/>
          <p:cNvSpPr txBox="1"/>
          <p:nvPr>
            <p:ph type="title"/>
          </p:nvPr>
        </p:nvSpPr>
        <p:spPr>
          <a:xfrm>
            <a:off x="457200" y="385822"/>
            <a:ext cx="2190600" cy="11079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Example</a:t>
            </a:r>
            <a:br>
              <a:rPr lang="en"/>
            </a:br>
            <a:r>
              <a:rPr lang="en"/>
              <a:t>GTM strategy:</a:t>
            </a:r>
            <a:br>
              <a:rPr lang="en"/>
            </a:br>
            <a:r>
              <a:rPr lang="en"/>
              <a:t>Atlassian</a:t>
            </a:r>
            <a:endParaRPr/>
          </a:p>
        </p:txBody>
      </p:sp>
      <p:pic>
        <p:nvPicPr>
          <p:cNvPr descr="Logo&#10;&#10;Description automatically generated" id="517" name="Google Shape;517;p43"/>
          <p:cNvPicPr preferRelativeResize="0"/>
          <p:nvPr/>
        </p:nvPicPr>
        <p:blipFill rotWithShape="1">
          <a:blip r:embed="rId3">
            <a:alphaModFix/>
          </a:blip>
          <a:srcRect b="43604" l="25200" r="25200" t="43604"/>
          <a:stretch/>
        </p:blipFill>
        <p:spPr>
          <a:xfrm>
            <a:off x="374698" y="4452917"/>
            <a:ext cx="1797002" cy="260856"/>
          </a:xfrm>
          <a:prstGeom prst="rect">
            <a:avLst/>
          </a:prstGeom>
          <a:noFill/>
          <a:ln>
            <a:noFill/>
          </a:ln>
        </p:spPr>
      </p:pic>
      <p:graphicFrame>
        <p:nvGraphicFramePr>
          <p:cNvPr id="518" name="Google Shape;518;p43"/>
          <p:cNvGraphicFramePr/>
          <p:nvPr/>
        </p:nvGraphicFramePr>
        <p:xfrm>
          <a:off x="453762" y="1429939"/>
          <a:ext cx="3000000" cy="3000000"/>
        </p:xfrm>
        <a:graphic>
          <a:graphicData uri="http://schemas.openxmlformats.org/drawingml/2006/table">
            <a:tbl>
              <a:tblPr>
                <a:noFill/>
                <a:tableStyleId>{D272F24A-4F8C-49AC-AC31-C8C6BC2F9F76}</a:tableStyleId>
              </a:tblPr>
              <a:tblGrid>
                <a:gridCol w="194400"/>
                <a:gridCol w="1828800"/>
                <a:gridCol w="868675"/>
                <a:gridCol w="1779600"/>
                <a:gridCol w="1779600"/>
                <a:gridCol w="1779600"/>
              </a:tblGrid>
              <a:tr h="1524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13715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Nunito Sans ExtraBold"/>
                        <a:ea typeface="Nunito Sans ExtraBold"/>
                        <a:cs typeface="Nunito Sans ExtraBold"/>
                        <a:sym typeface="Nunito Sans ExtraBold"/>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Act one</a:t>
                      </a:r>
                      <a:endParaRPr/>
                    </a:p>
                  </a:txBody>
                  <a:tcPr marT="0" marB="91450"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Act two</a:t>
                      </a:r>
                      <a:endParaRPr/>
                    </a:p>
                  </a:txBody>
                  <a:tcPr marT="0" marB="91450"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200" u="none" cap="none" strike="noStrike">
                          <a:solidFill>
                            <a:schemeClr val="dk2"/>
                          </a:solidFill>
                          <a:latin typeface="Nunito Sans ExtraBold"/>
                          <a:ea typeface="Nunito Sans ExtraBold"/>
                          <a:cs typeface="Nunito Sans ExtraBold"/>
                          <a:sym typeface="Nunito Sans ExtraBold"/>
                        </a:rPr>
                        <a:t>Act three</a:t>
                      </a:r>
                      <a:endParaRPr/>
                    </a:p>
                  </a:txBody>
                  <a:tcPr marT="0" marB="91450"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Product</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Jira</a:t>
                      </a:r>
                      <a:endParaRPr/>
                    </a:p>
                  </a:txBody>
                  <a:tcPr marT="45725" marB="45725"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Jira, Confluence, Dev tools</a:t>
                      </a:r>
                      <a:endParaRPr/>
                    </a:p>
                  </a:txBody>
                  <a:tcPr marT="45725" marB="45725"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Jira, Confluence, Bitbucket, Jira Service Desk, StatusPage</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Audience</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Developers</a:t>
                      </a:r>
                      <a:endParaRPr/>
                    </a:p>
                  </a:txBody>
                  <a:tcPr marT="45725" marB="45725"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Dev &amp; DevOps teams</a:t>
                      </a:r>
                      <a:endParaRPr/>
                    </a:p>
                  </a:txBody>
                  <a:tcPr marT="45725" marB="45725"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Dev &amp; DevOps &amp; IT teams</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Acquisition</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Word of mouth</a:t>
                      </a:r>
                      <a:endParaRPr/>
                    </a:p>
                  </a:txBody>
                  <a:tcPr marT="45725" marB="45725"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Champions/community</a:t>
                      </a:r>
                      <a:endParaRPr/>
                    </a:p>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Resellers (services) </a:t>
                      </a:r>
                      <a:endParaRPr/>
                    </a:p>
                  </a:txBody>
                  <a:tcPr marT="45725" marB="45725"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Cross sell between products</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Payment model</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Free trial (self service)</a:t>
                      </a:r>
                      <a:endParaRPr/>
                    </a:p>
                  </a:txBody>
                  <a:tcPr marT="45725" marB="45725"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Free trial (self service)</a:t>
                      </a:r>
                      <a:endParaRPr/>
                    </a:p>
                  </a:txBody>
                  <a:tcPr marT="45725" marB="45725"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950" u="none" cap="none" strike="noStrike">
                          <a:solidFill>
                            <a:schemeClr val="dk2"/>
                          </a:solidFill>
                          <a:latin typeface="Nunito Sans"/>
                          <a:ea typeface="Nunito Sans"/>
                          <a:cs typeface="Nunito Sans"/>
                          <a:sym typeface="Nunito Sans"/>
                        </a:rPr>
                        <a:t>Free trial (self service)</a:t>
                      </a:r>
                      <a:endParaRPr/>
                    </a:p>
                    <a:p>
                      <a:pPr indent="0" lvl="0" marL="0" marR="0" rtl="0" algn="l">
                        <a:lnSpc>
                          <a:spcPct val="100000"/>
                        </a:lnSpc>
                        <a:spcBef>
                          <a:spcPts val="0"/>
                        </a:spcBef>
                        <a:spcAft>
                          <a:spcPts val="0"/>
                        </a:spcAft>
                        <a:buNone/>
                      </a:pPr>
                      <a:r>
                        <a:rPr b="0" i="0" lang="en" sz="950" u="none" cap="none" strike="noStrike">
                          <a:solidFill>
                            <a:schemeClr val="dk2"/>
                          </a:solidFill>
                          <a:latin typeface="Nunito Sans"/>
                          <a:ea typeface="Nunito Sans"/>
                          <a:cs typeface="Nunito Sans"/>
                          <a:sym typeface="Nunito Sans"/>
                        </a:rPr>
                        <a:t>“Enterprise advocates” (Inside sales)</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57200">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ExtraBold"/>
                          <a:ea typeface="Nunito Sans ExtraBold"/>
                          <a:cs typeface="Nunito Sans ExtraBold"/>
                          <a:sym typeface="Nunito Sans ExtraBold"/>
                        </a:rPr>
                        <a:t>Market</a:t>
                      </a:r>
                      <a:endParaRPr sz="1000" u="none" cap="none" strike="noStrike">
                        <a:solidFill>
                          <a:schemeClr val="dk2"/>
                        </a:solidFill>
                        <a:latin typeface="Nunito Sans ExtraBold"/>
                        <a:ea typeface="Nunito Sans ExtraBold"/>
                        <a:cs typeface="Nunito Sans ExtraBold"/>
                        <a:sym typeface="Nunito Sans ExtraBold"/>
                      </a:endParaRPr>
                    </a:p>
                  </a:txBody>
                  <a:tcPr marT="45725" marB="45725" marR="0" marL="0" anchor="ctr">
                    <a:lnL cap="flat" cmpd="sng" w="9525">
                      <a:solidFill>
                        <a:srgbClr val="000000">
                          <a:alpha val="0"/>
                        </a:srgbClr>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lnSpc>
                          <a:spcPct val="100000"/>
                        </a:lnSpc>
                        <a:spcBef>
                          <a:spcPts val="0"/>
                        </a:spcBef>
                        <a:spcAft>
                          <a:spcPts val="0"/>
                        </a:spcAft>
                        <a:buNone/>
                      </a:pPr>
                      <a:r>
                        <a:t/>
                      </a:r>
                      <a:endParaRPr sz="1000" u="none" cap="none" strike="noStrike">
                        <a:solidFill>
                          <a:schemeClr val="dk2"/>
                        </a:solidFill>
                        <a:latin typeface="Nunito Sans"/>
                        <a:ea typeface="Nunito Sans"/>
                        <a:cs typeface="Nunito Sans"/>
                        <a:sym typeface="Nunito Sans"/>
                      </a:endParaRPr>
                    </a:p>
                  </a:txBody>
                  <a:tcPr marT="45725" marB="45725" marR="0" marL="0" anchor="ctr">
                    <a:lnL cap="flat" cmpd="sng" w="12700">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Developer market = growing</a:t>
                      </a:r>
                      <a:endParaRPr/>
                    </a:p>
                  </a:txBody>
                  <a:tcPr marT="45725" marB="45725"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Developer market in cloud</a:t>
                      </a:r>
                      <a:endParaRPr/>
                    </a:p>
                  </a:txBody>
                  <a:tcPr marT="45725" marB="45725" marR="9145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0" i="0" lang="en" sz="1000" u="none" cap="none" strike="noStrike">
                          <a:solidFill>
                            <a:schemeClr val="dk2"/>
                          </a:solidFill>
                          <a:latin typeface="Nunito Sans"/>
                          <a:ea typeface="Nunito Sans"/>
                          <a:cs typeface="Nunito Sans"/>
                          <a:sym typeface="Nunito Sans"/>
                        </a:rPr>
                        <a:t>Own DevOps/IT category</a:t>
                      </a:r>
                      <a:endParaRPr/>
                    </a:p>
                  </a:txBody>
                  <a:tcPr marT="45725" marB="45725" marR="0" marL="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519" name="Google Shape;519;p43"/>
          <p:cNvSpPr/>
          <p:nvPr/>
        </p:nvSpPr>
        <p:spPr>
          <a:xfrm>
            <a:off x="3350529" y="0"/>
            <a:ext cx="5331125" cy="5137150"/>
          </a:xfrm>
          <a:custGeom>
            <a:rect b="b" l="l" r="r" t="t"/>
            <a:pathLst>
              <a:path extrusionOk="0" h="5137150" w="9152146">
                <a:moveTo>
                  <a:pt x="0" y="5137150"/>
                </a:moveTo>
                <a:lnTo>
                  <a:pt x="0" y="5113338"/>
                </a:lnTo>
                <a:lnTo>
                  <a:pt x="924583" y="5045075"/>
                </a:lnTo>
                <a:lnTo>
                  <a:pt x="1841019" y="4900613"/>
                </a:lnTo>
                <a:lnTo>
                  <a:pt x="2757456" y="4657725"/>
                </a:lnTo>
                <a:lnTo>
                  <a:pt x="3665747" y="4302125"/>
                </a:lnTo>
                <a:lnTo>
                  <a:pt x="4586256" y="3724275"/>
                </a:lnTo>
                <a:lnTo>
                  <a:pt x="5492511" y="3317875"/>
                </a:lnTo>
                <a:lnTo>
                  <a:pt x="6406911" y="2700338"/>
                </a:lnTo>
                <a:lnTo>
                  <a:pt x="7323347" y="2509838"/>
                </a:lnTo>
                <a:lnTo>
                  <a:pt x="8252003" y="1562100"/>
                </a:lnTo>
                <a:lnTo>
                  <a:pt x="9152147" y="0"/>
                </a:lnTo>
                <a:lnTo>
                  <a:pt x="9152147" y="5137150"/>
                </a:lnTo>
                <a:close/>
              </a:path>
            </a:pathLst>
          </a:custGeom>
          <a:solidFill>
            <a:srgbClr val="0057D9">
              <a:alpha val="6669"/>
            </a:srgb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520" name="Google Shape;520;p43"/>
          <p:cNvSpPr/>
          <p:nvPr/>
        </p:nvSpPr>
        <p:spPr>
          <a:xfrm>
            <a:off x="8684482" y="0"/>
            <a:ext cx="459600" cy="5143500"/>
          </a:xfrm>
          <a:prstGeom prst="rect">
            <a:avLst/>
          </a:prstGeom>
          <a:solidFill>
            <a:srgbClr val="0057D9">
              <a:alpha val="6669"/>
            </a:srgb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521" name="Google Shape;521;p43"/>
          <p:cNvSpPr txBox="1"/>
          <p:nvPr/>
        </p:nvSpPr>
        <p:spPr>
          <a:xfrm>
            <a:off x="3352800" y="4606050"/>
            <a:ext cx="5334000" cy="107700"/>
          </a:xfrm>
          <a:prstGeom prst="rect">
            <a:avLst/>
          </a:prstGeom>
          <a:noFill/>
          <a:ln>
            <a:noFill/>
          </a:ln>
        </p:spPr>
        <p:txBody>
          <a:bodyPr anchorCtr="0" anchor="b" bIns="0" lIns="0" spcFirstLastPara="1" rIns="0" wrap="square" tIns="0">
            <a:noAutofit/>
          </a:bodyPr>
          <a:lstStyle/>
          <a:p>
            <a:pPr indent="0" lvl="0" marL="0" marR="0" rtl="0" algn="l">
              <a:lnSpc>
                <a:spcPct val="100000"/>
              </a:lnSpc>
              <a:spcBef>
                <a:spcPts val="0"/>
              </a:spcBef>
              <a:spcAft>
                <a:spcPts val="0"/>
              </a:spcAft>
              <a:buNone/>
            </a:pPr>
            <a:r>
              <a:rPr b="0" i="0" lang="en" sz="700" u="none" cap="none" strike="noStrike">
                <a:solidFill>
                  <a:schemeClr val="dk2"/>
                </a:solidFill>
                <a:latin typeface="Nunito Sans"/>
                <a:ea typeface="Nunito Sans"/>
                <a:cs typeface="Nunito Sans"/>
                <a:sym typeface="Nunito Sans"/>
              </a:rPr>
              <a:t>Image source: Atlassian revenue chart from </a:t>
            </a:r>
            <a:r>
              <a:rPr b="0" i="0" lang="en" sz="700" u="sng" cap="none" strike="noStrike">
                <a:solidFill>
                  <a:schemeClr val="hlink"/>
                </a:solidFill>
                <a:latin typeface="Nunito Sans"/>
                <a:ea typeface="Nunito Sans"/>
                <a:cs typeface="Nunito Sans"/>
                <a:sym typeface="Nunito Sans"/>
                <a:hlinkClick r:id="rId4"/>
              </a:rPr>
              <a:t>Tomasz Tunguz’s article on Atlassian’s flywheel</a:t>
            </a:r>
            <a:r>
              <a:rPr b="0" i="0" lang="en" sz="700" u="none" cap="none" strike="noStrike">
                <a:solidFill>
                  <a:schemeClr val="dk2"/>
                </a:solidFill>
                <a:latin typeface="Nunito Sans"/>
                <a:ea typeface="Nunito Sans"/>
                <a:cs typeface="Nunito Sans"/>
                <a:sym typeface="Nunito Sans"/>
              </a:rPr>
              <a:t>.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sp>
        <p:nvSpPr>
          <p:cNvPr id="526" name="Google Shape;526;p44"/>
          <p:cNvSpPr txBox="1"/>
          <p:nvPr>
            <p:ph type="title"/>
          </p:nvPr>
        </p:nvSpPr>
        <p:spPr>
          <a:xfrm>
            <a:off x="457200" y="385822"/>
            <a:ext cx="2190600" cy="14772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Example </a:t>
            </a:r>
            <a:br>
              <a:rPr lang="en"/>
            </a:br>
            <a:r>
              <a:rPr lang="en"/>
              <a:t>GTM </a:t>
            </a:r>
            <a:br>
              <a:rPr lang="en"/>
            </a:br>
            <a:r>
              <a:rPr lang="en"/>
              <a:t>strategy:</a:t>
            </a:r>
            <a:br>
              <a:rPr lang="en"/>
            </a:br>
            <a:r>
              <a:rPr lang="en"/>
              <a:t>Dropbox</a:t>
            </a:r>
            <a:endParaRPr/>
          </a:p>
        </p:txBody>
      </p:sp>
      <p:pic>
        <p:nvPicPr>
          <p:cNvPr descr="A picture containing shape&#10;&#10;Description automatically generated" id="527" name="Google Shape;527;p44"/>
          <p:cNvPicPr preferRelativeResize="0"/>
          <p:nvPr/>
        </p:nvPicPr>
        <p:blipFill rotWithShape="1">
          <a:blip r:embed="rId3">
            <a:alphaModFix/>
          </a:blip>
          <a:srcRect b="0" l="0" r="0" t="0"/>
          <a:stretch/>
        </p:blipFill>
        <p:spPr>
          <a:xfrm>
            <a:off x="374698" y="4456400"/>
            <a:ext cx="1530301" cy="301278"/>
          </a:xfrm>
          <a:prstGeom prst="rect">
            <a:avLst/>
          </a:prstGeom>
          <a:noFill/>
          <a:ln>
            <a:noFill/>
          </a:ln>
        </p:spPr>
      </p:pic>
      <p:pic>
        <p:nvPicPr>
          <p:cNvPr id="528" name="Google Shape;528;p44"/>
          <p:cNvPicPr preferRelativeResize="0"/>
          <p:nvPr>
            <p:ph idx="2" type="pic"/>
          </p:nvPr>
        </p:nvPicPr>
        <p:blipFill rotWithShape="1">
          <a:blip r:embed="rId4">
            <a:alphaModFix/>
          </a:blip>
          <a:srcRect b="19386" l="-6881" r="-2516" t="9986"/>
          <a:stretch/>
        </p:blipFill>
        <p:spPr>
          <a:xfrm>
            <a:off x="2628054" y="867728"/>
            <a:ext cx="6058800" cy="3408000"/>
          </a:xfrm>
          <a:prstGeom prst="rect">
            <a:avLst/>
          </a:prstGeom>
          <a:solidFill>
            <a:schemeClr val="lt1"/>
          </a:solidFill>
          <a:ln cap="rnd" cmpd="sng" w="12700">
            <a:solidFill>
              <a:schemeClr val="dk2"/>
            </a:solidFill>
            <a:prstDash val="solid"/>
            <a:round/>
            <a:headEnd len="sm" w="sm" type="none"/>
            <a:tailEnd len="sm" w="sm" type="none"/>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45"/>
          <p:cNvSpPr txBox="1"/>
          <p:nvPr>
            <p:ph type="title"/>
          </p:nvPr>
        </p:nvSpPr>
        <p:spPr>
          <a:xfrm>
            <a:off x="457200" y="385822"/>
            <a:ext cx="2190600" cy="14772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Example </a:t>
            </a:r>
            <a:br>
              <a:rPr lang="en"/>
            </a:br>
            <a:r>
              <a:rPr lang="en"/>
              <a:t>GTM </a:t>
            </a:r>
            <a:br>
              <a:rPr lang="en"/>
            </a:br>
            <a:r>
              <a:rPr lang="en"/>
              <a:t>strategy:</a:t>
            </a:r>
            <a:br>
              <a:rPr lang="en"/>
            </a:br>
            <a:r>
              <a:rPr lang="en"/>
              <a:t>Pendo</a:t>
            </a:r>
            <a:endParaRPr/>
          </a:p>
        </p:txBody>
      </p:sp>
      <p:pic>
        <p:nvPicPr>
          <p:cNvPr id="534" name="Google Shape;534;p45"/>
          <p:cNvPicPr preferRelativeResize="0"/>
          <p:nvPr>
            <p:ph idx="2" type="pic"/>
          </p:nvPr>
        </p:nvPicPr>
        <p:blipFill rotWithShape="1">
          <a:blip r:embed="rId3">
            <a:alphaModFix/>
          </a:blip>
          <a:srcRect b="0" l="-313" r="2341" t="-8589"/>
          <a:stretch/>
        </p:blipFill>
        <p:spPr>
          <a:xfrm>
            <a:off x="2628054" y="867728"/>
            <a:ext cx="6058800" cy="3408000"/>
          </a:xfrm>
          <a:prstGeom prst="rect">
            <a:avLst/>
          </a:prstGeom>
          <a:solidFill>
            <a:schemeClr val="lt1"/>
          </a:solidFill>
          <a:ln cap="rnd" cmpd="sng" w="12700">
            <a:solidFill>
              <a:schemeClr val="dk2"/>
            </a:solidFill>
            <a:prstDash val="solid"/>
            <a:round/>
            <a:headEnd len="sm" w="sm" type="none"/>
            <a:tailEnd len="sm" w="sm" type="none"/>
          </a:ln>
        </p:spPr>
      </p:pic>
      <p:pic>
        <p:nvPicPr>
          <p:cNvPr id="535" name="Google Shape;535;p45"/>
          <p:cNvPicPr preferRelativeResize="0"/>
          <p:nvPr/>
        </p:nvPicPr>
        <p:blipFill rotWithShape="1">
          <a:blip r:embed="rId4">
            <a:alphaModFix/>
          </a:blip>
          <a:srcRect b="0" l="0" r="0" t="0"/>
          <a:stretch/>
        </p:blipFill>
        <p:spPr>
          <a:xfrm>
            <a:off x="374698" y="4456400"/>
            <a:ext cx="1296012" cy="301278"/>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p46"/>
          <p:cNvSpPr/>
          <p:nvPr/>
        </p:nvSpPr>
        <p:spPr>
          <a:xfrm>
            <a:off x="0" y="0"/>
            <a:ext cx="9144000" cy="14631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541" name="Google Shape;541;p46"/>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Example GTM strategy: </a:t>
            </a:r>
            <a:endParaRPr/>
          </a:p>
          <a:p>
            <a:pPr indent="0" lvl="0" marL="0" rtl="0" algn="l">
              <a:lnSpc>
                <a:spcPct val="100000"/>
              </a:lnSpc>
              <a:spcBef>
                <a:spcPts val="0"/>
              </a:spcBef>
              <a:spcAft>
                <a:spcPts val="0"/>
              </a:spcAft>
              <a:buNone/>
            </a:pPr>
            <a:r>
              <a:rPr lang="en"/>
              <a:t>Worksheet</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sp>
        <p:nvSpPr>
          <p:cNvPr id="546" name="Google Shape;546;p47"/>
          <p:cNvSpPr txBox="1"/>
          <p:nvPr/>
        </p:nvSpPr>
        <p:spPr>
          <a:xfrm>
            <a:off x="457200" y="734150"/>
            <a:ext cx="8045100" cy="1123500"/>
          </a:xfrm>
          <a:prstGeom prst="rect">
            <a:avLst/>
          </a:prstGeom>
          <a:noFill/>
          <a:ln>
            <a:noFill/>
          </a:ln>
        </p:spPr>
        <p:txBody>
          <a:bodyPr anchorCtr="0" anchor="t" bIns="0" lIns="0" spcFirstLastPara="1" rIns="0" wrap="square" tIns="0">
            <a:noAutofit/>
          </a:bodyPr>
          <a:lstStyle/>
          <a:p>
            <a:pPr indent="0" lvl="0" marL="0" marR="0" rtl="0" algn="l">
              <a:lnSpc>
                <a:spcPct val="90000"/>
              </a:lnSpc>
              <a:spcBef>
                <a:spcPts val="0"/>
              </a:spcBef>
              <a:spcAft>
                <a:spcPts val="0"/>
              </a:spcAft>
              <a:buNone/>
            </a:pPr>
            <a:r>
              <a:rPr lang="en" sz="4000">
                <a:solidFill>
                  <a:schemeClr val="dk2"/>
                </a:solidFill>
                <a:latin typeface="Nunito Sans ExtraBold"/>
                <a:ea typeface="Nunito Sans ExtraBold"/>
                <a:cs typeface="Nunito Sans ExtraBold"/>
                <a:sym typeface="Nunito Sans ExtraBold"/>
              </a:rPr>
              <a:t>To recap</a:t>
            </a:r>
            <a:endParaRPr b="0" i="0" sz="2800" u="none" cap="none" strike="noStrike">
              <a:solidFill>
                <a:schemeClr val="dk2"/>
              </a:solidFill>
              <a:latin typeface="Nunito Sans Light"/>
              <a:ea typeface="Nunito Sans Light"/>
              <a:cs typeface="Nunito Sans Light"/>
              <a:sym typeface="Nunito Sans Light"/>
            </a:endParaRPr>
          </a:p>
        </p:txBody>
      </p:sp>
      <p:sp>
        <p:nvSpPr>
          <p:cNvPr id="547" name="Google Shape;547;p47"/>
          <p:cNvSpPr txBox="1"/>
          <p:nvPr>
            <p:ph idx="4294967295" type="body"/>
          </p:nvPr>
        </p:nvSpPr>
        <p:spPr>
          <a:xfrm>
            <a:off x="457200" y="1685875"/>
            <a:ext cx="8229600" cy="2866800"/>
          </a:xfrm>
          <a:prstGeom prst="rect">
            <a:avLst/>
          </a:prstGeom>
          <a:noFill/>
          <a:ln>
            <a:noFill/>
          </a:ln>
        </p:spPr>
        <p:txBody>
          <a:bodyPr anchorCtr="0" anchor="t" bIns="0" lIns="0" spcFirstLastPara="1" rIns="0" wrap="square" tIns="0">
            <a:noAutofit/>
          </a:bodyPr>
          <a:lstStyle/>
          <a:p>
            <a:pPr indent="-374650" lvl="0" marL="457200" rtl="0" algn="l">
              <a:spcBef>
                <a:spcPts val="0"/>
              </a:spcBef>
              <a:spcAft>
                <a:spcPts val="0"/>
              </a:spcAft>
              <a:buSzPts val="2300"/>
              <a:buAutoNum type="arabicPeriod"/>
            </a:pPr>
            <a:r>
              <a:rPr lang="en" sz="1900"/>
              <a:t>Invest in product, and build something customers love </a:t>
            </a:r>
            <a:endParaRPr sz="1900"/>
          </a:p>
          <a:p>
            <a:pPr indent="-374650" lvl="0" marL="457200" rtl="0" algn="l">
              <a:spcBef>
                <a:spcPts val="0"/>
              </a:spcBef>
              <a:spcAft>
                <a:spcPts val="0"/>
              </a:spcAft>
              <a:buSzPts val="2300"/>
              <a:buAutoNum type="arabicPeriod"/>
            </a:pPr>
            <a:r>
              <a:rPr lang="en" sz="1900"/>
              <a:t>Define your ideal buyer persona </a:t>
            </a:r>
            <a:endParaRPr sz="1900"/>
          </a:p>
          <a:p>
            <a:pPr indent="-374650" lvl="0" marL="457200" rtl="0" algn="l">
              <a:spcBef>
                <a:spcPts val="0"/>
              </a:spcBef>
              <a:spcAft>
                <a:spcPts val="0"/>
              </a:spcAft>
              <a:buSzPts val="2300"/>
              <a:buAutoNum type="arabicPeriod"/>
            </a:pPr>
            <a:r>
              <a:rPr lang="en" sz="1900"/>
              <a:t>Come up with your acquisition strategy // build your flywheel </a:t>
            </a:r>
            <a:endParaRPr sz="1900"/>
          </a:p>
          <a:p>
            <a:pPr indent="-374650" lvl="0" marL="457200" rtl="0" algn="l">
              <a:spcBef>
                <a:spcPts val="0"/>
              </a:spcBef>
              <a:spcAft>
                <a:spcPts val="0"/>
              </a:spcAft>
              <a:buSzPts val="2300"/>
              <a:buAutoNum type="arabicPeriod"/>
            </a:pPr>
            <a:r>
              <a:rPr lang="en" sz="1900"/>
              <a:t>Determine your payment model </a:t>
            </a:r>
            <a:endParaRPr sz="1900"/>
          </a:p>
          <a:p>
            <a:pPr indent="-374650" lvl="0" marL="457200" rtl="0" algn="l">
              <a:spcBef>
                <a:spcPts val="0"/>
              </a:spcBef>
              <a:spcAft>
                <a:spcPts val="0"/>
              </a:spcAft>
              <a:buSzPts val="2300"/>
              <a:buAutoNum type="arabicPeriod"/>
            </a:pPr>
            <a:r>
              <a:rPr lang="en" sz="1900"/>
              <a:t>Drive towards efficiency</a:t>
            </a:r>
            <a:endParaRPr sz="1900"/>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sp>
        <p:nvSpPr>
          <p:cNvPr id="552" name="Google Shape;552;p48"/>
          <p:cNvSpPr/>
          <p:nvPr/>
        </p:nvSpPr>
        <p:spPr>
          <a:xfrm>
            <a:off x="0" y="0"/>
            <a:ext cx="9144000" cy="14631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553" name="Google Shape;553;p48"/>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How do I decide? </a:t>
            </a:r>
            <a:endParaRPr/>
          </a:p>
          <a:p>
            <a:pPr indent="0" lvl="0" marL="0" rtl="0" algn="l">
              <a:lnSpc>
                <a:spcPct val="100000"/>
              </a:lnSpc>
              <a:spcBef>
                <a:spcPts val="0"/>
              </a:spcBef>
              <a:spcAft>
                <a:spcPts val="0"/>
              </a:spcAft>
              <a:buNone/>
            </a:pPr>
            <a:r>
              <a:rPr lang="en"/>
              <a:t>Deciding on the GTM strategy </a:t>
            </a:r>
            <a:endParaRPr/>
          </a:p>
        </p:txBody>
      </p:sp>
      <p:sp>
        <p:nvSpPr>
          <p:cNvPr id="554" name="Google Shape;554;p48"/>
          <p:cNvSpPr txBox="1"/>
          <p:nvPr>
            <p:ph idx="4294967295" type="body"/>
          </p:nvPr>
        </p:nvSpPr>
        <p:spPr>
          <a:xfrm>
            <a:off x="457200" y="1692473"/>
            <a:ext cx="8229600" cy="2629800"/>
          </a:xfrm>
          <a:prstGeom prst="rect">
            <a:avLst/>
          </a:prstGeom>
          <a:noFill/>
          <a:ln>
            <a:noFill/>
          </a:ln>
        </p:spPr>
        <p:txBody>
          <a:bodyPr anchorCtr="0" anchor="t" bIns="0" lIns="0" spcFirstLastPara="1" rIns="0" wrap="square" tIns="0">
            <a:noAutofit/>
          </a:bodyPr>
          <a:lstStyle/>
          <a:p>
            <a:pPr indent="0" lvl="0" marL="0" rtl="0" algn="l">
              <a:lnSpc>
                <a:spcPct val="110000"/>
              </a:lnSpc>
              <a:spcBef>
                <a:spcPts val="0"/>
              </a:spcBef>
              <a:spcAft>
                <a:spcPts val="0"/>
              </a:spcAft>
              <a:buSzPts val="1800"/>
              <a:buFont typeface="Arial"/>
              <a:buNone/>
            </a:pPr>
            <a:r>
              <a:rPr lang="en" u="sng">
                <a:solidFill>
                  <a:schemeClr val="hlink"/>
                </a:solidFill>
                <a:hlinkClick action="ppaction://hlinksldjump" r:id="rId3"/>
              </a:rPr>
              <a:t>This slide</a:t>
            </a:r>
            <a:r>
              <a:rPr lang="en"/>
              <a:t> covers the benefits, cons and product characteristics of payment models, which can help decide overall GTM strategies.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lang="en"/>
              <a:t>But how do you do know </a:t>
            </a:r>
            <a:r>
              <a:rPr b="1" lang="en" u="sng"/>
              <a:t>which overall</a:t>
            </a:r>
            <a:r>
              <a:rPr lang="en"/>
              <a:t> is right for you?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lang="en"/>
              <a:t>Many just experiment and see which channels/payment model/price works best.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lang="en"/>
              <a:t>At the end of the day, it’s about the customer.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lang="en"/>
              <a:t>Find the superusers, and figure out what makes them happy.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8" name="Shape 558"/>
        <p:cNvGrpSpPr/>
        <p:nvPr/>
      </p:nvGrpSpPr>
      <p:grpSpPr>
        <a:xfrm>
          <a:off x="0" y="0"/>
          <a:ext cx="0" cy="0"/>
          <a:chOff x="0" y="0"/>
          <a:chExt cx="0" cy="0"/>
        </a:xfrm>
      </p:grpSpPr>
      <p:sp>
        <p:nvSpPr>
          <p:cNvPr id="559" name="Google Shape;559;p49"/>
          <p:cNvSpPr txBox="1"/>
          <p:nvPr>
            <p:ph type="title"/>
          </p:nvPr>
        </p:nvSpPr>
        <p:spPr>
          <a:xfrm>
            <a:off x="1196350" y="1547975"/>
            <a:ext cx="6751200" cy="19023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None/>
            </a:pPr>
            <a:r>
              <a:rPr lang="en">
                <a:latin typeface="Nunito Sans ExtraBold"/>
                <a:ea typeface="Nunito Sans ExtraBold"/>
                <a:cs typeface="Nunito Sans ExtraBold"/>
                <a:sym typeface="Nunito Sans ExtraBold"/>
              </a:rPr>
              <a:t>“</a:t>
            </a:r>
            <a:r>
              <a:rPr lang="en">
                <a:latin typeface="Nunito Sans"/>
                <a:ea typeface="Nunito Sans"/>
                <a:cs typeface="Nunito Sans"/>
                <a:sym typeface="Nunito Sans"/>
              </a:rPr>
              <a:t>The composition of your team and the priorities of your product org can be completely different based on your GTM strategy. Start early.</a:t>
            </a:r>
            <a:r>
              <a:rPr lang="en">
                <a:latin typeface="Nunito Sans ExtraBold"/>
                <a:ea typeface="Nunito Sans ExtraBold"/>
                <a:cs typeface="Nunito Sans ExtraBold"/>
                <a:sym typeface="Nunito Sans ExtraBold"/>
              </a:rPr>
              <a:t>”</a:t>
            </a:r>
            <a:r>
              <a:rPr lang="en"/>
              <a:t> </a:t>
            </a:r>
            <a:endParaRPr/>
          </a:p>
        </p:txBody>
      </p:sp>
      <p:sp>
        <p:nvSpPr>
          <p:cNvPr id="560" name="Google Shape;560;p49"/>
          <p:cNvSpPr txBox="1"/>
          <p:nvPr>
            <p:ph type="title"/>
          </p:nvPr>
        </p:nvSpPr>
        <p:spPr>
          <a:xfrm>
            <a:off x="1288515" y="3422902"/>
            <a:ext cx="6751200" cy="11079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None/>
            </a:pPr>
            <a:r>
              <a:rPr lang="en" sz="1500">
                <a:latin typeface="Nunito Sans"/>
                <a:ea typeface="Nunito Sans"/>
                <a:cs typeface="Nunito Sans"/>
                <a:sym typeface="Nunito Sans"/>
              </a:rPr>
              <a:t>- Amy Sun</a:t>
            </a:r>
            <a:endParaRPr sz="1500">
              <a:latin typeface="Nunito Sans"/>
              <a:ea typeface="Nunito Sans"/>
              <a:cs typeface="Nunito Sans"/>
              <a:sym typeface="Nunito Sans"/>
            </a:endParaRPr>
          </a:p>
          <a:p>
            <a:pPr indent="0" lvl="0" marL="0" rtl="0" algn="r">
              <a:lnSpc>
                <a:spcPct val="100000"/>
              </a:lnSpc>
              <a:spcBef>
                <a:spcPts val="0"/>
              </a:spcBef>
              <a:spcAft>
                <a:spcPts val="0"/>
              </a:spcAft>
              <a:buNone/>
            </a:pPr>
            <a:r>
              <a:rPr lang="en" sz="1500">
                <a:latin typeface="Nunito Sans"/>
                <a:ea typeface="Nunito Sans"/>
                <a:cs typeface="Nunito Sans"/>
                <a:sym typeface="Nunito Sans"/>
              </a:rPr>
              <a:t>Founder, ex  Sequoia and Uber</a:t>
            </a:r>
            <a:endParaRPr sz="150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4" name="Shape 564"/>
        <p:cNvGrpSpPr/>
        <p:nvPr/>
      </p:nvGrpSpPr>
      <p:grpSpPr>
        <a:xfrm>
          <a:off x="0" y="0"/>
          <a:ext cx="0" cy="0"/>
          <a:chOff x="0" y="0"/>
          <a:chExt cx="0" cy="0"/>
        </a:xfrm>
      </p:grpSpPr>
      <p:sp>
        <p:nvSpPr>
          <p:cNvPr id="565" name="Google Shape;565;p50"/>
          <p:cNvSpPr txBox="1"/>
          <p:nvPr>
            <p:ph type="title"/>
          </p:nvPr>
        </p:nvSpPr>
        <p:spPr>
          <a:xfrm>
            <a:off x="1196340" y="2017752"/>
            <a:ext cx="6751200" cy="11079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lang="en">
                <a:latin typeface="Nunito Sans ExtraBold"/>
                <a:ea typeface="Nunito Sans ExtraBold"/>
                <a:cs typeface="Nunito Sans ExtraBold"/>
                <a:sym typeface="Nunito Sans ExtraBold"/>
              </a:rPr>
              <a:t>You’ll be great!</a:t>
            </a:r>
            <a:endParaRPr>
              <a:latin typeface="Nunito Sans ExtraBold"/>
              <a:ea typeface="Nunito Sans ExtraBold"/>
              <a:cs typeface="Nunito Sans ExtraBold"/>
              <a:sym typeface="Nunito Sans ExtraBold"/>
            </a:endParaRPr>
          </a:p>
          <a:p>
            <a:pPr indent="0" lvl="0" marL="0" rtl="0" algn="ctr">
              <a:spcBef>
                <a:spcPts val="0"/>
              </a:spcBef>
              <a:spcAft>
                <a:spcPts val="0"/>
              </a:spcAft>
              <a:buNone/>
            </a:pPr>
            <a:r>
              <a:t/>
            </a:r>
            <a:endParaRPr>
              <a:latin typeface="Nunito Sans ExtraBold"/>
              <a:ea typeface="Nunito Sans ExtraBold"/>
              <a:cs typeface="Nunito Sans ExtraBold"/>
              <a:sym typeface="Nunito Sans ExtraBold"/>
            </a:endParaRPr>
          </a:p>
          <a:p>
            <a:pPr indent="0" lvl="0" marL="0" rtl="0" algn="ctr">
              <a:lnSpc>
                <a:spcPct val="100000"/>
              </a:lnSpc>
              <a:spcBef>
                <a:spcPts val="0"/>
              </a:spcBef>
              <a:spcAft>
                <a:spcPts val="0"/>
              </a:spcAft>
              <a:buNone/>
            </a:pPr>
            <a:r>
              <a:rPr lang="en">
                <a:latin typeface="Nunito Sans"/>
                <a:ea typeface="Nunito Sans"/>
                <a:cs typeface="Nunito Sans"/>
                <a:sym typeface="Nunito Sans"/>
              </a:rPr>
              <a:t>As with most things in life, GTM strategy is messy and only formed through experiments. Don’t be afraid to experiment. </a:t>
            </a:r>
            <a:endParaRPr>
              <a:latin typeface="Nunito Sans"/>
              <a:ea typeface="Nunito Sans"/>
              <a:cs typeface="Nunito Sans"/>
              <a:sym typeface="Nunito Sans"/>
            </a:endParaRPr>
          </a:p>
        </p:txBody>
      </p:sp>
      <p:pic>
        <p:nvPicPr>
          <p:cNvPr id="566" name="Google Shape;566;p50"/>
          <p:cNvPicPr preferRelativeResize="0"/>
          <p:nvPr/>
        </p:nvPicPr>
        <p:blipFill>
          <a:blip r:embed="rId3">
            <a:alphaModFix/>
          </a:blip>
          <a:stretch>
            <a:fillRect/>
          </a:stretch>
        </p:blipFill>
        <p:spPr>
          <a:xfrm>
            <a:off x="7665999" y="3935475"/>
            <a:ext cx="1478001" cy="1208025"/>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pic>
        <p:nvPicPr>
          <p:cNvPr id="571" name="Google Shape;571;p51"/>
          <p:cNvPicPr preferRelativeResize="0"/>
          <p:nvPr/>
        </p:nvPicPr>
        <p:blipFill>
          <a:blip r:embed="rId3">
            <a:alphaModFix/>
          </a:blip>
          <a:stretch>
            <a:fillRect/>
          </a:stretch>
        </p:blipFill>
        <p:spPr>
          <a:xfrm>
            <a:off x="-11" y="-2"/>
            <a:ext cx="2004575" cy="1337052"/>
          </a:xfrm>
          <a:prstGeom prst="rect">
            <a:avLst/>
          </a:prstGeom>
          <a:noFill/>
          <a:ln>
            <a:noFill/>
          </a:ln>
        </p:spPr>
      </p:pic>
      <p:pic>
        <p:nvPicPr>
          <p:cNvPr id="572" name="Google Shape;572;p51"/>
          <p:cNvPicPr preferRelativeResize="0"/>
          <p:nvPr/>
        </p:nvPicPr>
        <p:blipFill>
          <a:blip r:embed="rId4">
            <a:alphaModFix/>
          </a:blip>
          <a:stretch>
            <a:fillRect/>
          </a:stretch>
        </p:blipFill>
        <p:spPr>
          <a:xfrm>
            <a:off x="942275" y="933925"/>
            <a:ext cx="1851025" cy="1125425"/>
          </a:xfrm>
          <a:prstGeom prst="rect">
            <a:avLst/>
          </a:prstGeom>
          <a:noFill/>
          <a:ln>
            <a:noFill/>
          </a:ln>
        </p:spPr>
      </p:pic>
      <p:sp>
        <p:nvSpPr>
          <p:cNvPr id="573" name="Google Shape;573;p51"/>
          <p:cNvSpPr txBox="1"/>
          <p:nvPr>
            <p:ph type="title"/>
          </p:nvPr>
        </p:nvSpPr>
        <p:spPr>
          <a:xfrm>
            <a:off x="2180165" y="4035602"/>
            <a:ext cx="6751200" cy="11079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None/>
            </a:pPr>
            <a:r>
              <a:rPr lang="en" sz="1400">
                <a:latin typeface="Nunito Sans ExtraBold"/>
                <a:ea typeface="Nunito Sans ExtraBold"/>
                <a:cs typeface="Nunito Sans ExtraBold"/>
                <a:sym typeface="Nunito Sans ExtraBold"/>
              </a:rPr>
              <a:t>This deck is available only thanks to friends. Thanks to: </a:t>
            </a:r>
            <a:endParaRPr sz="1400">
              <a:latin typeface="Nunito Sans ExtraBold"/>
              <a:ea typeface="Nunito Sans ExtraBold"/>
              <a:cs typeface="Nunito Sans ExtraBold"/>
              <a:sym typeface="Nunito Sans ExtraBold"/>
            </a:endParaRPr>
          </a:p>
          <a:p>
            <a:pPr indent="0" lvl="0" marL="0" rtl="0" algn="r">
              <a:lnSpc>
                <a:spcPct val="100000"/>
              </a:lnSpc>
              <a:spcBef>
                <a:spcPts val="0"/>
              </a:spcBef>
              <a:spcAft>
                <a:spcPts val="0"/>
              </a:spcAft>
              <a:buNone/>
            </a:pPr>
            <a:r>
              <a:rPr lang="en" sz="1400">
                <a:latin typeface="Nunito Sans"/>
                <a:ea typeface="Nunito Sans"/>
                <a:cs typeface="Nunito Sans"/>
                <a:sym typeface="Nunito Sans"/>
              </a:rPr>
              <a:t>Number1gun (visuals), Gloria Pu (deck design), Ian Clark (pricing), John Wetenhall (GTM), Amy Sun (GTM).    </a:t>
            </a:r>
            <a:endParaRPr sz="1400">
              <a:latin typeface="Nunito Sans"/>
              <a:ea typeface="Nunito Sans"/>
              <a:cs typeface="Nunito Sans"/>
              <a:sym typeface="Nunito Sans"/>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52"/>
          <p:cNvSpPr/>
          <p:nvPr/>
        </p:nvSpPr>
        <p:spPr>
          <a:xfrm>
            <a:off x="0" y="0"/>
            <a:ext cx="9144000" cy="14631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579" name="Google Shape;579;p52"/>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Appendix: A brief glossary of terms</a:t>
            </a:r>
            <a:r>
              <a:rPr lang="en"/>
              <a:t> </a:t>
            </a:r>
            <a:endParaRPr/>
          </a:p>
        </p:txBody>
      </p:sp>
      <p:sp>
        <p:nvSpPr>
          <p:cNvPr id="580" name="Google Shape;580;p52"/>
          <p:cNvSpPr txBox="1"/>
          <p:nvPr>
            <p:ph idx="4294967295" type="body"/>
          </p:nvPr>
        </p:nvSpPr>
        <p:spPr>
          <a:xfrm>
            <a:off x="457200" y="1540073"/>
            <a:ext cx="8229600" cy="2629800"/>
          </a:xfrm>
          <a:prstGeom prst="rect">
            <a:avLst/>
          </a:prstGeom>
          <a:noFill/>
          <a:ln>
            <a:noFill/>
          </a:ln>
        </p:spPr>
        <p:txBody>
          <a:bodyPr anchorCtr="0" anchor="t" bIns="0" lIns="0" spcFirstLastPara="1" rIns="0" wrap="square" tIns="0">
            <a:noAutofit/>
          </a:bodyPr>
          <a:lstStyle/>
          <a:p>
            <a:pPr indent="0" lvl="0" marL="0" rtl="0" algn="l">
              <a:lnSpc>
                <a:spcPct val="110000"/>
              </a:lnSpc>
              <a:spcBef>
                <a:spcPts val="0"/>
              </a:spcBef>
              <a:spcAft>
                <a:spcPts val="0"/>
              </a:spcAft>
              <a:buSzPts val="1800"/>
              <a:buFont typeface="Arial"/>
              <a:buNone/>
            </a:pPr>
            <a:r>
              <a:rPr b="1" lang="en"/>
              <a:t>“Go to market” (GTM):</a:t>
            </a:r>
            <a:r>
              <a:rPr lang="en"/>
              <a:t> A catchall phrase for all things post product development - marketing, sales, BD, pricing, etc.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b="1" lang="en"/>
              <a:t>Business to business (B2B): </a:t>
            </a:r>
            <a:r>
              <a:rPr lang="en"/>
              <a:t>Businesses who sell to other businesses. A fancy word for business vs. consumer apps.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b="1" lang="en"/>
              <a:t>Software as a service (SaaS): </a:t>
            </a:r>
            <a:r>
              <a:rPr lang="en"/>
              <a:t>Salesforce pioneered this - </a:t>
            </a:r>
            <a:r>
              <a:rPr lang="en"/>
              <a:t>SaaS is generally two things: cloud services as opposed to on prem, and charging on a monthly basis instead of upfront contracts. It is an attractive model because monthly payments are consistent over time, instead of lumpy unpredictable contracts.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b="1" lang="en"/>
              <a:t>Buyer persona: </a:t>
            </a:r>
            <a:r>
              <a:rPr lang="en"/>
              <a:t>Who your ultimate buyer is across many dimensions (role, title, </a:t>
            </a:r>
            <a:r>
              <a:rPr lang="en"/>
              <a:t>responsibilities</a:t>
            </a:r>
            <a:r>
              <a:rPr lang="en"/>
              <a:t>). There can be multiple buyer personas. </a:t>
            </a:r>
            <a:endParaRPr/>
          </a:p>
          <a:p>
            <a:pPr indent="0" lvl="0" marL="0" rtl="0" algn="l">
              <a:lnSpc>
                <a:spcPct val="110000"/>
              </a:lnSpc>
              <a:spcBef>
                <a:spcPts val="0"/>
              </a:spcBef>
              <a:spcAft>
                <a:spcPts val="0"/>
              </a:spcAft>
              <a:buSzPts val="1800"/>
              <a:buFont typeface="Arial"/>
              <a:buNone/>
            </a:pPr>
            <a:r>
              <a:t/>
            </a:r>
            <a:endParaRPr b="1"/>
          </a:p>
          <a:p>
            <a:pPr indent="0" lvl="0" marL="0" rtl="0" algn="l">
              <a:lnSpc>
                <a:spcPct val="110000"/>
              </a:lnSpc>
              <a:spcBef>
                <a:spcPts val="0"/>
              </a:spcBef>
              <a:spcAft>
                <a:spcPts val="0"/>
              </a:spcAft>
              <a:buSzPts val="1800"/>
              <a:buFont typeface="Arial"/>
              <a:buNone/>
            </a:pPr>
            <a:r>
              <a:rPr b="1" lang="en"/>
              <a:t>Willingness</a:t>
            </a:r>
            <a:r>
              <a:rPr b="1" lang="en"/>
              <a:t> to pay (WTP): </a:t>
            </a:r>
            <a:r>
              <a:rPr lang="en"/>
              <a:t>The measure for if, and how much, a user is willing to pay. Usually subjective, and not a number.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sp>
        <p:nvSpPr>
          <p:cNvPr id="585" name="Google Shape;585;p53"/>
          <p:cNvSpPr/>
          <p:nvPr/>
        </p:nvSpPr>
        <p:spPr>
          <a:xfrm>
            <a:off x="0" y="0"/>
            <a:ext cx="9144000" cy="14631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586" name="Google Shape;586;p53"/>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Appendix: A brief glossary of terms </a:t>
            </a:r>
            <a:endParaRPr/>
          </a:p>
        </p:txBody>
      </p:sp>
      <p:sp>
        <p:nvSpPr>
          <p:cNvPr id="587" name="Google Shape;587;p53"/>
          <p:cNvSpPr txBox="1"/>
          <p:nvPr>
            <p:ph idx="4294967295" type="body"/>
          </p:nvPr>
        </p:nvSpPr>
        <p:spPr>
          <a:xfrm>
            <a:off x="457200" y="1692473"/>
            <a:ext cx="8229600" cy="2629800"/>
          </a:xfrm>
          <a:prstGeom prst="rect">
            <a:avLst/>
          </a:prstGeom>
          <a:noFill/>
          <a:ln>
            <a:noFill/>
          </a:ln>
        </p:spPr>
        <p:txBody>
          <a:bodyPr anchorCtr="0" anchor="t" bIns="0" lIns="0" spcFirstLastPara="1" rIns="0" wrap="square" tIns="0">
            <a:noAutofit/>
          </a:bodyPr>
          <a:lstStyle/>
          <a:p>
            <a:pPr indent="0" lvl="0" marL="0" rtl="0" algn="l">
              <a:lnSpc>
                <a:spcPct val="110000"/>
              </a:lnSpc>
              <a:spcBef>
                <a:spcPts val="0"/>
              </a:spcBef>
              <a:spcAft>
                <a:spcPts val="0"/>
              </a:spcAft>
              <a:buSzPts val="1800"/>
              <a:buFont typeface="Arial"/>
              <a:buNone/>
            </a:pPr>
            <a:r>
              <a:rPr b="1" lang="en"/>
              <a:t>Funnel: </a:t>
            </a:r>
            <a:r>
              <a:rPr lang="en"/>
              <a:t>Stages of the marketing or sales process. For marketing, it is usually visitors &gt; try to buy &gt; convert to paid user. For sales it is prospect &gt; demo &gt; negotiation &gt; paid customer. </a:t>
            </a:r>
            <a:endParaRPr b="1"/>
          </a:p>
          <a:p>
            <a:pPr indent="0" lvl="0" marL="0" rtl="0" algn="l">
              <a:lnSpc>
                <a:spcPct val="110000"/>
              </a:lnSpc>
              <a:spcBef>
                <a:spcPts val="0"/>
              </a:spcBef>
              <a:spcAft>
                <a:spcPts val="0"/>
              </a:spcAft>
              <a:buSzPts val="1800"/>
              <a:buFont typeface="Arial"/>
              <a:buNone/>
            </a:pPr>
            <a:r>
              <a:t/>
            </a:r>
            <a:endParaRPr b="1"/>
          </a:p>
          <a:p>
            <a:pPr indent="0" lvl="0" marL="0" rtl="0" algn="l">
              <a:lnSpc>
                <a:spcPct val="110000"/>
              </a:lnSpc>
              <a:spcBef>
                <a:spcPts val="0"/>
              </a:spcBef>
              <a:spcAft>
                <a:spcPts val="0"/>
              </a:spcAft>
              <a:buSzPts val="1800"/>
              <a:buFont typeface="Arial"/>
              <a:buNone/>
            </a:pPr>
            <a:r>
              <a:rPr b="1" lang="en"/>
              <a:t>Flywheel model: </a:t>
            </a:r>
            <a:r>
              <a:rPr lang="en"/>
              <a:t>A new term that’s surfaced in the past few years. It is the antithesis to the traditional funnel model, where instead of a linear process, all aspects of the experience drive sales (product, customer experience, community, etc.) </a:t>
            </a:r>
            <a:endParaRPr/>
          </a:p>
          <a:p>
            <a:pPr indent="0" lvl="0" marL="0" rtl="0" algn="l">
              <a:lnSpc>
                <a:spcPct val="110000"/>
              </a:lnSpc>
              <a:spcBef>
                <a:spcPts val="0"/>
              </a:spcBef>
              <a:spcAft>
                <a:spcPts val="0"/>
              </a:spcAft>
              <a:buSzPts val="1800"/>
              <a:buFont typeface="Arial"/>
              <a:buNone/>
            </a:pPr>
            <a:r>
              <a:t/>
            </a:r>
            <a:endParaRPr b="1"/>
          </a:p>
          <a:p>
            <a:pPr indent="0" lvl="0" marL="0" rtl="0" algn="l">
              <a:lnSpc>
                <a:spcPct val="110000"/>
              </a:lnSpc>
              <a:spcBef>
                <a:spcPts val="0"/>
              </a:spcBef>
              <a:spcAft>
                <a:spcPts val="0"/>
              </a:spcAft>
              <a:buSzPts val="1800"/>
              <a:buFont typeface="Arial"/>
              <a:buNone/>
            </a:pPr>
            <a:r>
              <a:rPr b="1" lang="en"/>
              <a:t>Acquisition channels: </a:t>
            </a:r>
            <a:r>
              <a:rPr lang="en"/>
              <a:t>Different ways to reach your users.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b="1" lang="en"/>
              <a:t>Search engine marketing (SEM): </a:t>
            </a:r>
            <a:r>
              <a:rPr lang="en"/>
              <a:t>Bidding and buying ads for certain keywords when people enter them in Google search.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b="1" lang="en"/>
              <a:t>Search engine optimization (SEO): </a:t>
            </a:r>
            <a:r>
              <a:rPr lang="en"/>
              <a:t>Creating content that shows up “organically” for certain keywords when people enter them in Google search. </a:t>
            </a:r>
            <a:endParaRPr/>
          </a:p>
          <a:p>
            <a:pPr indent="0" lvl="0" marL="0" rtl="0" algn="l">
              <a:lnSpc>
                <a:spcPct val="110000"/>
              </a:lnSpc>
              <a:spcBef>
                <a:spcPts val="0"/>
              </a:spcBef>
              <a:spcAft>
                <a:spcPts val="0"/>
              </a:spcAft>
              <a:buSzPts val="1800"/>
              <a:buFont typeface="Arial"/>
              <a:buNone/>
            </a:pPr>
            <a:r>
              <a:t/>
            </a:r>
            <a:endParaRPr b="1"/>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sp>
        <p:nvSpPr>
          <p:cNvPr id="592" name="Google Shape;592;p54"/>
          <p:cNvSpPr/>
          <p:nvPr/>
        </p:nvSpPr>
        <p:spPr>
          <a:xfrm>
            <a:off x="0" y="0"/>
            <a:ext cx="9144000" cy="14631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593" name="Google Shape;593;p54"/>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Appendix: A brief glossary of terms </a:t>
            </a:r>
            <a:endParaRPr/>
          </a:p>
        </p:txBody>
      </p:sp>
      <p:sp>
        <p:nvSpPr>
          <p:cNvPr id="594" name="Google Shape;594;p54"/>
          <p:cNvSpPr txBox="1"/>
          <p:nvPr>
            <p:ph idx="4294967295" type="body"/>
          </p:nvPr>
        </p:nvSpPr>
        <p:spPr>
          <a:xfrm>
            <a:off x="457200" y="1692473"/>
            <a:ext cx="8229600" cy="2629800"/>
          </a:xfrm>
          <a:prstGeom prst="rect">
            <a:avLst/>
          </a:prstGeom>
          <a:noFill/>
          <a:ln>
            <a:noFill/>
          </a:ln>
        </p:spPr>
        <p:txBody>
          <a:bodyPr anchorCtr="0" anchor="t" bIns="0" lIns="0" spcFirstLastPara="1" rIns="0" wrap="square" tIns="0">
            <a:noAutofit/>
          </a:bodyPr>
          <a:lstStyle/>
          <a:p>
            <a:pPr indent="0" lvl="0" marL="0" rtl="0" algn="l">
              <a:lnSpc>
                <a:spcPct val="110000"/>
              </a:lnSpc>
              <a:spcBef>
                <a:spcPts val="0"/>
              </a:spcBef>
              <a:spcAft>
                <a:spcPts val="0"/>
              </a:spcAft>
              <a:buSzPts val="1800"/>
              <a:buFont typeface="Arial"/>
              <a:buNone/>
            </a:pPr>
            <a:r>
              <a:rPr b="1" lang="en"/>
              <a:t>Demand generation: </a:t>
            </a:r>
            <a:r>
              <a:rPr lang="en"/>
              <a:t>These roles own all acquisition channels (across marketing, sales, ops), but a lot of time they focus on SEM and SEO.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rPr b="1" lang="en"/>
              <a:t>Freemium: </a:t>
            </a:r>
            <a:r>
              <a:rPr lang="en"/>
              <a:t>A service that is free until a certain feature is wanted. For example, Notion charges once an user wants version history, or uploads a lot of files, etc. </a:t>
            </a:r>
            <a:endParaRPr/>
          </a:p>
          <a:p>
            <a:pPr indent="0" lvl="0" marL="0" rtl="0" algn="l">
              <a:lnSpc>
                <a:spcPct val="110000"/>
              </a:lnSpc>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rPr b="1" lang="en"/>
              <a:t>Free trial: </a:t>
            </a:r>
            <a:r>
              <a:rPr lang="en"/>
              <a:t>Charging users only until they’ve used the product for a predetermined amount of time. Usually a 7 day or 14 day free trial.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rPr b="1" lang="en"/>
              <a:t>Paywall: </a:t>
            </a:r>
            <a:r>
              <a:rPr lang="en"/>
              <a:t>Usually this is feature based, but a paywall is when an user has to pay for a feature.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rPr b="1" lang="en"/>
              <a:t>Customer acquisition cost (CAC): </a:t>
            </a:r>
            <a:r>
              <a:rPr lang="en"/>
              <a:t>The cost to acquire a new user. It combines costs of employees, martech, and acquisition spend. More relevant by the time you raise a Series A.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b="1"/>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8" name="Shape 598"/>
        <p:cNvGrpSpPr/>
        <p:nvPr/>
      </p:nvGrpSpPr>
      <p:grpSpPr>
        <a:xfrm>
          <a:off x="0" y="0"/>
          <a:ext cx="0" cy="0"/>
          <a:chOff x="0" y="0"/>
          <a:chExt cx="0" cy="0"/>
        </a:xfrm>
      </p:grpSpPr>
      <p:sp>
        <p:nvSpPr>
          <p:cNvPr id="599" name="Google Shape;599;p55"/>
          <p:cNvSpPr/>
          <p:nvPr/>
        </p:nvSpPr>
        <p:spPr>
          <a:xfrm>
            <a:off x="0" y="0"/>
            <a:ext cx="9144000" cy="14631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600" name="Google Shape;600;p55"/>
          <p:cNvSpPr txBox="1"/>
          <p:nvPr>
            <p:ph type="title"/>
          </p:nvPr>
        </p:nvSpPr>
        <p:spPr>
          <a:xfrm>
            <a:off x="457200" y="385822"/>
            <a:ext cx="8229600" cy="3693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lang="en"/>
              <a:t>Appendix: A brief glossary of terms </a:t>
            </a:r>
            <a:endParaRPr/>
          </a:p>
        </p:txBody>
      </p:sp>
      <p:sp>
        <p:nvSpPr>
          <p:cNvPr id="601" name="Google Shape;601;p55"/>
          <p:cNvSpPr txBox="1"/>
          <p:nvPr>
            <p:ph idx="4294967295" type="body"/>
          </p:nvPr>
        </p:nvSpPr>
        <p:spPr>
          <a:xfrm>
            <a:off x="457200" y="1692473"/>
            <a:ext cx="8229600" cy="26298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SzPts val="1800"/>
              <a:buFont typeface="Arial"/>
              <a:buNone/>
            </a:pPr>
            <a:r>
              <a:rPr b="1" lang="en"/>
              <a:t>Lifetime value (LTV): </a:t>
            </a:r>
            <a:r>
              <a:rPr lang="en"/>
              <a:t>The average of</a:t>
            </a:r>
            <a:r>
              <a:rPr b="1" lang="en"/>
              <a:t> </a:t>
            </a:r>
            <a:r>
              <a:rPr lang="en"/>
              <a:t>how long an user pays you. For example, for an app where users on average stick around for a year, and whose users pay $5 a month, has a LTV of $60.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rPr b="1" lang="en"/>
              <a:t>LTV/CAC ratio:</a:t>
            </a:r>
            <a:r>
              <a:rPr lang="en"/>
              <a:t> Ideally you app pays very little to acquire customers who pay a lot and stick around for a long time. 3:1 is a good ratio, but the higher it is the better.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t/>
            </a:r>
            <a:endParaRPr/>
          </a:p>
          <a:p>
            <a:pPr indent="0" lvl="0" marL="0" rtl="0" algn="l">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b="1"/>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a:p>
            <a:pPr indent="0" lvl="0" marL="0" rtl="0" algn="l">
              <a:lnSpc>
                <a:spcPct val="110000"/>
              </a:lnSpc>
              <a:spcBef>
                <a:spcPts val="0"/>
              </a:spcBef>
              <a:spcAft>
                <a:spcPts val="0"/>
              </a:spcAft>
              <a:buSzPts val="1800"/>
              <a:buFont typeface="Arial"/>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TM deck">
  <a:themeElements>
    <a:clrScheme name="Caroline Clark">
      <a:dk1>
        <a:srgbClr val="000000"/>
      </a:dk1>
      <a:lt1>
        <a:srgbClr val="FFFFFF"/>
      </a:lt1>
      <a:dk2>
        <a:srgbClr val="2F0F24"/>
      </a:dk2>
      <a:lt2>
        <a:srgbClr val="FBF5F3"/>
      </a:lt2>
      <a:accent1>
        <a:srgbClr val="3BFE9E"/>
      </a:accent1>
      <a:accent2>
        <a:srgbClr val="67E3D9"/>
      </a:accent2>
      <a:accent3>
        <a:srgbClr val="FCE533"/>
      </a:accent3>
      <a:accent4>
        <a:srgbClr val="EF3A27"/>
      </a:accent4>
      <a:accent5>
        <a:srgbClr val="EE4D9B"/>
      </a:accent5>
      <a:accent6>
        <a:srgbClr val="814C9E"/>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