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659" r:id="rId2"/>
    <p:sldId id="388" r:id="rId3"/>
    <p:sldId id="704" r:id="rId4"/>
    <p:sldId id="320" r:id="rId5"/>
    <p:sldId id="682" r:id="rId6"/>
    <p:sldId id="683" r:id="rId7"/>
    <p:sldId id="687" r:id="rId8"/>
    <p:sldId id="705" r:id="rId9"/>
    <p:sldId id="635" r:id="rId10"/>
    <p:sldId id="633" r:id="rId11"/>
    <p:sldId id="679" r:id="rId12"/>
    <p:sldId id="670" r:id="rId13"/>
    <p:sldId id="374" r:id="rId14"/>
    <p:sldId id="684" r:id="rId15"/>
    <p:sldId id="706" r:id="rId16"/>
    <p:sldId id="685" r:id="rId17"/>
    <p:sldId id="686" r:id="rId18"/>
    <p:sldId id="688" r:id="rId19"/>
    <p:sldId id="707" r:id="rId20"/>
    <p:sldId id="689" r:id="rId21"/>
    <p:sldId id="690" r:id="rId22"/>
    <p:sldId id="691" r:id="rId23"/>
    <p:sldId id="692" r:id="rId24"/>
    <p:sldId id="693" r:id="rId25"/>
    <p:sldId id="695" r:id="rId26"/>
    <p:sldId id="696" r:id="rId27"/>
    <p:sldId id="698" r:id="rId28"/>
    <p:sldId id="700" r:id="rId29"/>
    <p:sldId id="701" r:id="rId30"/>
    <p:sldId id="703" r:id="rId31"/>
    <p:sldId id="708" r:id="rId32"/>
    <p:sldId id="580" r:id="rId33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1535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445469"/>
    <a:srgbClr val="B78B02"/>
    <a:srgbClr val="F10F21"/>
    <a:srgbClr val="DEA902"/>
    <a:srgbClr val="D09E02"/>
    <a:srgbClr val="1E27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316" autoAdjust="0"/>
    <p:restoredTop sz="94533" autoAdjust="0"/>
  </p:normalViewPr>
  <p:slideViewPr>
    <p:cSldViewPr snapToGrid="0" snapToObjects="1">
      <p:cViewPr>
        <p:scale>
          <a:sx n="57" d="100"/>
          <a:sy n="57" d="100"/>
        </p:scale>
        <p:origin x="-1518" y="-240"/>
      </p:cViewPr>
      <p:guideLst>
        <p:guide orient="horz"/>
        <p:guide pos="153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80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Lato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Lato Light"/>
              </a:defRPr>
            </a:lvl1pPr>
          </a:lstStyle>
          <a:p>
            <a:fld id="{EFC10EE1-B198-C942-8235-326C972CBB30}" type="datetimeFigureOut">
              <a:rPr lang="en-US" smtClean="0"/>
              <a:pPr/>
              <a:t>12/9/2017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Lato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Lato Light"/>
              </a:defRPr>
            </a:lvl1pPr>
          </a:lstStyle>
          <a:p>
            <a:fld id="{006BE02D-20C0-F840-AFAC-BEA99C74FDC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kern="1200">
        <a:solidFill>
          <a:schemeClr val="tx1"/>
        </a:solidFill>
        <a:latin typeface="Lato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Lato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Lato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Lato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Lato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73934-D492-4443-9427-018DE5D6DDA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3708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9983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2050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9525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9508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8121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044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911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256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798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672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142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760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4282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591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at we 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 noChangeAspect="1"/>
          </p:cNvSpPr>
          <p:nvPr>
            <p:ph type="pic" sz="quarter" idx="23"/>
          </p:nvPr>
        </p:nvSpPr>
        <p:spPr>
          <a:xfrm>
            <a:off x="958061" y="3957748"/>
            <a:ext cx="9112724" cy="8310562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lang="id-ID"/>
          </a:p>
        </p:txBody>
      </p:sp>
      <p:sp>
        <p:nvSpPr>
          <p:cNvPr id="9" name="Oval 8"/>
          <p:cNvSpPr/>
          <p:nvPr userDrawn="1"/>
        </p:nvSpPr>
        <p:spPr>
          <a:xfrm>
            <a:off x="23019760" y="844081"/>
            <a:ext cx="959010" cy="95901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23071044" y="977779"/>
            <a:ext cx="885447" cy="615554"/>
          </a:xfrm>
          <a:prstGeom prst="rect">
            <a:avLst/>
          </a:prstGeom>
          <a:noFill/>
        </p:spPr>
        <p:txBody>
          <a:bodyPr wrap="none" lIns="182807" tIns="91404" rIns="182807" bIns="91404" rtlCol="0">
            <a:spAutoFit/>
          </a:bodyPr>
          <a:lstStyle/>
          <a:p>
            <a:pPr algn="ctr"/>
            <a:fld id="{260E2A6B-A809-4840-BF14-8648BC0BDF87}" type="slidenum">
              <a:rPr lang="id-ID" sz="2800" b="1" smtClean="0">
                <a:solidFill>
                  <a:schemeClr val="bg1"/>
                </a:solidFill>
                <a:latin typeface="Raleway Light"/>
                <a:cs typeface="Raleway Light"/>
              </a:rPr>
              <a:pPr algn="ctr"/>
              <a:t>‹Nº›</a:t>
            </a:fld>
            <a:endParaRPr lang="id-ID" sz="2800" dirty="0">
              <a:solidFill>
                <a:schemeClr val="bg1"/>
              </a:solidFill>
              <a:latin typeface="Raleway Light"/>
              <a:cs typeface="Raleway Light"/>
            </a:endParaRPr>
          </a:p>
        </p:txBody>
      </p:sp>
      <p:sp>
        <p:nvSpPr>
          <p:cNvPr id="2" name="CuadroTexto 1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01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 userDrawn="1"/>
        </p:nvSpPr>
        <p:spPr>
          <a:xfrm>
            <a:off x="23019760" y="473371"/>
            <a:ext cx="959010" cy="95901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23071044" y="607069"/>
            <a:ext cx="885447" cy="615554"/>
          </a:xfrm>
          <a:prstGeom prst="rect">
            <a:avLst/>
          </a:prstGeom>
          <a:noFill/>
        </p:spPr>
        <p:txBody>
          <a:bodyPr wrap="none" lIns="182807" tIns="91404" rIns="182807" bIns="91404" rtlCol="0">
            <a:spAutoFit/>
          </a:bodyPr>
          <a:lstStyle/>
          <a:p>
            <a:pPr algn="ctr"/>
            <a:fld id="{260E2A6B-A809-4840-BF14-8648BC0BDF87}" type="slidenum">
              <a:rPr lang="id-ID" sz="2800" b="1" smtClean="0">
                <a:solidFill>
                  <a:schemeClr val="bg1"/>
                </a:solidFill>
                <a:latin typeface="Raleway Light"/>
                <a:cs typeface="Raleway Light"/>
              </a:rPr>
              <a:pPr algn="ctr"/>
              <a:t>‹Nº›</a:t>
            </a:fld>
            <a:endParaRPr lang="id-ID" sz="2800" dirty="0">
              <a:solidFill>
                <a:schemeClr val="bg1"/>
              </a:solidFill>
              <a:latin typeface="Raleway Light"/>
              <a:cs typeface="Raleway Light"/>
            </a:endParaRPr>
          </a:p>
        </p:txBody>
      </p:sp>
      <p:sp>
        <p:nvSpPr>
          <p:cNvPr id="11" name="Picture Placeholder 8"/>
          <p:cNvSpPr>
            <a:spLocks noGrp="1" noChangeAspect="1"/>
          </p:cNvSpPr>
          <p:nvPr>
            <p:ph type="pic" sz="quarter" idx="10"/>
          </p:nvPr>
        </p:nvSpPr>
        <p:spPr>
          <a:xfrm>
            <a:off x="0" y="3419724"/>
            <a:ext cx="24377650" cy="6316547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CuadroTexto 9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20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14:reveal/>
      </p:transition>
    </mc:Choice>
    <mc:Fallback xmlns="">
      <p:transition xmlns:p14="http://schemas.microsoft.com/office/powerpoint/2010/main"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ckup Lap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 userDrawn="1"/>
        </p:nvSpPr>
        <p:spPr>
          <a:xfrm>
            <a:off x="23019760" y="473371"/>
            <a:ext cx="959010" cy="95901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23071044" y="607069"/>
            <a:ext cx="885447" cy="615554"/>
          </a:xfrm>
          <a:prstGeom prst="rect">
            <a:avLst/>
          </a:prstGeom>
          <a:noFill/>
        </p:spPr>
        <p:txBody>
          <a:bodyPr wrap="none" lIns="182807" tIns="91404" rIns="182807" bIns="91404" rtlCol="0">
            <a:spAutoFit/>
          </a:bodyPr>
          <a:lstStyle/>
          <a:p>
            <a:pPr algn="ctr"/>
            <a:fld id="{260E2A6B-A809-4840-BF14-8648BC0BDF87}" type="slidenum">
              <a:rPr lang="id-ID" sz="2800" b="1" smtClean="0">
                <a:solidFill>
                  <a:schemeClr val="bg1"/>
                </a:solidFill>
                <a:latin typeface="Raleway Light"/>
                <a:cs typeface="Raleway Light"/>
              </a:rPr>
              <a:pPr algn="ctr"/>
              <a:t>‹Nº›</a:t>
            </a:fld>
            <a:endParaRPr lang="id-ID" sz="2800" dirty="0">
              <a:solidFill>
                <a:schemeClr val="bg1"/>
              </a:solidFill>
              <a:latin typeface="Raleway Light"/>
              <a:cs typeface="Raleway Light"/>
            </a:endParaRPr>
          </a:p>
        </p:txBody>
      </p:sp>
      <p:sp>
        <p:nvSpPr>
          <p:cNvPr id="13" name="Picture Placeholder 9"/>
          <p:cNvSpPr>
            <a:spLocks noGrp="1" noChangeAspect="1"/>
          </p:cNvSpPr>
          <p:nvPr>
            <p:ph type="pic" sz="quarter" idx="11"/>
          </p:nvPr>
        </p:nvSpPr>
        <p:spPr>
          <a:xfrm>
            <a:off x="13420048" y="3753036"/>
            <a:ext cx="8676664" cy="498216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56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xmlns:p14="http://schemas.microsoft.com/office/powerpoint/2010/main" spd="med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 userDrawn="1"/>
        </p:nvSpPr>
        <p:spPr>
          <a:xfrm>
            <a:off x="23019760" y="473371"/>
            <a:ext cx="959010" cy="95901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23071044" y="607069"/>
            <a:ext cx="885447" cy="615554"/>
          </a:xfrm>
          <a:prstGeom prst="rect">
            <a:avLst/>
          </a:prstGeom>
          <a:noFill/>
        </p:spPr>
        <p:txBody>
          <a:bodyPr wrap="none" lIns="182807" tIns="91404" rIns="182807" bIns="91404" rtlCol="0">
            <a:spAutoFit/>
          </a:bodyPr>
          <a:lstStyle/>
          <a:p>
            <a:pPr algn="ctr"/>
            <a:fld id="{260E2A6B-A809-4840-BF14-8648BC0BDF87}" type="slidenum">
              <a:rPr lang="id-ID" sz="2800" b="1" smtClean="0">
                <a:solidFill>
                  <a:schemeClr val="bg1"/>
                </a:solidFill>
                <a:latin typeface="Raleway Light"/>
                <a:cs typeface="Raleway Light"/>
              </a:rPr>
              <a:pPr algn="ctr"/>
              <a:t>‹Nº›</a:t>
            </a:fld>
            <a:endParaRPr lang="id-ID" sz="2800" dirty="0">
              <a:solidFill>
                <a:schemeClr val="bg1"/>
              </a:solidFill>
              <a:latin typeface="Raleway Light"/>
              <a:cs typeface="Raleway Light"/>
            </a:endParaRPr>
          </a:p>
        </p:txBody>
      </p:sp>
      <p:sp>
        <p:nvSpPr>
          <p:cNvPr id="23" name="Picture Placeholder 22"/>
          <p:cNvSpPr>
            <a:spLocks noGrp="1" noChangeAspect="1"/>
          </p:cNvSpPr>
          <p:nvPr>
            <p:ph type="pic" sz="quarter" idx="15"/>
          </p:nvPr>
        </p:nvSpPr>
        <p:spPr>
          <a:xfrm>
            <a:off x="10055781" y="2521311"/>
            <a:ext cx="4266088" cy="4267199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endParaRPr lang="en-U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89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 userDrawn="1"/>
        </p:nvSpPr>
        <p:spPr>
          <a:xfrm>
            <a:off x="23019760" y="473371"/>
            <a:ext cx="959010" cy="95901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3071044" y="607069"/>
            <a:ext cx="885447" cy="615554"/>
          </a:xfrm>
          <a:prstGeom prst="rect">
            <a:avLst/>
          </a:prstGeom>
          <a:noFill/>
        </p:spPr>
        <p:txBody>
          <a:bodyPr wrap="none" lIns="182807" tIns="91404" rIns="182807" bIns="91404" rtlCol="0">
            <a:spAutoFit/>
          </a:bodyPr>
          <a:lstStyle/>
          <a:p>
            <a:pPr algn="ctr"/>
            <a:fld id="{260E2A6B-A809-4840-BF14-8648BC0BDF87}" type="slidenum">
              <a:rPr lang="id-ID" sz="2800" b="1" smtClean="0">
                <a:solidFill>
                  <a:schemeClr val="bg1"/>
                </a:solidFill>
                <a:latin typeface="Raleway Light"/>
                <a:cs typeface="Raleway Light"/>
              </a:rPr>
              <a:pPr algn="ctr"/>
              <a:t>‹Nº›</a:t>
            </a:fld>
            <a:endParaRPr lang="id-ID" sz="2800" dirty="0">
              <a:solidFill>
                <a:schemeClr val="bg1"/>
              </a:solidFill>
              <a:latin typeface="Raleway Light"/>
              <a:cs typeface="Raleway Light"/>
            </a:endParaRPr>
          </a:p>
        </p:txBody>
      </p:sp>
      <p:sp>
        <p:nvSpPr>
          <p:cNvPr id="11" name="Picture Placeholder 2"/>
          <p:cNvSpPr>
            <a:spLocks noGrp="1" noChangeAspect="1"/>
          </p:cNvSpPr>
          <p:nvPr>
            <p:ph type="pic" sz="quarter" idx="23"/>
          </p:nvPr>
        </p:nvSpPr>
        <p:spPr>
          <a:xfrm>
            <a:off x="23084" y="4391316"/>
            <a:ext cx="24377644" cy="4250173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lang="id-ID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8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Individ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23019760" y="473371"/>
            <a:ext cx="959010" cy="95901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23071044" y="607069"/>
            <a:ext cx="885447" cy="615554"/>
          </a:xfrm>
          <a:prstGeom prst="rect">
            <a:avLst/>
          </a:prstGeom>
          <a:noFill/>
        </p:spPr>
        <p:txBody>
          <a:bodyPr wrap="none" lIns="182807" tIns="91404" rIns="182807" bIns="91404" rtlCol="0">
            <a:spAutoFit/>
          </a:bodyPr>
          <a:lstStyle/>
          <a:p>
            <a:pPr algn="ctr"/>
            <a:fld id="{260E2A6B-A809-4840-BF14-8648BC0BDF87}" type="slidenum">
              <a:rPr lang="id-ID" sz="2800" b="1" smtClean="0">
                <a:solidFill>
                  <a:schemeClr val="bg1"/>
                </a:solidFill>
                <a:latin typeface="Raleway Light"/>
                <a:cs typeface="Raleway Light"/>
              </a:rPr>
              <a:pPr algn="ctr"/>
              <a:t>‹Nº›</a:t>
            </a:fld>
            <a:endParaRPr lang="id-ID" sz="2800" dirty="0">
              <a:solidFill>
                <a:schemeClr val="bg1"/>
              </a:solidFill>
              <a:latin typeface="Raleway Light"/>
              <a:cs typeface="Raleway Light"/>
            </a:endParaRP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0"/>
          </p:nvPr>
        </p:nvSpPr>
        <p:spPr>
          <a:xfrm>
            <a:off x="4167691" y="4000500"/>
            <a:ext cx="6411832" cy="6276976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91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ffee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 noChangeAspect="1"/>
          </p:cNvSpPr>
          <p:nvPr>
            <p:ph type="pic" sz="quarter" idx="13"/>
          </p:nvPr>
        </p:nvSpPr>
        <p:spPr>
          <a:xfrm>
            <a:off x="0" y="0"/>
            <a:ext cx="24377650" cy="13716000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CuadroTexto 3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244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14:reveal/>
      </p:transition>
    </mc:Choice>
    <mc:Fallback xmlns="">
      <p:transition xmlns:p14="http://schemas.microsoft.com/office/powerpoint/2010/main"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et_the_team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 userDrawn="1"/>
        </p:nvSpPr>
        <p:spPr>
          <a:xfrm>
            <a:off x="23019760" y="473371"/>
            <a:ext cx="959010" cy="95901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23071044" y="607069"/>
            <a:ext cx="885447" cy="615554"/>
          </a:xfrm>
          <a:prstGeom prst="rect">
            <a:avLst/>
          </a:prstGeom>
          <a:noFill/>
        </p:spPr>
        <p:txBody>
          <a:bodyPr wrap="none" lIns="182807" tIns="91404" rIns="182807" bIns="91404" rtlCol="0">
            <a:spAutoFit/>
          </a:bodyPr>
          <a:lstStyle/>
          <a:p>
            <a:pPr algn="ctr"/>
            <a:fld id="{260E2A6B-A809-4840-BF14-8648BC0BDF87}" type="slidenum">
              <a:rPr lang="id-ID" sz="2800" b="1" smtClean="0">
                <a:solidFill>
                  <a:schemeClr val="bg1"/>
                </a:solidFill>
                <a:latin typeface="Raleway Light"/>
                <a:cs typeface="Raleway Light"/>
              </a:rPr>
              <a:pPr algn="ctr"/>
              <a:t>‹Nº›</a:t>
            </a:fld>
            <a:endParaRPr lang="id-ID" sz="2800" dirty="0">
              <a:solidFill>
                <a:schemeClr val="bg1"/>
              </a:solidFill>
              <a:latin typeface="Raleway Light"/>
              <a:cs typeface="Raleway Light"/>
            </a:endParaRPr>
          </a:p>
        </p:txBody>
      </p:sp>
      <p:sp>
        <p:nvSpPr>
          <p:cNvPr id="5" name="Picture Placeholder 22"/>
          <p:cNvSpPr>
            <a:spLocks noGrp="1" noChangeAspect="1"/>
          </p:cNvSpPr>
          <p:nvPr>
            <p:ph type="pic" sz="quarter" idx="14"/>
          </p:nvPr>
        </p:nvSpPr>
        <p:spPr>
          <a:xfrm>
            <a:off x="2579913" y="4265907"/>
            <a:ext cx="3643948" cy="3649131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Lato Light"/>
                <a:cs typeface="Lato Light"/>
              </a:defRPr>
            </a:lvl1pPr>
          </a:lstStyle>
          <a:p>
            <a:endParaRPr lang="id-ID" dirty="0"/>
          </a:p>
        </p:txBody>
      </p:sp>
      <p:sp>
        <p:nvSpPr>
          <p:cNvPr id="18" name="Picture Placeholder 22"/>
          <p:cNvSpPr>
            <a:spLocks noGrp="1" noChangeAspect="1"/>
          </p:cNvSpPr>
          <p:nvPr>
            <p:ph type="pic" sz="quarter" idx="15"/>
          </p:nvPr>
        </p:nvSpPr>
        <p:spPr>
          <a:xfrm>
            <a:off x="7791465" y="4265907"/>
            <a:ext cx="3643948" cy="3649131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Lato Light"/>
                <a:cs typeface="Lato Light"/>
              </a:defRPr>
            </a:lvl1pPr>
          </a:lstStyle>
          <a:p>
            <a:endParaRPr lang="id-ID" dirty="0"/>
          </a:p>
        </p:txBody>
      </p:sp>
      <p:sp>
        <p:nvSpPr>
          <p:cNvPr id="19" name="Picture Placeholder 22"/>
          <p:cNvSpPr>
            <a:spLocks noGrp="1" noChangeAspect="1"/>
          </p:cNvSpPr>
          <p:nvPr>
            <p:ph type="pic" sz="quarter" idx="16"/>
          </p:nvPr>
        </p:nvSpPr>
        <p:spPr>
          <a:xfrm>
            <a:off x="13096308" y="4265907"/>
            <a:ext cx="3643948" cy="3649131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Lato Light"/>
                <a:cs typeface="Lato Light"/>
              </a:defRPr>
            </a:lvl1pPr>
          </a:lstStyle>
          <a:p>
            <a:endParaRPr lang="id-ID" dirty="0"/>
          </a:p>
        </p:txBody>
      </p:sp>
      <p:sp>
        <p:nvSpPr>
          <p:cNvPr id="20" name="Picture Placeholder 22"/>
          <p:cNvSpPr>
            <a:spLocks noGrp="1" noChangeAspect="1"/>
          </p:cNvSpPr>
          <p:nvPr>
            <p:ph type="pic" sz="quarter" idx="17"/>
          </p:nvPr>
        </p:nvSpPr>
        <p:spPr>
          <a:xfrm>
            <a:off x="18265385" y="4265907"/>
            <a:ext cx="3643948" cy="3649131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Lato Light"/>
                <a:cs typeface="Lato Light"/>
              </a:defRPr>
            </a:lvl1pPr>
          </a:lstStyle>
          <a:p>
            <a:endParaRPr lang="id-ID" dirty="0"/>
          </a:p>
        </p:txBody>
      </p:sp>
      <p:sp>
        <p:nvSpPr>
          <p:cNvPr id="10" name="CuadroTexto 9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279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rftfolio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icture Placeholder 2"/>
          <p:cNvSpPr>
            <a:spLocks noGrp="1" noChangeAspect="1"/>
          </p:cNvSpPr>
          <p:nvPr>
            <p:ph type="pic" sz="quarter" idx="15"/>
          </p:nvPr>
        </p:nvSpPr>
        <p:spPr>
          <a:xfrm>
            <a:off x="3" y="1"/>
            <a:ext cx="4876222" cy="3961741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accent1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36" name="Picture Placeholder 2"/>
          <p:cNvSpPr>
            <a:spLocks noGrp="1" noChangeAspect="1"/>
          </p:cNvSpPr>
          <p:nvPr>
            <p:ph type="pic" sz="quarter" idx="16"/>
          </p:nvPr>
        </p:nvSpPr>
        <p:spPr>
          <a:xfrm>
            <a:off x="3" y="3962958"/>
            <a:ext cx="4876222" cy="3961741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accent1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37" name="Picture Placeholder 2"/>
          <p:cNvSpPr>
            <a:spLocks noGrp="1" noChangeAspect="1"/>
          </p:cNvSpPr>
          <p:nvPr>
            <p:ph type="pic" sz="quarter" idx="17"/>
          </p:nvPr>
        </p:nvSpPr>
        <p:spPr>
          <a:xfrm>
            <a:off x="4876229" y="1216"/>
            <a:ext cx="4876222" cy="3961741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accent1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sz="quarter" idx="18"/>
          </p:nvPr>
        </p:nvSpPr>
        <p:spPr>
          <a:xfrm>
            <a:off x="4876229" y="3964173"/>
            <a:ext cx="4876222" cy="3961741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accent1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sz="quarter" idx="19"/>
          </p:nvPr>
        </p:nvSpPr>
        <p:spPr>
          <a:xfrm>
            <a:off x="9741188" y="-1215"/>
            <a:ext cx="4876222" cy="3961741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accent1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40" name="Picture Placeholder 2"/>
          <p:cNvSpPr>
            <a:spLocks noGrp="1" noChangeAspect="1"/>
          </p:cNvSpPr>
          <p:nvPr>
            <p:ph type="pic" sz="quarter" idx="20"/>
          </p:nvPr>
        </p:nvSpPr>
        <p:spPr>
          <a:xfrm>
            <a:off x="9741188" y="3961742"/>
            <a:ext cx="4876222" cy="3961741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accent1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sz="quarter" idx="21"/>
          </p:nvPr>
        </p:nvSpPr>
        <p:spPr>
          <a:xfrm>
            <a:off x="14595131" y="2431"/>
            <a:ext cx="4876222" cy="3961741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accent1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sz="quarter" idx="22"/>
          </p:nvPr>
        </p:nvSpPr>
        <p:spPr>
          <a:xfrm>
            <a:off x="14595131" y="3965388"/>
            <a:ext cx="4876222" cy="3961741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accent1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43" name="Picture Placeholder 2"/>
          <p:cNvSpPr>
            <a:spLocks noGrp="1" noChangeAspect="1"/>
          </p:cNvSpPr>
          <p:nvPr>
            <p:ph type="pic" sz="quarter" idx="23"/>
          </p:nvPr>
        </p:nvSpPr>
        <p:spPr>
          <a:xfrm>
            <a:off x="19479147" y="2431"/>
            <a:ext cx="4898502" cy="3961741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accent1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44" name="Picture Placeholder 2"/>
          <p:cNvSpPr>
            <a:spLocks noGrp="1" noChangeAspect="1"/>
          </p:cNvSpPr>
          <p:nvPr>
            <p:ph type="pic" sz="quarter" idx="24"/>
          </p:nvPr>
        </p:nvSpPr>
        <p:spPr>
          <a:xfrm>
            <a:off x="19479147" y="3965388"/>
            <a:ext cx="4898502" cy="3961741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accent1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4" name="CuadroTexto 13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2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rftfolio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icture Placeholder 2"/>
          <p:cNvSpPr>
            <a:spLocks noGrp="1" noChangeAspect="1"/>
          </p:cNvSpPr>
          <p:nvPr>
            <p:ph type="pic" sz="quarter" idx="15"/>
          </p:nvPr>
        </p:nvSpPr>
        <p:spPr>
          <a:xfrm>
            <a:off x="3" y="1"/>
            <a:ext cx="4876222" cy="3961741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accent1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sz="quarter" idx="18"/>
          </p:nvPr>
        </p:nvSpPr>
        <p:spPr>
          <a:xfrm>
            <a:off x="4876228" y="3964174"/>
            <a:ext cx="4876222" cy="3961741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accent1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sz="quarter" idx="19"/>
          </p:nvPr>
        </p:nvSpPr>
        <p:spPr>
          <a:xfrm>
            <a:off x="9741188" y="-1215"/>
            <a:ext cx="4876222" cy="3961741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accent1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sz="quarter" idx="22"/>
          </p:nvPr>
        </p:nvSpPr>
        <p:spPr>
          <a:xfrm>
            <a:off x="14639693" y="3965388"/>
            <a:ext cx="5078547" cy="3961741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accent1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43" name="Picture Placeholder 2"/>
          <p:cNvSpPr>
            <a:spLocks noGrp="1" noChangeAspect="1"/>
          </p:cNvSpPr>
          <p:nvPr>
            <p:ph type="pic" sz="quarter" idx="23"/>
          </p:nvPr>
        </p:nvSpPr>
        <p:spPr>
          <a:xfrm>
            <a:off x="19479147" y="2431"/>
            <a:ext cx="4898502" cy="3961741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accent1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9" name="CuadroTexto 8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778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ig_Picture_place-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2"/>
          <p:cNvSpPr>
            <a:spLocks noGrp="1" noChangeAspect="1"/>
          </p:cNvSpPr>
          <p:nvPr>
            <p:ph type="pic" sz="quarter" idx="13"/>
          </p:nvPr>
        </p:nvSpPr>
        <p:spPr>
          <a:xfrm>
            <a:off x="0" y="-1"/>
            <a:ext cx="24399930" cy="13716001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4" name="CuadroTexto 3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39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 userDrawn="1"/>
        </p:nvSpPr>
        <p:spPr>
          <a:xfrm>
            <a:off x="23019760" y="473371"/>
            <a:ext cx="959010" cy="95901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23071044" y="607069"/>
            <a:ext cx="885447" cy="615554"/>
          </a:xfrm>
          <a:prstGeom prst="rect">
            <a:avLst/>
          </a:prstGeom>
          <a:noFill/>
        </p:spPr>
        <p:txBody>
          <a:bodyPr wrap="none" lIns="182807" tIns="91404" rIns="182807" bIns="91404" rtlCol="0">
            <a:spAutoFit/>
          </a:bodyPr>
          <a:lstStyle/>
          <a:p>
            <a:pPr algn="ctr"/>
            <a:fld id="{260E2A6B-A809-4840-BF14-8648BC0BDF87}" type="slidenum">
              <a:rPr lang="id-ID" sz="2800" b="1" smtClean="0">
                <a:solidFill>
                  <a:schemeClr val="bg1"/>
                </a:solidFill>
                <a:latin typeface="Raleway Light"/>
                <a:cs typeface="Raleway Light"/>
              </a:rPr>
              <a:pPr algn="ctr"/>
              <a:t>‹Nº›</a:t>
            </a:fld>
            <a:endParaRPr lang="id-ID" sz="2800" dirty="0">
              <a:solidFill>
                <a:schemeClr val="bg1"/>
              </a:solidFill>
              <a:latin typeface="Raleway Light"/>
              <a:cs typeface="Raleway Light"/>
            </a:endParaRPr>
          </a:p>
        </p:txBody>
      </p:sp>
      <p:sp>
        <p:nvSpPr>
          <p:cNvPr id="9" name="CuadroTexto 8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97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ad_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"/>
          <p:cNvSpPr>
            <a:spLocks noGrp="1" noChangeAspect="1"/>
          </p:cNvSpPr>
          <p:nvPr>
            <p:ph type="pic" sz="quarter" idx="13"/>
          </p:nvPr>
        </p:nvSpPr>
        <p:spPr>
          <a:xfrm>
            <a:off x="-5" y="-1"/>
            <a:ext cx="24377651" cy="6460436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latin typeface="Raleway Light"/>
                <a:cs typeface="Raleway Light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CuadroTexto 3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259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_fea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"/>
          <p:cNvSpPr>
            <a:spLocks noGrp="1" noChangeAspect="1"/>
          </p:cNvSpPr>
          <p:nvPr>
            <p:ph type="pic" sz="quarter" idx="13"/>
          </p:nvPr>
        </p:nvSpPr>
        <p:spPr>
          <a:xfrm>
            <a:off x="-5" y="-1"/>
            <a:ext cx="24377651" cy="6460436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latin typeface="Raleway Light"/>
                <a:cs typeface="Raleway Light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sz="quarter" idx="11"/>
          </p:nvPr>
        </p:nvSpPr>
        <p:spPr>
          <a:xfrm>
            <a:off x="3070977" y="2466755"/>
            <a:ext cx="4720487" cy="8450345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latin typeface="Raleway Light"/>
                <a:cs typeface="Raleway Light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CuadroTexto 5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9031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pp_fea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"/>
          <p:cNvSpPr>
            <a:spLocks noGrp="1" noChangeAspect="1"/>
          </p:cNvSpPr>
          <p:nvPr>
            <p:ph type="pic" sz="quarter" idx="13"/>
          </p:nvPr>
        </p:nvSpPr>
        <p:spPr>
          <a:xfrm>
            <a:off x="-5" y="-1"/>
            <a:ext cx="24377651" cy="6460436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latin typeface="Raleway Light"/>
                <a:cs typeface="Raleway Light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CuadroTexto 4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840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 userDrawn="1"/>
        </p:nvSpPr>
        <p:spPr>
          <a:xfrm>
            <a:off x="23019760" y="473371"/>
            <a:ext cx="959010" cy="95901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23071044" y="607069"/>
            <a:ext cx="885447" cy="615554"/>
          </a:xfrm>
          <a:prstGeom prst="rect">
            <a:avLst/>
          </a:prstGeom>
          <a:noFill/>
        </p:spPr>
        <p:txBody>
          <a:bodyPr wrap="none" lIns="182807" tIns="91404" rIns="182807" bIns="91404" rtlCol="0">
            <a:spAutoFit/>
          </a:bodyPr>
          <a:lstStyle/>
          <a:p>
            <a:pPr algn="ctr"/>
            <a:fld id="{260E2A6B-A809-4840-BF14-8648BC0BDF87}" type="slidenum">
              <a:rPr lang="id-ID" sz="2800" b="1" smtClean="0">
                <a:solidFill>
                  <a:schemeClr val="bg1"/>
                </a:solidFill>
                <a:latin typeface="Raleway Light"/>
                <a:cs typeface="Raleway Light"/>
              </a:rPr>
              <a:pPr algn="ctr"/>
              <a:t>‹Nº›</a:t>
            </a:fld>
            <a:endParaRPr lang="id-ID" sz="2800" dirty="0">
              <a:solidFill>
                <a:schemeClr val="bg1"/>
              </a:solidFill>
              <a:latin typeface="Raleway Light"/>
              <a:cs typeface="Raleway Light"/>
            </a:endParaRPr>
          </a:p>
        </p:txBody>
      </p:sp>
      <p:sp>
        <p:nvSpPr>
          <p:cNvPr id="5" name="CuadroTexto 4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5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 userDrawn="1"/>
        </p:nvSpPr>
        <p:spPr>
          <a:xfrm>
            <a:off x="23019760" y="473371"/>
            <a:ext cx="959010" cy="95901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23071044" y="607069"/>
            <a:ext cx="885447" cy="615554"/>
          </a:xfrm>
          <a:prstGeom prst="rect">
            <a:avLst/>
          </a:prstGeom>
          <a:noFill/>
        </p:spPr>
        <p:txBody>
          <a:bodyPr wrap="none" lIns="182807" tIns="91404" rIns="182807" bIns="91404" rtlCol="0">
            <a:spAutoFit/>
          </a:bodyPr>
          <a:lstStyle/>
          <a:p>
            <a:pPr algn="ctr"/>
            <a:fld id="{260E2A6B-A809-4840-BF14-8648BC0BDF87}" type="slidenum">
              <a:rPr lang="id-ID" sz="2800" b="1" smtClean="0">
                <a:solidFill>
                  <a:schemeClr val="bg1"/>
                </a:solidFill>
                <a:latin typeface="Raleway Light"/>
                <a:cs typeface="Raleway Light"/>
              </a:rPr>
              <a:pPr algn="ctr"/>
              <a:t>‹Nº›</a:t>
            </a:fld>
            <a:endParaRPr lang="id-ID" sz="2800" dirty="0">
              <a:solidFill>
                <a:schemeClr val="bg1"/>
              </a:solidFill>
              <a:latin typeface="Raleway Light"/>
              <a:cs typeface="Raleway Light"/>
            </a:endParaRPr>
          </a:p>
        </p:txBody>
      </p:sp>
      <p:sp>
        <p:nvSpPr>
          <p:cNvPr id="9" name="CuadroTexto 8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90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 userDrawn="1"/>
        </p:nvSpPr>
        <p:spPr>
          <a:xfrm>
            <a:off x="23019760" y="473371"/>
            <a:ext cx="959010" cy="95901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3071044" y="607069"/>
            <a:ext cx="885447" cy="615554"/>
          </a:xfrm>
          <a:prstGeom prst="rect">
            <a:avLst/>
          </a:prstGeom>
          <a:noFill/>
        </p:spPr>
        <p:txBody>
          <a:bodyPr wrap="none" lIns="182807" tIns="91404" rIns="182807" bIns="91404" rtlCol="0">
            <a:spAutoFit/>
          </a:bodyPr>
          <a:lstStyle/>
          <a:p>
            <a:pPr algn="ctr"/>
            <a:fld id="{260E2A6B-A809-4840-BF14-8648BC0BDF87}" type="slidenum">
              <a:rPr lang="id-ID" sz="2800" b="1" smtClean="0">
                <a:solidFill>
                  <a:schemeClr val="bg1"/>
                </a:solidFill>
                <a:latin typeface="Raleway Light"/>
                <a:cs typeface="Raleway Light"/>
              </a:rPr>
              <a:pPr algn="ctr"/>
              <a:t>‹Nº›</a:t>
            </a:fld>
            <a:endParaRPr lang="id-ID" sz="2800" dirty="0">
              <a:solidFill>
                <a:schemeClr val="bg1"/>
              </a:solidFill>
              <a:latin typeface="Raleway Light"/>
              <a:cs typeface="Raleway Light"/>
            </a:endParaRPr>
          </a:p>
        </p:txBody>
      </p:sp>
      <p:sp>
        <p:nvSpPr>
          <p:cNvPr id="6" name="CuadroTexto 5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434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 userDrawn="1"/>
        </p:nvSpPr>
        <p:spPr>
          <a:xfrm>
            <a:off x="23019760" y="473371"/>
            <a:ext cx="959010" cy="95901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3071044" y="607069"/>
            <a:ext cx="885447" cy="615554"/>
          </a:xfrm>
          <a:prstGeom prst="rect">
            <a:avLst/>
          </a:prstGeom>
          <a:noFill/>
        </p:spPr>
        <p:txBody>
          <a:bodyPr wrap="none" lIns="182807" tIns="91404" rIns="182807" bIns="91404" rtlCol="0">
            <a:spAutoFit/>
          </a:bodyPr>
          <a:lstStyle/>
          <a:p>
            <a:pPr algn="ctr"/>
            <a:fld id="{260E2A6B-A809-4840-BF14-8648BC0BDF87}" type="slidenum">
              <a:rPr lang="id-ID" sz="2800" b="1" smtClean="0">
                <a:solidFill>
                  <a:schemeClr val="bg1"/>
                </a:solidFill>
                <a:latin typeface="Raleway Light"/>
                <a:cs typeface="Raleway Light"/>
              </a:rPr>
              <a:pPr algn="ctr"/>
              <a:t>‹Nº›</a:t>
            </a:fld>
            <a:endParaRPr lang="id-ID" sz="2800" dirty="0">
              <a:solidFill>
                <a:schemeClr val="bg1"/>
              </a:solidFill>
              <a:latin typeface="Raleway Light"/>
              <a:cs typeface="Raleway Light"/>
            </a:endParaRPr>
          </a:p>
        </p:txBody>
      </p:sp>
      <p:sp>
        <p:nvSpPr>
          <p:cNvPr id="6" name="CuadroTexto 5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313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3"/>
          <p:cNvSpPr>
            <a:spLocks noGrp="1" noChangeAspect="1"/>
          </p:cNvSpPr>
          <p:nvPr>
            <p:ph type="pic" sz="quarter" idx="13"/>
          </p:nvPr>
        </p:nvSpPr>
        <p:spPr>
          <a:xfrm>
            <a:off x="-3176" y="0"/>
            <a:ext cx="24377651" cy="13716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CuadroTexto 3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53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14:reveal/>
      </p:transition>
    </mc:Choice>
    <mc:Fallback xmlns="">
      <p:transition xmlns:p14="http://schemas.microsoft.com/office/powerpoint/2010/main"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-Sup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 userDrawn="1"/>
        </p:nvSpPr>
        <p:spPr>
          <a:xfrm>
            <a:off x="23019760" y="473371"/>
            <a:ext cx="959010" cy="95901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3071044" y="607069"/>
            <a:ext cx="885447" cy="615554"/>
          </a:xfrm>
          <a:prstGeom prst="rect">
            <a:avLst/>
          </a:prstGeom>
          <a:noFill/>
        </p:spPr>
        <p:txBody>
          <a:bodyPr wrap="none" lIns="182807" tIns="91404" rIns="182807" bIns="91404" rtlCol="0">
            <a:spAutoFit/>
          </a:bodyPr>
          <a:lstStyle/>
          <a:p>
            <a:pPr algn="ctr"/>
            <a:fld id="{260E2A6B-A809-4840-BF14-8648BC0BDF87}" type="slidenum">
              <a:rPr lang="id-ID" sz="2800" b="1" smtClean="0">
                <a:solidFill>
                  <a:schemeClr val="bg1"/>
                </a:solidFill>
                <a:latin typeface="Raleway Light"/>
                <a:cs typeface="Raleway Light"/>
              </a:rPr>
              <a:pPr algn="ctr"/>
              <a:t>‹Nº›</a:t>
            </a:fld>
            <a:endParaRPr lang="id-ID" sz="2800" dirty="0">
              <a:solidFill>
                <a:schemeClr val="bg1"/>
              </a:solidFill>
              <a:latin typeface="Raleway Light"/>
              <a:cs typeface="Raleway Light"/>
            </a:endParaRPr>
          </a:p>
        </p:txBody>
      </p:sp>
      <p:sp>
        <p:nvSpPr>
          <p:cNvPr id="14" name="Picture Placeholder 13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2735617" y="3206029"/>
            <a:ext cx="2519228" cy="2517622"/>
          </a:xfrm>
          <a:prstGeom prst="ellipse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30000"/>
              </a:lnSpc>
              <a:buNone/>
              <a:defRPr sz="2400" baseline="0"/>
            </a:lvl1pPr>
          </a:lstStyle>
          <a:p>
            <a:r>
              <a:rPr lang="en-US" dirty="0" smtClean="0"/>
              <a:t>Drag  Your Picture Here</a:t>
            </a:r>
            <a:endParaRPr lang="en-US" dirty="0"/>
          </a:p>
        </p:txBody>
      </p:sp>
      <p:sp>
        <p:nvSpPr>
          <p:cNvPr id="75" name="Picture Placeholder 13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8266908" y="3185107"/>
            <a:ext cx="2519228" cy="2517622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2400"/>
            </a:lvl1pPr>
          </a:lstStyle>
          <a:p>
            <a:r>
              <a:rPr lang="en-US" dirty="0" smtClean="0"/>
              <a:t>Drag  Your Picture Here</a:t>
            </a:r>
            <a:endParaRPr lang="en-US" dirty="0"/>
          </a:p>
        </p:txBody>
      </p:sp>
      <p:sp>
        <p:nvSpPr>
          <p:cNvPr id="76" name="Picture Placeholder 13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13676411" y="3218013"/>
            <a:ext cx="2519228" cy="2517622"/>
          </a:xfrm>
          <a:prstGeom prst="ellipse">
            <a:avLst/>
          </a:prstGeom>
        </p:spPr>
        <p:txBody>
          <a:bodyPr>
            <a:normAutofit/>
          </a:bodyPr>
          <a:lstStyle>
            <a:lvl1pPr marL="0" marR="0" indent="0" algn="l" defTabSz="1828434" rtl="0" eaLnBrk="1" fontAlgn="auto" latinLnBrk="0" hangingPunct="1">
              <a:lnSpc>
                <a:spcPct val="13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/>
            </a:lvl1pPr>
          </a:lstStyle>
          <a:p>
            <a:r>
              <a:rPr lang="en-US" dirty="0" smtClean="0"/>
              <a:t>Drag  Your Picture Here</a:t>
            </a:r>
          </a:p>
          <a:p>
            <a:endParaRPr lang="en-US" dirty="0"/>
          </a:p>
        </p:txBody>
      </p:sp>
      <p:sp>
        <p:nvSpPr>
          <p:cNvPr id="77" name="Picture Placeholder 13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19123672" y="3218013"/>
            <a:ext cx="2519228" cy="2517622"/>
          </a:xfrm>
          <a:prstGeom prst="ellipse">
            <a:avLst/>
          </a:prstGeom>
        </p:spPr>
        <p:txBody>
          <a:bodyPr>
            <a:normAutofit/>
          </a:bodyPr>
          <a:lstStyle>
            <a:lvl1pPr marL="0" marR="0" indent="0" algn="l" defTabSz="1828434" rtl="0" eaLnBrk="1" fontAlgn="auto" latinLnBrk="0" hangingPunct="1">
              <a:lnSpc>
                <a:spcPct val="13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/>
            </a:lvl1pPr>
          </a:lstStyle>
          <a:p>
            <a:r>
              <a:rPr lang="en-US" dirty="0" smtClean="0"/>
              <a:t>Drag  Your Picture Here</a:t>
            </a:r>
          </a:p>
          <a:p>
            <a:endParaRPr lang="en-US" dirty="0"/>
          </a:p>
        </p:txBody>
      </p:sp>
      <p:sp>
        <p:nvSpPr>
          <p:cNvPr id="78" name="Picture Placeholder 13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16424238" y="8108515"/>
            <a:ext cx="2519228" cy="2517622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lnSpc>
                <a:spcPct val="130000"/>
              </a:lnSpc>
              <a:defRPr sz="2400"/>
            </a:lvl1pPr>
          </a:lstStyle>
          <a:p>
            <a:r>
              <a:rPr lang="en-US" dirty="0" smtClean="0"/>
              <a:t>Drag  Your Picture Here</a:t>
            </a:r>
            <a:endParaRPr lang="en-US" dirty="0"/>
          </a:p>
        </p:txBody>
      </p:sp>
      <p:sp>
        <p:nvSpPr>
          <p:cNvPr id="79" name="Picture Placeholder 13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10996206" y="8108515"/>
            <a:ext cx="2519228" cy="2517622"/>
          </a:xfrm>
          <a:prstGeom prst="ellipse">
            <a:avLst/>
          </a:prstGeom>
        </p:spPr>
        <p:txBody>
          <a:bodyPr>
            <a:normAutofit/>
          </a:bodyPr>
          <a:lstStyle>
            <a:lvl1pPr marL="0" marR="0" indent="0" algn="l" defTabSz="1828434" rtl="0" eaLnBrk="1" fontAlgn="auto" latinLnBrk="0" hangingPunct="1">
              <a:lnSpc>
                <a:spcPct val="13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/>
            </a:lvl1pPr>
          </a:lstStyle>
          <a:p>
            <a:r>
              <a:rPr lang="en-US" dirty="0" smtClean="0"/>
              <a:t>Drag  Your Picture Here</a:t>
            </a:r>
          </a:p>
          <a:p>
            <a:endParaRPr lang="en-US" dirty="0"/>
          </a:p>
        </p:txBody>
      </p:sp>
      <p:sp>
        <p:nvSpPr>
          <p:cNvPr id="80" name="Picture Placeholder 13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5510708" y="8080093"/>
            <a:ext cx="2519228" cy="2517622"/>
          </a:xfrm>
          <a:prstGeom prst="ellipse">
            <a:avLst/>
          </a:prstGeom>
        </p:spPr>
        <p:txBody>
          <a:bodyPr>
            <a:normAutofit/>
          </a:bodyPr>
          <a:lstStyle>
            <a:lvl1pPr marL="0" marR="0" indent="0" algn="l" defTabSz="1828434" rtl="0" eaLnBrk="1" fontAlgn="auto" latinLnBrk="0" hangingPunct="1">
              <a:lnSpc>
                <a:spcPct val="13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/>
            </a:lvl1pPr>
          </a:lstStyle>
          <a:p>
            <a:r>
              <a:rPr lang="en-US" dirty="0" smtClean="0"/>
              <a:t>Drag  Your Picture Here</a:t>
            </a:r>
          </a:p>
          <a:p>
            <a:endParaRPr lang="en-US" dirty="0"/>
          </a:p>
        </p:txBody>
      </p:sp>
      <p:sp>
        <p:nvSpPr>
          <p:cNvPr id="13" name="CuadroTexto 12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52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 userDrawn="1"/>
        </p:nvSpPr>
        <p:spPr>
          <a:xfrm>
            <a:off x="23019760" y="720511"/>
            <a:ext cx="959010" cy="95901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23071044" y="854209"/>
            <a:ext cx="885447" cy="615554"/>
          </a:xfrm>
          <a:prstGeom prst="rect">
            <a:avLst/>
          </a:prstGeom>
          <a:noFill/>
        </p:spPr>
        <p:txBody>
          <a:bodyPr wrap="none" lIns="182807" tIns="91404" rIns="182807" bIns="91404" rtlCol="0">
            <a:spAutoFit/>
          </a:bodyPr>
          <a:lstStyle/>
          <a:p>
            <a:pPr algn="ctr"/>
            <a:fld id="{260E2A6B-A809-4840-BF14-8648BC0BDF87}" type="slidenum">
              <a:rPr lang="id-ID" sz="2800" b="1" smtClean="0">
                <a:solidFill>
                  <a:schemeClr val="bg1"/>
                </a:solidFill>
                <a:latin typeface="Raleway Light"/>
                <a:cs typeface="Raleway Light"/>
              </a:rPr>
              <a:pPr algn="ctr"/>
              <a:t>‹Nº›</a:t>
            </a:fld>
            <a:endParaRPr lang="id-ID" sz="2800" dirty="0">
              <a:solidFill>
                <a:schemeClr val="bg1"/>
              </a:solidFill>
              <a:latin typeface="Raleway Light"/>
              <a:cs typeface="Raleway Light"/>
            </a:endParaRPr>
          </a:p>
        </p:txBody>
      </p:sp>
      <p:sp>
        <p:nvSpPr>
          <p:cNvPr id="9" name="Picture Placeholder 8"/>
          <p:cNvSpPr>
            <a:spLocks noGrp="1" noChangeAspect="1"/>
          </p:cNvSpPr>
          <p:nvPr>
            <p:ph type="pic" sz="quarter" idx="10"/>
          </p:nvPr>
        </p:nvSpPr>
        <p:spPr>
          <a:xfrm>
            <a:off x="0" y="3040965"/>
            <a:ext cx="24377650" cy="5676898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18193407" y="13148441"/>
            <a:ext cx="61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STARTUPMéxico</a:t>
            </a:r>
            <a:r>
              <a:rPr lang="es-ES" sz="2800" baseline="0" dirty="0" smtClean="0">
                <a:solidFill>
                  <a:schemeClr val="bg1">
                    <a:lumMod val="65000"/>
                  </a:schemeClr>
                </a:solidFill>
              </a:rPr>
              <a:t> – Oscar R. Cuenca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13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14:reveal/>
      </p:transition>
    </mc:Choice>
    <mc:Fallback xmlns="">
      <p:transition xmlns:p14="http://schemas.microsoft.com/office/powerpoint/2010/main"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9"/>
            <a:ext cx="5484971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  <a:latin typeface="Lato Regular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9"/>
            <a:ext cx="5484971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  <a:latin typeface="Lato Regular"/>
              </a:defRPr>
            </a:lvl1pPr>
          </a:lstStyle>
          <a:p>
            <a:fld id="{FCEE2C88-6C8F-484D-AF69-578F576B1F4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47" r:id="rId2"/>
    <p:sldLayoutId id="2147483748" r:id="rId3"/>
    <p:sldLayoutId id="2147483749" r:id="rId4"/>
    <p:sldLayoutId id="2147483657" r:id="rId5"/>
    <p:sldLayoutId id="2147483746" r:id="rId6"/>
    <p:sldLayoutId id="2147483752" r:id="rId7"/>
    <p:sldLayoutId id="2147483736" r:id="rId8"/>
    <p:sldLayoutId id="2147483715" r:id="rId9"/>
    <p:sldLayoutId id="2147483768" r:id="rId10"/>
    <p:sldLayoutId id="2147483714" r:id="rId11"/>
    <p:sldLayoutId id="2147483709" r:id="rId12"/>
    <p:sldLayoutId id="2147483694" r:id="rId13"/>
    <p:sldLayoutId id="2147483722" r:id="rId14"/>
    <p:sldLayoutId id="2147483737" r:id="rId15"/>
    <p:sldLayoutId id="2147483781" r:id="rId16"/>
    <p:sldLayoutId id="2147483770" r:id="rId17"/>
    <p:sldLayoutId id="2147483771" r:id="rId18"/>
    <p:sldLayoutId id="2147483766" r:id="rId19"/>
    <p:sldLayoutId id="2147483787" r:id="rId20"/>
    <p:sldLayoutId id="2147483780" r:id="rId21"/>
    <p:sldLayoutId id="2147483786" r:id="rId22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tx1"/>
          </a:solidFill>
          <a:latin typeface="Lato" panose="020F0502020204030203" pitchFamily="34" charset="0"/>
          <a:ea typeface="+mj-ea"/>
          <a:cs typeface="+mj-cs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kern="1200" dirty="0" smtClean="0">
          <a:solidFill>
            <a:schemeClr val="tx1"/>
          </a:solidFill>
          <a:effectLst/>
          <a:latin typeface="Lato" panose="020F0502020204030203" pitchFamily="34" charset="0"/>
          <a:ea typeface="+mn-ea"/>
          <a:cs typeface="+mn-cs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kern="1200" dirty="0" smtClean="0">
          <a:solidFill>
            <a:schemeClr val="tx1"/>
          </a:solidFill>
          <a:effectLst/>
          <a:latin typeface="Lato" panose="020F0502020204030203" pitchFamily="34" charset="0"/>
          <a:ea typeface="+mn-ea"/>
          <a:cs typeface="+mn-cs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kern="1200" dirty="0" smtClean="0">
          <a:solidFill>
            <a:schemeClr val="tx1"/>
          </a:solidFill>
          <a:effectLst/>
          <a:latin typeface="Lato" panose="020F0502020204030203" pitchFamily="34" charset="0"/>
          <a:ea typeface="+mn-ea"/>
          <a:cs typeface="+mn-cs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 smtClean="0">
          <a:solidFill>
            <a:schemeClr val="tx1"/>
          </a:solidFill>
          <a:effectLst/>
          <a:latin typeface="Lato" panose="020F0502020204030203" pitchFamily="34" charset="0"/>
          <a:ea typeface="+mn-ea"/>
          <a:cs typeface="+mn-cs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>
          <a:solidFill>
            <a:schemeClr val="tx1"/>
          </a:solidFill>
          <a:effectLst/>
          <a:latin typeface="Lato" panose="020F0502020204030203" pitchFamily="34" charset="0"/>
          <a:ea typeface="+mn-ea"/>
          <a:cs typeface="+mn-cs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ogventurecapital.com/" TargetMode="External"/><Relationship Id="rId2" Type="http://schemas.openxmlformats.org/officeDocument/2006/relationships/hyperlink" Target="http://www.startupmexico.com/" TargetMode="Externa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e-mprendete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1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ubtitle 2"/>
          <p:cNvSpPr txBox="1">
            <a:spLocks/>
          </p:cNvSpPr>
          <p:nvPr/>
        </p:nvSpPr>
        <p:spPr>
          <a:xfrm>
            <a:off x="6246211" y="6915026"/>
            <a:ext cx="12556740" cy="839116"/>
          </a:xfrm>
          <a:prstGeom prst="rect">
            <a:avLst/>
          </a:prstGeom>
        </p:spPr>
        <p:txBody>
          <a:bodyPr vert="horz" lIns="217490" tIns="108745" rIns="217490" bIns="108745" rtlCol="0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Lato Regular"/>
                <a:cs typeface="Lato Regular"/>
              </a:rPr>
              <a:t>PROCESOS DE PRE INCUBACIÓN</a:t>
            </a:r>
            <a:b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Lato Regular"/>
                <a:cs typeface="Lato Regular"/>
              </a:rPr>
            </a:b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Lato Regular"/>
                <a:cs typeface="Lato Regular"/>
              </a:rPr>
              <a:t>CREANDO 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Lato Regular"/>
                <a:cs typeface="Lato Regular"/>
              </a:rPr>
              <a:t>VALOR GRACIAS AL MODELO CANVAS</a:t>
            </a:r>
            <a:b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Lato Regular"/>
                <a:cs typeface="Lato Regular"/>
              </a:rPr>
            </a:b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Lato Regular"/>
                <a:cs typeface="Lato Regular"/>
              </a:rPr>
              <a:t/>
            </a:r>
            <a:b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Lato Regular"/>
                <a:cs typeface="Lato Regular"/>
              </a:rPr>
            </a:b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Lato Regular"/>
                <a:cs typeface="Lato Regular"/>
              </a:rPr>
              <a:t>OSCAR R. CUENCA</a:t>
            </a:r>
            <a:endParaRPr lang="en-US" sz="3600" b="1" dirty="0">
              <a:solidFill>
                <a:schemeClr val="accent4">
                  <a:lumMod val="50000"/>
                </a:schemeClr>
              </a:solidFill>
              <a:latin typeface="Lato Regular"/>
              <a:cs typeface="Lato Regular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0993190" y="9881088"/>
            <a:ext cx="3043601" cy="240970"/>
            <a:chOff x="10866255" y="8448874"/>
            <a:chExt cx="2279049" cy="73150"/>
          </a:xfrm>
        </p:grpSpPr>
        <p:sp>
          <p:nvSpPr>
            <p:cNvPr id="12" name="Rectangle 11"/>
            <p:cNvSpPr/>
            <p:nvPr/>
          </p:nvSpPr>
          <p:spPr>
            <a:xfrm flipV="1">
              <a:off x="10866255" y="8448874"/>
              <a:ext cx="407521" cy="731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11330497" y="8448874"/>
              <a:ext cx="407521" cy="731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 flipV="1">
              <a:off x="11809200" y="8448874"/>
              <a:ext cx="407521" cy="7315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 flipV="1">
              <a:off x="12273541" y="8448874"/>
              <a:ext cx="407521" cy="7315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 flipV="1">
              <a:off x="12737783" y="8448874"/>
              <a:ext cx="407521" cy="7315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7" name="Marcador de posición de imagen 6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7932371" y="2847140"/>
            <a:ext cx="7975600" cy="4487444"/>
          </a:xfrm>
        </p:spPr>
      </p:pic>
    </p:spTree>
    <p:extLst>
      <p:ext uri="{BB962C8B-B14F-4D97-AF65-F5344CB8AC3E}">
        <p14:creationId xmlns:p14="http://schemas.microsoft.com/office/powerpoint/2010/main" val="1312458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/>
          <p:cNvSpPr>
            <a:spLocks noChangeAspect="1"/>
          </p:cNvSpPr>
          <p:nvPr/>
        </p:nvSpPr>
        <p:spPr>
          <a:xfrm>
            <a:off x="-580970" y="-222076"/>
            <a:ext cx="24980900" cy="14211300"/>
          </a:xfrm>
          <a:prstGeom prst="rect">
            <a:avLst/>
          </a:prstGeom>
          <a:solidFill>
            <a:schemeClr val="accent6">
              <a:alpha val="82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2843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129" name="Group 128"/>
          <p:cNvGrpSpPr/>
          <p:nvPr/>
        </p:nvGrpSpPr>
        <p:grpSpPr>
          <a:xfrm>
            <a:off x="11010113" y="2917891"/>
            <a:ext cx="2412348" cy="2412976"/>
            <a:chOff x="10914389" y="3398630"/>
            <a:chExt cx="2545697" cy="2546360"/>
          </a:xfrm>
          <a:solidFill>
            <a:schemeClr val="bg1"/>
          </a:solidFill>
        </p:grpSpPr>
        <p:sp>
          <p:nvSpPr>
            <p:cNvPr id="130" name="Freeform 9"/>
            <p:cNvSpPr>
              <a:spLocks noEditPoints="1"/>
            </p:cNvSpPr>
            <p:nvPr/>
          </p:nvSpPr>
          <p:spPr bwMode="auto">
            <a:xfrm>
              <a:off x="10914389" y="3398630"/>
              <a:ext cx="2545697" cy="2546360"/>
            </a:xfrm>
            <a:custGeom>
              <a:avLst/>
              <a:gdLst>
                <a:gd name="T0" fmla="*/ 512 w 1024"/>
                <a:gd name="T1" fmla="*/ 0 h 1024"/>
                <a:gd name="T2" fmla="*/ 0 w 1024"/>
                <a:gd name="T3" fmla="*/ 512 h 1024"/>
                <a:gd name="T4" fmla="*/ 512 w 1024"/>
                <a:gd name="T5" fmla="*/ 1024 h 1024"/>
                <a:gd name="T6" fmla="*/ 1024 w 1024"/>
                <a:gd name="T7" fmla="*/ 512 h 1024"/>
                <a:gd name="T8" fmla="*/ 512 w 1024"/>
                <a:gd name="T9" fmla="*/ 0 h 1024"/>
                <a:gd name="T10" fmla="*/ 512 w 1024"/>
                <a:gd name="T11" fmla="*/ 951 h 1024"/>
                <a:gd name="T12" fmla="*/ 73 w 1024"/>
                <a:gd name="T13" fmla="*/ 512 h 1024"/>
                <a:gd name="T14" fmla="*/ 512 w 1024"/>
                <a:gd name="T15" fmla="*/ 73 h 1024"/>
                <a:gd name="T16" fmla="*/ 951 w 1024"/>
                <a:gd name="T17" fmla="*/ 512 h 1024"/>
                <a:gd name="T18" fmla="*/ 512 w 1024"/>
                <a:gd name="T19" fmla="*/ 951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4" h="1024">
                  <a:moveTo>
                    <a:pt x="512" y="0"/>
                  </a:moveTo>
                  <a:cubicBezTo>
                    <a:pt x="229" y="0"/>
                    <a:pt x="0" y="229"/>
                    <a:pt x="0" y="512"/>
                  </a:cubicBezTo>
                  <a:cubicBezTo>
                    <a:pt x="0" y="795"/>
                    <a:pt x="229" y="1024"/>
                    <a:pt x="512" y="1024"/>
                  </a:cubicBezTo>
                  <a:cubicBezTo>
                    <a:pt x="795" y="1024"/>
                    <a:pt x="1024" y="795"/>
                    <a:pt x="1024" y="512"/>
                  </a:cubicBezTo>
                  <a:cubicBezTo>
                    <a:pt x="1024" y="229"/>
                    <a:pt x="795" y="0"/>
                    <a:pt x="512" y="0"/>
                  </a:cubicBezTo>
                  <a:close/>
                  <a:moveTo>
                    <a:pt x="512" y="951"/>
                  </a:moveTo>
                  <a:cubicBezTo>
                    <a:pt x="270" y="951"/>
                    <a:pt x="73" y="754"/>
                    <a:pt x="73" y="512"/>
                  </a:cubicBezTo>
                  <a:cubicBezTo>
                    <a:pt x="73" y="270"/>
                    <a:pt x="270" y="73"/>
                    <a:pt x="512" y="73"/>
                  </a:cubicBezTo>
                  <a:cubicBezTo>
                    <a:pt x="754" y="73"/>
                    <a:pt x="951" y="270"/>
                    <a:pt x="951" y="512"/>
                  </a:cubicBezTo>
                  <a:cubicBezTo>
                    <a:pt x="951" y="754"/>
                    <a:pt x="754" y="951"/>
                    <a:pt x="512" y="9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82843" tIns="91422" rIns="182843" bIns="91422"/>
            <a:lstStyle/>
            <a:p>
              <a:pPr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131" name="Group 130"/>
            <p:cNvGrpSpPr/>
            <p:nvPr/>
          </p:nvGrpSpPr>
          <p:grpSpPr>
            <a:xfrm>
              <a:off x="11795226" y="4278110"/>
              <a:ext cx="787195" cy="787400"/>
              <a:chOff x="6350" y="4763"/>
              <a:chExt cx="2898775" cy="2898776"/>
            </a:xfrm>
            <a:grpFill/>
          </p:grpSpPr>
          <p:sp>
            <p:nvSpPr>
              <p:cNvPr id="132" name="Freeform 131"/>
              <p:cNvSpPr>
                <a:spLocks/>
              </p:cNvSpPr>
              <p:nvPr/>
            </p:nvSpPr>
            <p:spPr bwMode="auto">
              <a:xfrm>
                <a:off x="6350" y="4763"/>
                <a:ext cx="727075" cy="723900"/>
              </a:xfrm>
              <a:custGeom>
                <a:avLst/>
                <a:gdLst>
                  <a:gd name="T0" fmla="*/ 168 w 193"/>
                  <a:gd name="T1" fmla="*/ 0 h 192"/>
                  <a:gd name="T2" fmla="*/ 24 w 193"/>
                  <a:gd name="T3" fmla="*/ 0 h 192"/>
                  <a:gd name="T4" fmla="*/ 0 w 193"/>
                  <a:gd name="T5" fmla="*/ 24 h 192"/>
                  <a:gd name="T6" fmla="*/ 0 w 193"/>
                  <a:gd name="T7" fmla="*/ 168 h 192"/>
                  <a:gd name="T8" fmla="*/ 24 w 193"/>
                  <a:gd name="T9" fmla="*/ 192 h 192"/>
                  <a:gd name="T10" fmla="*/ 168 w 193"/>
                  <a:gd name="T11" fmla="*/ 192 h 192"/>
                  <a:gd name="T12" fmla="*/ 193 w 193"/>
                  <a:gd name="T13" fmla="*/ 168 h 192"/>
                  <a:gd name="T14" fmla="*/ 193 w 193"/>
                  <a:gd name="T15" fmla="*/ 24 h 192"/>
                  <a:gd name="T16" fmla="*/ 168 w 193"/>
                  <a:gd name="T17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3" h="192">
                    <a:moveTo>
                      <a:pt x="168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168"/>
                      <a:pt x="0" y="168"/>
                      <a:pt x="0" y="168"/>
                    </a:cubicBezTo>
                    <a:cubicBezTo>
                      <a:pt x="0" y="182"/>
                      <a:pt x="11" y="192"/>
                      <a:pt x="24" y="192"/>
                    </a:cubicBezTo>
                    <a:cubicBezTo>
                      <a:pt x="168" y="192"/>
                      <a:pt x="168" y="192"/>
                      <a:pt x="168" y="192"/>
                    </a:cubicBezTo>
                    <a:cubicBezTo>
                      <a:pt x="182" y="192"/>
                      <a:pt x="193" y="182"/>
                      <a:pt x="193" y="168"/>
                    </a:cubicBezTo>
                    <a:cubicBezTo>
                      <a:pt x="193" y="24"/>
                      <a:pt x="193" y="24"/>
                      <a:pt x="193" y="24"/>
                    </a:cubicBezTo>
                    <a:cubicBezTo>
                      <a:pt x="193" y="11"/>
                      <a:pt x="182" y="0"/>
                      <a:pt x="16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33" name="Freeform 132"/>
              <p:cNvSpPr>
                <a:spLocks/>
              </p:cNvSpPr>
              <p:nvPr/>
            </p:nvSpPr>
            <p:spPr bwMode="auto">
              <a:xfrm>
                <a:off x="6350" y="1093788"/>
                <a:ext cx="727075" cy="722313"/>
              </a:xfrm>
              <a:custGeom>
                <a:avLst/>
                <a:gdLst>
                  <a:gd name="T0" fmla="*/ 168 w 193"/>
                  <a:gd name="T1" fmla="*/ 0 h 192"/>
                  <a:gd name="T2" fmla="*/ 24 w 193"/>
                  <a:gd name="T3" fmla="*/ 0 h 192"/>
                  <a:gd name="T4" fmla="*/ 0 w 193"/>
                  <a:gd name="T5" fmla="*/ 24 h 192"/>
                  <a:gd name="T6" fmla="*/ 0 w 193"/>
                  <a:gd name="T7" fmla="*/ 168 h 192"/>
                  <a:gd name="T8" fmla="*/ 24 w 193"/>
                  <a:gd name="T9" fmla="*/ 192 h 192"/>
                  <a:gd name="T10" fmla="*/ 168 w 193"/>
                  <a:gd name="T11" fmla="*/ 192 h 192"/>
                  <a:gd name="T12" fmla="*/ 193 w 193"/>
                  <a:gd name="T13" fmla="*/ 168 h 192"/>
                  <a:gd name="T14" fmla="*/ 193 w 193"/>
                  <a:gd name="T15" fmla="*/ 24 h 192"/>
                  <a:gd name="T16" fmla="*/ 168 w 193"/>
                  <a:gd name="T17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3" h="192">
                    <a:moveTo>
                      <a:pt x="168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168"/>
                      <a:pt x="0" y="168"/>
                      <a:pt x="0" y="168"/>
                    </a:cubicBezTo>
                    <a:cubicBezTo>
                      <a:pt x="0" y="181"/>
                      <a:pt x="11" y="192"/>
                      <a:pt x="24" y="192"/>
                    </a:cubicBezTo>
                    <a:cubicBezTo>
                      <a:pt x="168" y="192"/>
                      <a:pt x="168" y="192"/>
                      <a:pt x="168" y="192"/>
                    </a:cubicBezTo>
                    <a:cubicBezTo>
                      <a:pt x="182" y="192"/>
                      <a:pt x="193" y="181"/>
                      <a:pt x="193" y="168"/>
                    </a:cubicBezTo>
                    <a:cubicBezTo>
                      <a:pt x="193" y="24"/>
                      <a:pt x="193" y="24"/>
                      <a:pt x="193" y="24"/>
                    </a:cubicBezTo>
                    <a:cubicBezTo>
                      <a:pt x="193" y="11"/>
                      <a:pt x="182" y="0"/>
                      <a:pt x="16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3" name="Freeform 162"/>
              <p:cNvSpPr>
                <a:spLocks/>
              </p:cNvSpPr>
              <p:nvPr/>
            </p:nvSpPr>
            <p:spPr bwMode="auto">
              <a:xfrm>
                <a:off x="6350" y="2178051"/>
                <a:ext cx="727075" cy="725488"/>
              </a:xfrm>
              <a:custGeom>
                <a:avLst/>
                <a:gdLst>
                  <a:gd name="T0" fmla="*/ 168 w 193"/>
                  <a:gd name="T1" fmla="*/ 0 h 193"/>
                  <a:gd name="T2" fmla="*/ 24 w 193"/>
                  <a:gd name="T3" fmla="*/ 0 h 193"/>
                  <a:gd name="T4" fmla="*/ 0 w 193"/>
                  <a:gd name="T5" fmla="*/ 25 h 193"/>
                  <a:gd name="T6" fmla="*/ 0 w 193"/>
                  <a:gd name="T7" fmla="*/ 169 h 193"/>
                  <a:gd name="T8" fmla="*/ 24 w 193"/>
                  <a:gd name="T9" fmla="*/ 193 h 193"/>
                  <a:gd name="T10" fmla="*/ 168 w 193"/>
                  <a:gd name="T11" fmla="*/ 193 h 193"/>
                  <a:gd name="T12" fmla="*/ 193 w 193"/>
                  <a:gd name="T13" fmla="*/ 169 h 193"/>
                  <a:gd name="T14" fmla="*/ 193 w 193"/>
                  <a:gd name="T15" fmla="*/ 25 h 193"/>
                  <a:gd name="T16" fmla="*/ 168 w 193"/>
                  <a:gd name="T17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3" h="193">
                    <a:moveTo>
                      <a:pt x="168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5"/>
                    </a:cubicBezTo>
                    <a:cubicBezTo>
                      <a:pt x="0" y="169"/>
                      <a:pt x="0" y="169"/>
                      <a:pt x="0" y="169"/>
                    </a:cubicBezTo>
                    <a:cubicBezTo>
                      <a:pt x="0" y="182"/>
                      <a:pt x="11" y="193"/>
                      <a:pt x="24" y="193"/>
                    </a:cubicBezTo>
                    <a:cubicBezTo>
                      <a:pt x="168" y="193"/>
                      <a:pt x="168" y="193"/>
                      <a:pt x="168" y="193"/>
                    </a:cubicBezTo>
                    <a:cubicBezTo>
                      <a:pt x="182" y="193"/>
                      <a:pt x="193" y="182"/>
                      <a:pt x="193" y="169"/>
                    </a:cubicBezTo>
                    <a:cubicBezTo>
                      <a:pt x="193" y="25"/>
                      <a:pt x="193" y="25"/>
                      <a:pt x="193" y="25"/>
                    </a:cubicBezTo>
                    <a:cubicBezTo>
                      <a:pt x="193" y="11"/>
                      <a:pt x="182" y="0"/>
                      <a:pt x="16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4" name="Freeform 8"/>
              <p:cNvSpPr>
                <a:spLocks/>
              </p:cNvSpPr>
              <p:nvPr/>
            </p:nvSpPr>
            <p:spPr bwMode="auto">
              <a:xfrm>
                <a:off x="1095375" y="4763"/>
                <a:ext cx="1809750" cy="723900"/>
              </a:xfrm>
              <a:custGeom>
                <a:avLst/>
                <a:gdLst>
                  <a:gd name="T0" fmla="*/ 457 w 481"/>
                  <a:gd name="T1" fmla="*/ 0 h 192"/>
                  <a:gd name="T2" fmla="*/ 24 w 481"/>
                  <a:gd name="T3" fmla="*/ 0 h 192"/>
                  <a:gd name="T4" fmla="*/ 0 w 481"/>
                  <a:gd name="T5" fmla="*/ 24 h 192"/>
                  <a:gd name="T6" fmla="*/ 0 w 481"/>
                  <a:gd name="T7" fmla="*/ 168 h 192"/>
                  <a:gd name="T8" fmla="*/ 24 w 481"/>
                  <a:gd name="T9" fmla="*/ 192 h 192"/>
                  <a:gd name="T10" fmla="*/ 457 w 481"/>
                  <a:gd name="T11" fmla="*/ 192 h 192"/>
                  <a:gd name="T12" fmla="*/ 481 w 481"/>
                  <a:gd name="T13" fmla="*/ 168 h 192"/>
                  <a:gd name="T14" fmla="*/ 481 w 481"/>
                  <a:gd name="T15" fmla="*/ 24 h 192"/>
                  <a:gd name="T16" fmla="*/ 457 w 481"/>
                  <a:gd name="T17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1" h="192">
                    <a:moveTo>
                      <a:pt x="457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168"/>
                      <a:pt x="0" y="168"/>
                      <a:pt x="0" y="168"/>
                    </a:cubicBezTo>
                    <a:cubicBezTo>
                      <a:pt x="0" y="182"/>
                      <a:pt x="11" y="192"/>
                      <a:pt x="24" y="192"/>
                    </a:cubicBezTo>
                    <a:cubicBezTo>
                      <a:pt x="457" y="192"/>
                      <a:pt x="457" y="192"/>
                      <a:pt x="457" y="192"/>
                    </a:cubicBezTo>
                    <a:cubicBezTo>
                      <a:pt x="470" y="192"/>
                      <a:pt x="481" y="182"/>
                      <a:pt x="481" y="168"/>
                    </a:cubicBezTo>
                    <a:cubicBezTo>
                      <a:pt x="481" y="24"/>
                      <a:pt x="481" y="24"/>
                      <a:pt x="481" y="24"/>
                    </a:cubicBezTo>
                    <a:cubicBezTo>
                      <a:pt x="481" y="11"/>
                      <a:pt x="470" y="0"/>
                      <a:pt x="45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5" name="Freeform 9"/>
              <p:cNvSpPr>
                <a:spLocks/>
              </p:cNvSpPr>
              <p:nvPr/>
            </p:nvSpPr>
            <p:spPr bwMode="auto">
              <a:xfrm>
                <a:off x="1095375" y="1093788"/>
                <a:ext cx="1809750" cy="722313"/>
              </a:xfrm>
              <a:custGeom>
                <a:avLst/>
                <a:gdLst>
                  <a:gd name="T0" fmla="*/ 457 w 481"/>
                  <a:gd name="T1" fmla="*/ 0 h 192"/>
                  <a:gd name="T2" fmla="*/ 24 w 481"/>
                  <a:gd name="T3" fmla="*/ 0 h 192"/>
                  <a:gd name="T4" fmla="*/ 0 w 481"/>
                  <a:gd name="T5" fmla="*/ 24 h 192"/>
                  <a:gd name="T6" fmla="*/ 0 w 481"/>
                  <a:gd name="T7" fmla="*/ 168 h 192"/>
                  <a:gd name="T8" fmla="*/ 24 w 481"/>
                  <a:gd name="T9" fmla="*/ 192 h 192"/>
                  <a:gd name="T10" fmla="*/ 457 w 481"/>
                  <a:gd name="T11" fmla="*/ 192 h 192"/>
                  <a:gd name="T12" fmla="*/ 481 w 481"/>
                  <a:gd name="T13" fmla="*/ 168 h 192"/>
                  <a:gd name="T14" fmla="*/ 481 w 481"/>
                  <a:gd name="T15" fmla="*/ 24 h 192"/>
                  <a:gd name="T16" fmla="*/ 457 w 481"/>
                  <a:gd name="T17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1" h="192">
                    <a:moveTo>
                      <a:pt x="457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168"/>
                      <a:pt x="0" y="168"/>
                      <a:pt x="0" y="168"/>
                    </a:cubicBezTo>
                    <a:cubicBezTo>
                      <a:pt x="0" y="181"/>
                      <a:pt x="11" y="192"/>
                      <a:pt x="24" y="192"/>
                    </a:cubicBezTo>
                    <a:cubicBezTo>
                      <a:pt x="457" y="192"/>
                      <a:pt x="457" y="192"/>
                      <a:pt x="457" y="192"/>
                    </a:cubicBezTo>
                    <a:cubicBezTo>
                      <a:pt x="470" y="192"/>
                      <a:pt x="481" y="181"/>
                      <a:pt x="481" y="168"/>
                    </a:cubicBezTo>
                    <a:cubicBezTo>
                      <a:pt x="481" y="24"/>
                      <a:pt x="481" y="24"/>
                      <a:pt x="481" y="24"/>
                    </a:cubicBezTo>
                    <a:cubicBezTo>
                      <a:pt x="481" y="11"/>
                      <a:pt x="470" y="0"/>
                      <a:pt x="45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6" name="Freeform 10"/>
              <p:cNvSpPr>
                <a:spLocks/>
              </p:cNvSpPr>
              <p:nvPr/>
            </p:nvSpPr>
            <p:spPr bwMode="auto">
              <a:xfrm>
                <a:off x="1095375" y="2178051"/>
                <a:ext cx="1809750" cy="725488"/>
              </a:xfrm>
              <a:custGeom>
                <a:avLst/>
                <a:gdLst>
                  <a:gd name="T0" fmla="*/ 457 w 481"/>
                  <a:gd name="T1" fmla="*/ 0 h 193"/>
                  <a:gd name="T2" fmla="*/ 24 w 481"/>
                  <a:gd name="T3" fmla="*/ 0 h 193"/>
                  <a:gd name="T4" fmla="*/ 0 w 481"/>
                  <a:gd name="T5" fmla="*/ 25 h 193"/>
                  <a:gd name="T6" fmla="*/ 0 w 481"/>
                  <a:gd name="T7" fmla="*/ 169 h 193"/>
                  <a:gd name="T8" fmla="*/ 24 w 481"/>
                  <a:gd name="T9" fmla="*/ 193 h 193"/>
                  <a:gd name="T10" fmla="*/ 457 w 481"/>
                  <a:gd name="T11" fmla="*/ 193 h 193"/>
                  <a:gd name="T12" fmla="*/ 481 w 481"/>
                  <a:gd name="T13" fmla="*/ 169 h 193"/>
                  <a:gd name="T14" fmla="*/ 481 w 481"/>
                  <a:gd name="T15" fmla="*/ 25 h 193"/>
                  <a:gd name="T16" fmla="*/ 457 w 481"/>
                  <a:gd name="T17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1" h="193">
                    <a:moveTo>
                      <a:pt x="457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5"/>
                    </a:cubicBezTo>
                    <a:cubicBezTo>
                      <a:pt x="0" y="169"/>
                      <a:pt x="0" y="169"/>
                      <a:pt x="0" y="169"/>
                    </a:cubicBezTo>
                    <a:cubicBezTo>
                      <a:pt x="0" y="182"/>
                      <a:pt x="11" y="193"/>
                      <a:pt x="24" y="193"/>
                    </a:cubicBezTo>
                    <a:cubicBezTo>
                      <a:pt x="457" y="193"/>
                      <a:pt x="457" y="193"/>
                      <a:pt x="457" y="193"/>
                    </a:cubicBezTo>
                    <a:cubicBezTo>
                      <a:pt x="470" y="193"/>
                      <a:pt x="481" y="182"/>
                      <a:pt x="481" y="169"/>
                    </a:cubicBezTo>
                    <a:cubicBezTo>
                      <a:pt x="481" y="25"/>
                      <a:pt x="481" y="25"/>
                      <a:pt x="481" y="25"/>
                    </a:cubicBezTo>
                    <a:cubicBezTo>
                      <a:pt x="481" y="11"/>
                      <a:pt x="470" y="0"/>
                      <a:pt x="45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>
                  <a:latin typeface="+mn-lt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2" name="Group 61"/>
          <p:cNvGrpSpPr/>
          <p:nvPr/>
        </p:nvGrpSpPr>
        <p:grpSpPr>
          <a:xfrm>
            <a:off x="6008975" y="240971"/>
            <a:ext cx="12359700" cy="1990933"/>
            <a:chOff x="5988388" y="483017"/>
            <a:chExt cx="12359700" cy="1990933"/>
          </a:xfrm>
        </p:grpSpPr>
        <p:sp>
          <p:nvSpPr>
            <p:cNvPr id="64" name="TextBox 63"/>
            <p:cNvSpPr txBox="1"/>
            <p:nvPr/>
          </p:nvSpPr>
          <p:spPr>
            <a:xfrm>
              <a:off x="5988388" y="483017"/>
              <a:ext cx="12359700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bg1"/>
                  </a:solidFill>
                  <a:latin typeface="Lato Regular"/>
                  <a:cs typeface="Lato Regular"/>
                </a:rPr>
                <a:t>Objetivos CANVAS</a:t>
              </a:r>
              <a:endParaRPr lang="id-ID" sz="8800" b="1" dirty="0" smtClean="0">
                <a:solidFill>
                  <a:schemeClr val="bg1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79" name="Subtitle 2"/>
            <p:cNvSpPr txBox="1">
              <a:spLocks/>
            </p:cNvSpPr>
            <p:nvPr/>
          </p:nvSpPr>
          <p:spPr>
            <a:xfrm>
              <a:off x="6361236" y="1634834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100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Hazlo</a:t>
              </a:r>
              <a:r>
                <a:rPr lang="en-US" sz="3100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 </a:t>
              </a:r>
              <a:r>
                <a:rPr lang="en-US" sz="3100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fácil</a:t>
              </a:r>
              <a:endParaRPr lang="en-US" sz="3100" dirty="0">
                <a:solidFill>
                  <a:schemeClr val="accent1"/>
                </a:solidFill>
                <a:latin typeface="Lato Light"/>
                <a:cs typeface="Lato Light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746875" y="9917819"/>
            <a:ext cx="11028366" cy="1206448"/>
            <a:chOff x="6746875" y="9917819"/>
            <a:chExt cx="11028366" cy="1206448"/>
          </a:xfrm>
        </p:grpSpPr>
        <p:sp>
          <p:nvSpPr>
            <p:cNvPr id="112" name="TextBox 111"/>
            <p:cNvSpPr txBox="1"/>
            <p:nvPr/>
          </p:nvSpPr>
          <p:spPr>
            <a:xfrm>
              <a:off x="7719190" y="9917819"/>
              <a:ext cx="10056051" cy="1206448"/>
            </a:xfrm>
            <a:prstGeom prst="rect">
              <a:avLst/>
            </a:prstGeom>
            <a:noFill/>
          </p:spPr>
          <p:txBody>
            <a:bodyPr wrap="square" lIns="219419" tIns="109710" rIns="219419" bIns="109710" rtlCol="0">
              <a:spAutoFit/>
            </a:bodyPr>
            <a:lstStyle/>
            <a:p>
              <a:pPr algn="just"/>
              <a:r>
                <a:rPr lang="en-US" sz="3200" b="1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Economía</a:t>
              </a:r>
              <a:r>
                <a:rPr lang="en-US" sz="3200" b="1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.</a:t>
              </a:r>
            </a:p>
            <a:p>
              <a:pPr algn="just"/>
              <a:r>
                <a:rPr lang="en-US" sz="3200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Cashflow</a:t>
              </a:r>
              <a:r>
                <a:rPr lang="en-US" sz="3200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 ¿</a:t>
              </a:r>
              <a:r>
                <a:rPr lang="en-US" sz="3200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Cobros</a:t>
              </a:r>
              <a:r>
                <a:rPr lang="en-US" sz="3200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? ¿</a:t>
              </a:r>
              <a:r>
                <a:rPr lang="en-US" sz="3200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Pagos</a:t>
              </a:r>
              <a:r>
                <a:rPr lang="en-US" sz="3200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? </a:t>
              </a:r>
              <a:endParaRPr lang="en-US" sz="3200" dirty="0">
                <a:solidFill>
                  <a:schemeClr val="bg1">
                    <a:lumMod val="95000"/>
                  </a:schemeClr>
                </a:solidFill>
                <a:latin typeface="Lato Light"/>
                <a:ea typeface="Open Sans Light" panose="020B0306030504020204" pitchFamily="34" charset="0"/>
                <a:cs typeface="Lato Light"/>
              </a:endParaRPr>
            </a:p>
          </p:txBody>
        </p:sp>
        <p:sp>
          <p:nvSpPr>
            <p:cNvPr id="116" name="Round Same Side Corner Rectangle 115"/>
            <p:cNvSpPr/>
            <p:nvPr/>
          </p:nvSpPr>
          <p:spPr>
            <a:xfrm rot="10800000" flipH="1">
              <a:off x="7736447" y="9992193"/>
              <a:ext cx="109697" cy="913591"/>
            </a:xfrm>
            <a:prstGeom prst="round2SameRect">
              <a:avLst>
                <a:gd name="adj1" fmla="val 50000"/>
                <a:gd name="adj2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sz="4400" b="1"/>
            </a:p>
          </p:txBody>
        </p:sp>
        <p:sp>
          <p:nvSpPr>
            <p:cNvPr id="83" name="Freeform 857"/>
            <p:cNvSpPr>
              <a:spLocks noEditPoints="1"/>
            </p:cNvSpPr>
            <p:nvPr/>
          </p:nvSpPr>
          <p:spPr bwMode="auto">
            <a:xfrm>
              <a:off x="6746875" y="10148153"/>
              <a:ext cx="646914" cy="646914"/>
            </a:xfrm>
            <a:custGeom>
              <a:avLst/>
              <a:gdLst>
                <a:gd name="T0" fmla="*/ 215 w 430"/>
                <a:gd name="T1" fmla="*/ 0 h 430"/>
                <a:gd name="T2" fmla="*/ 0 w 430"/>
                <a:gd name="T3" fmla="*/ 215 h 430"/>
                <a:gd name="T4" fmla="*/ 215 w 430"/>
                <a:gd name="T5" fmla="*/ 430 h 430"/>
                <a:gd name="T6" fmla="*/ 430 w 430"/>
                <a:gd name="T7" fmla="*/ 215 h 430"/>
                <a:gd name="T8" fmla="*/ 215 w 430"/>
                <a:gd name="T9" fmla="*/ 0 h 430"/>
                <a:gd name="T10" fmla="*/ 259 w 430"/>
                <a:gd name="T11" fmla="*/ 215 h 430"/>
                <a:gd name="T12" fmla="*/ 338 w 430"/>
                <a:gd name="T13" fmla="*/ 293 h 430"/>
                <a:gd name="T14" fmla="*/ 293 w 430"/>
                <a:gd name="T15" fmla="*/ 338 h 430"/>
                <a:gd name="T16" fmla="*/ 215 w 430"/>
                <a:gd name="T17" fmla="*/ 259 h 430"/>
                <a:gd name="T18" fmla="*/ 137 w 430"/>
                <a:gd name="T19" fmla="*/ 338 h 430"/>
                <a:gd name="T20" fmla="*/ 92 w 430"/>
                <a:gd name="T21" fmla="*/ 293 h 430"/>
                <a:gd name="T22" fmla="*/ 171 w 430"/>
                <a:gd name="T23" fmla="*/ 215 h 430"/>
                <a:gd name="T24" fmla="*/ 92 w 430"/>
                <a:gd name="T25" fmla="*/ 137 h 430"/>
                <a:gd name="T26" fmla="*/ 137 w 430"/>
                <a:gd name="T27" fmla="*/ 92 h 430"/>
                <a:gd name="T28" fmla="*/ 215 w 430"/>
                <a:gd name="T29" fmla="*/ 171 h 430"/>
                <a:gd name="T30" fmla="*/ 293 w 430"/>
                <a:gd name="T31" fmla="*/ 92 h 430"/>
                <a:gd name="T32" fmla="*/ 338 w 430"/>
                <a:gd name="T33" fmla="*/ 137 h 430"/>
                <a:gd name="T34" fmla="*/ 259 w 430"/>
                <a:gd name="T35" fmla="*/ 215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30" h="430">
                  <a:moveTo>
                    <a:pt x="215" y="0"/>
                  </a:moveTo>
                  <a:cubicBezTo>
                    <a:pt x="96" y="0"/>
                    <a:pt x="0" y="96"/>
                    <a:pt x="0" y="215"/>
                  </a:cubicBezTo>
                  <a:cubicBezTo>
                    <a:pt x="0" y="334"/>
                    <a:pt x="96" y="430"/>
                    <a:pt x="215" y="430"/>
                  </a:cubicBezTo>
                  <a:cubicBezTo>
                    <a:pt x="334" y="430"/>
                    <a:pt x="430" y="334"/>
                    <a:pt x="430" y="215"/>
                  </a:cubicBezTo>
                  <a:cubicBezTo>
                    <a:pt x="430" y="96"/>
                    <a:pt x="334" y="0"/>
                    <a:pt x="215" y="0"/>
                  </a:cubicBezTo>
                  <a:close/>
                  <a:moveTo>
                    <a:pt x="259" y="215"/>
                  </a:moveTo>
                  <a:cubicBezTo>
                    <a:pt x="338" y="293"/>
                    <a:pt x="338" y="293"/>
                    <a:pt x="338" y="293"/>
                  </a:cubicBezTo>
                  <a:cubicBezTo>
                    <a:pt x="293" y="338"/>
                    <a:pt x="293" y="338"/>
                    <a:pt x="293" y="338"/>
                  </a:cubicBezTo>
                  <a:cubicBezTo>
                    <a:pt x="215" y="259"/>
                    <a:pt x="215" y="259"/>
                    <a:pt x="215" y="259"/>
                  </a:cubicBezTo>
                  <a:cubicBezTo>
                    <a:pt x="137" y="338"/>
                    <a:pt x="137" y="338"/>
                    <a:pt x="137" y="338"/>
                  </a:cubicBezTo>
                  <a:cubicBezTo>
                    <a:pt x="92" y="293"/>
                    <a:pt x="92" y="293"/>
                    <a:pt x="92" y="293"/>
                  </a:cubicBezTo>
                  <a:cubicBezTo>
                    <a:pt x="171" y="215"/>
                    <a:pt x="171" y="215"/>
                    <a:pt x="171" y="215"/>
                  </a:cubicBezTo>
                  <a:cubicBezTo>
                    <a:pt x="92" y="137"/>
                    <a:pt x="92" y="137"/>
                    <a:pt x="92" y="137"/>
                  </a:cubicBezTo>
                  <a:cubicBezTo>
                    <a:pt x="137" y="92"/>
                    <a:pt x="137" y="92"/>
                    <a:pt x="137" y="92"/>
                  </a:cubicBezTo>
                  <a:cubicBezTo>
                    <a:pt x="215" y="171"/>
                    <a:pt x="215" y="171"/>
                    <a:pt x="215" y="171"/>
                  </a:cubicBezTo>
                  <a:cubicBezTo>
                    <a:pt x="293" y="92"/>
                    <a:pt x="293" y="92"/>
                    <a:pt x="293" y="92"/>
                  </a:cubicBezTo>
                  <a:cubicBezTo>
                    <a:pt x="338" y="137"/>
                    <a:pt x="338" y="137"/>
                    <a:pt x="338" y="137"/>
                  </a:cubicBezTo>
                  <a:cubicBezTo>
                    <a:pt x="259" y="215"/>
                    <a:pt x="259" y="215"/>
                    <a:pt x="259" y="2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 b="1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763349" y="5499169"/>
            <a:ext cx="11011892" cy="1206448"/>
            <a:chOff x="6763349" y="5499169"/>
            <a:chExt cx="11011892" cy="1206448"/>
          </a:xfrm>
        </p:grpSpPr>
        <p:sp>
          <p:nvSpPr>
            <p:cNvPr id="101" name="TextBox 100"/>
            <p:cNvSpPr txBox="1"/>
            <p:nvPr/>
          </p:nvSpPr>
          <p:spPr>
            <a:xfrm>
              <a:off x="7719190" y="5499169"/>
              <a:ext cx="10056051" cy="1206448"/>
            </a:xfrm>
            <a:prstGeom prst="rect">
              <a:avLst/>
            </a:prstGeom>
            <a:noFill/>
          </p:spPr>
          <p:txBody>
            <a:bodyPr wrap="square" lIns="219419" tIns="109710" rIns="219419" bIns="109710" rtlCol="0">
              <a:spAutoFit/>
            </a:bodyPr>
            <a:lstStyle/>
            <a:p>
              <a:pPr algn="just"/>
              <a:r>
                <a:rPr lang="es-ES" sz="3200" b="1" dirty="0">
                  <a:solidFill>
                    <a:schemeClr val="bg1">
                      <a:lumMod val="95000"/>
                    </a:schemeClr>
                  </a:solidFill>
                  <a:ea typeface="Open Sans Light" panose="020B0306030504020204" pitchFamily="34" charset="0"/>
                  <a:cs typeface="Lato Light"/>
                </a:rPr>
                <a:t>Clientes. </a:t>
              </a:r>
            </a:p>
            <a:p>
              <a:pPr algn="just"/>
              <a:r>
                <a:rPr lang="es-ES" sz="3200" dirty="0" smtClean="0">
                  <a:solidFill>
                    <a:schemeClr val="bg1">
                      <a:lumMod val="95000"/>
                    </a:schemeClr>
                  </a:solidFill>
                  <a:ea typeface="Open Sans Light" panose="020B0306030504020204" pitchFamily="34" charset="0"/>
                  <a:cs typeface="Lato Light"/>
                </a:rPr>
                <a:t>Conoce a tu cliente.</a:t>
              </a:r>
              <a:endParaRPr lang="en-US" sz="3200" dirty="0">
                <a:solidFill>
                  <a:schemeClr val="bg1">
                    <a:lumMod val="95000"/>
                  </a:schemeClr>
                </a:solidFill>
                <a:latin typeface="Lato Light"/>
                <a:ea typeface="Open Sans Light" panose="020B0306030504020204" pitchFamily="34" charset="0"/>
                <a:cs typeface="Lato Light"/>
              </a:endParaRPr>
            </a:p>
          </p:txBody>
        </p:sp>
        <p:sp>
          <p:nvSpPr>
            <p:cNvPr id="113" name="Round Same Side Corner Rectangle 112"/>
            <p:cNvSpPr/>
            <p:nvPr/>
          </p:nvSpPr>
          <p:spPr>
            <a:xfrm rot="10800000" flipH="1">
              <a:off x="7736447" y="5598472"/>
              <a:ext cx="109697" cy="913591"/>
            </a:xfrm>
            <a:prstGeom prst="round2SameRect">
              <a:avLst>
                <a:gd name="adj1" fmla="val 50000"/>
                <a:gd name="adj2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sz="4400" b="1" dirty="0"/>
            </a:p>
          </p:txBody>
        </p:sp>
        <p:sp>
          <p:nvSpPr>
            <p:cNvPr id="120" name="Round Same Side Corner Rectangle 119"/>
            <p:cNvSpPr/>
            <p:nvPr/>
          </p:nvSpPr>
          <p:spPr>
            <a:xfrm rot="10800000" flipH="1">
              <a:off x="7736447" y="5607944"/>
              <a:ext cx="109697" cy="913591"/>
            </a:xfrm>
            <a:prstGeom prst="round2SameRect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sz="4400" b="1"/>
            </a:p>
          </p:txBody>
        </p:sp>
        <p:sp>
          <p:nvSpPr>
            <p:cNvPr id="88" name="Freeform 222"/>
            <p:cNvSpPr>
              <a:spLocks noEditPoints="1"/>
            </p:cNvSpPr>
            <p:nvPr/>
          </p:nvSpPr>
          <p:spPr bwMode="auto">
            <a:xfrm>
              <a:off x="6763349" y="5765073"/>
              <a:ext cx="646914" cy="649763"/>
            </a:xfrm>
            <a:custGeom>
              <a:avLst/>
              <a:gdLst>
                <a:gd name="T0" fmla="*/ 206 w 412"/>
                <a:gd name="T1" fmla="*/ 0 h 412"/>
                <a:gd name="T2" fmla="*/ 0 w 412"/>
                <a:gd name="T3" fmla="*/ 206 h 412"/>
                <a:gd name="T4" fmla="*/ 206 w 412"/>
                <a:gd name="T5" fmla="*/ 412 h 412"/>
                <a:gd name="T6" fmla="*/ 412 w 412"/>
                <a:gd name="T7" fmla="*/ 206 h 412"/>
                <a:gd name="T8" fmla="*/ 206 w 412"/>
                <a:gd name="T9" fmla="*/ 0 h 412"/>
                <a:gd name="T10" fmla="*/ 171 w 412"/>
                <a:gd name="T11" fmla="*/ 317 h 412"/>
                <a:gd name="T12" fmla="*/ 74 w 412"/>
                <a:gd name="T13" fmla="*/ 220 h 412"/>
                <a:gd name="T14" fmla="*/ 115 w 412"/>
                <a:gd name="T15" fmla="*/ 178 h 412"/>
                <a:gd name="T16" fmla="*/ 171 w 412"/>
                <a:gd name="T17" fmla="*/ 234 h 412"/>
                <a:gd name="T18" fmla="*/ 300 w 412"/>
                <a:gd name="T19" fmla="*/ 105 h 412"/>
                <a:gd name="T20" fmla="*/ 341 w 412"/>
                <a:gd name="T21" fmla="*/ 146 h 412"/>
                <a:gd name="T22" fmla="*/ 171 w 412"/>
                <a:gd name="T23" fmla="*/ 317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2" h="412">
                  <a:moveTo>
                    <a:pt x="206" y="0"/>
                  </a:moveTo>
                  <a:cubicBezTo>
                    <a:pt x="92" y="0"/>
                    <a:pt x="0" y="92"/>
                    <a:pt x="0" y="206"/>
                  </a:cubicBezTo>
                  <a:cubicBezTo>
                    <a:pt x="0" y="320"/>
                    <a:pt x="92" y="412"/>
                    <a:pt x="206" y="412"/>
                  </a:cubicBezTo>
                  <a:cubicBezTo>
                    <a:pt x="320" y="412"/>
                    <a:pt x="412" y="320"/>
                    <a:pt x="412" y="206"/>
                  </a:cubicBezTo>
                  <a:cubicBezTo>
                    <a:pt x="412" y="92"/>
                    <a:pt x="320" y="0"/>
                    <a:pt x="206" y="0"/>
                  </a:cubicBezTo>
                  <a:close/>
                  <a:moveTo>
                    <a:pt x="171" y="317"/>
                  </a:moveTo>
                  <a:cubicBezTo>
                    <a:pt x="74" y="220"/>
                    <a:pt x="74" y="220"/>
                    <a:pt x="74" y="220"/>
                  </a:cubicBezTo>
                  <a:cubicBezTo>
                    <a:pt x="115" y="178"/>
                    <a:pt x="115" y="178"/>
                    <a:pt x="115" y="178"/>
                  </a:cubicBezTo>
                  <a:cubicBezTo>
                    <a:pt x="171" y="234"/>
                    <a:pt x="171" y="234"/>
                    <a:pt x="171" y="234"/>
                  </a:cubicBezTo>
                  <a:cubicBezTo>
                    <a:pt x="300" y="105"/>
                    <a:pt x="300" y="105"/>
                    <a:pt x="300" y="105"/>
                  </a:cubicBezTo>
                  <a:cubicBezTo>
                    <a:pt x="341" y="146"/>
                    <a:pt x="341" y="146"/>
                    <a:pt x="341" y="146"/>
                  </a:cubicBezTo>
                  <a:cubicBezTo>
                    <a:pt x="171" y="317"/>
                    <a:pt x="171" y="317"/>
                    <a:pt x="171" y="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 b="1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746875" y="6964492"/>
            <a:ext cx="11028367" cy="1206448"/>
            <a:chOff x="6746875" y="6964492"/>
            <a:chExt cx="11028367" cy="1206448"/>
          </a:xfrm>
        </p:grpSpPr>
        <p:sp>
          <p:nvSpPr>
            <p:cNvPr id="103" name="TextBox 102"/>
            <p:cNvSpPr txBox="1"/>
            <p:nvPr/>
          </p:nvSpPr>
          <p:spPr>
            <a:xfrm>
              <a:off x="7719190" y="6964492"/>
              <a:ext cx="10056052" cy="1206448"/>
            </a:xfrm>
            <a:prstGeom prst="rect">
              <a:avLst/>
            </a:prstGeom>
            <a:noFill/>
          </p:spPr>
          <p:txBody>
            <a:bodyPr wrap="square" lIns="219419" tIns="109710" rIns="219419" bIns="109710" rtlCol="0">
              <a:spAutoFit/>
            </a:bodyPr>
            <a:lstStyle/>
            <a:p>
              <a:r>
                <a:rPr lang="en-US" sz="3200" b="1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Oferta</a:t>
              </a:r>
              <a:r>
                <a:rPr lang="en-US" sz="3200" b="1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.</a:t>
              </a:r>
              <a:br>
                <a:rPr lang="en-US" sz="3200" b="1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</a:br>
              <a:r>
                <a:rPr lang="en-US" sz="3200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Encaja</a:t>
              </a:r>
              <a:r>
                <a:rPr lang="en-US" sz="3200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 </a:t>
              </a:r>
              <a:r>
                <a:rPr lang="en-US" sz="3200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bien</a:t>
              </a:r>
              <a:r>
                <a:rPr lang="en-US" sz="3200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 </a:t>
              </a:r>
              <a:r>
                <a:rPr lang="en-US" sz="3200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tu</a:t>
              </a:r>
              <a:r>
                <a:rPr lang="en-US" sz="3200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 </a:t>
              </a:r>
              <a:r>
                <a:rPr lang="en-US" sz="3200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oferta</a:t>
              </a:r>
              <a:r>
                <a:rPr lang="en-US" sz="3200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.</a:t>
              </a:r>
              <a:endParaRPr lang="en-US" sz="3200" dirty="0">
                <a:solidFill>
                  <a:schemeClr val="bg1">
                    <a:lumMod val="95000"/>
                  </a:schemeClr>
                </a:solidFill>
                <a:latin typeface="Lato Light"/>
                <a:ea typeface="Open Sans Light" panose="020B0306030504020204" pitchFamily="34" charset="0"/>
                <a:cs typeface="Lato Light"/>
              </a:endParaRPr>
            </a:p>
          </p:txBody>
        </p:sp>
        <p:sp>
          <p:nvSpPr>
            <p:cNvPr id="114" name="Round Same Side Corner Rectangle 113"/>
            <p:cNvSpPr/>
            <p:nvPr/>
          </p:nvSpPr>
          <p:spPr>
            <a:xfrm rot="10800000" flipH="1">
              <a:off x="7736447" y="7055485"/>
              <a:ext cx="109697" cy="913591"/>
            </a:xfrm>
            <a:prstGeom prst="round2SameRect">
              <a:avLst>
                <a:gd name="adj1" fmla="val 50000"/>
                <a:gd name="adj2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sz="4400" b="1"/>
            </a:p>
          </p:txBody>
        </p:sp>
        <p:sp>
          <p:nvSpPr>
            <p:cNvPr id="89" name="Freeform 222"/>
            <p:cNvSpPr>
              <a:spLocks noEditPoints="1"/>
            </p:cNvSpPr>
            <p:nvPr/>
          </p:nvSpPr>
          <p:spPr bwMode="auto">
            <a:xfrm>
              <a:off x="6746875" y="7189165"/>
              <a:ext cx="646914" cy="649763"/>
            </a:xfrm>
            <a:custGeom>
              <a:avLst/>
              <a:gdLst>
                <a:gd name="T0" fmla="*/ 206 w 412"/>
                <a:gd name="T1" fmla="*/ 0 h 412"/>
                <a:gd name="T2" fmla="*/ 0 w 412"/>
                <a:gd name="T3" fmla="*/ 206 h 412"/>
                <a:gd name="T4" fmla="*/ 206 w 412"/>
                <a:gd name="T5" fmla="*/ 412 h 412"/>
                <a:gd name="T6" fmla="*/ 412 w 412"/>
                <a:gd name="T7" fmla="*/ 206 h 412"/>
                <a:gd name="T8" fmla="*/ 206 w 412"/>
                <a:gd name="T9" fmla="*/ 0 h 412"/>
                <a:gd name="T10" fmla="*/ 171 w 412"/>
                <a:gd name="T11" fmla="*/ 317 h 412"/>
                <a:gd name="T12" fmla="*/ 74 w 412"/>
                <a:gd name="T13" fmla="*/ 220 h 412"/>
                <a:gd name="T14" fmla="*/ 115 w 412"/>
                <a:gd name="T15" fmla="*/ 178 h 412"/>
                <a:gd name="T16" fmla="*/ 171 w 412"/>
                <a:gd name="T17" fmla="*/ 234 h 412"/>
                <a:gd name="T18" fmla="*/ 300 w 412"/>
                <a:gd name="T19" fmla="*/ 105 h 412"/>
                <a:gd name="T20" fmla="*/ 341 w 412"/>
                <a:gd name="T21" fmla="*/ 146 h 412"/>
                <a:gd name="T22" fmla="*/ 171 w 412"/>
                <a:gd name="T23" fmla="*/ 317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2" h="412">
                  <a:moveTo>
                    <a:pt x="206" y="0"/>
                  </a:moveTo>
                  <a:cubicBezTo>
                    <a:pt x="92" y="0"/>
                    <a:pt x="0" y="92"/>
                    <a:pt x="0" y="206"/>
                  </a:cubicBezTo>
                  <a:cubicBezTo>
                    <a:pt x="0" y="320"/>
                    <a:pt x="92" y="412"/>
                    <a:pt x="206" y="412"/>
                  </a:cubicBezTo>
                  <a:cubicBezTo>
                    <a:pt x="320" y="412"/>
                    <a:pt x="412" y="320"/>
                    <a:pt x="412" y="206"/>
                  </a:cubicBezTo>
                  <a:cubicBezTo>
                    <a:pt x="412" y="92"/>
                    <a:pt x="320" y="0"/>
                    <a:pt x="206" y="0"/>
                  </a:cubicBezTo>
                  <a:close/>
                  <a:moveTo>
                    <a:pt x="171" y="317"/>
                  </a:moveTo>
                  <a:cubicBezTo>
                    <a:pt x="74" y="220"/>
                    <a:pt x="74" y="220"/>
                    <a:pt x="74" y="220"/>
                  </a:cubicBezTo>
                  <a:cubicBezTo>
                    <a:pt x="115" y="178"/>
                    <a:pt x="115" y="178"/>
                    <a:pt x="115" y="178"/>
                  </a:cubicBezTo>
                  <a:cubicBezTo>
                    <a:pt x="171" y="234"/>
                    <a:pt x="171" y="234"/>
                    <a:pt x="171" y="234"/>
                  </a:cubicBezTo>
                  <a:cubicBezTo>
                    <a:pt x="300" y="105"/>
                    <a:pt x="300" y="105"/>
                    <a:pt x="300" y="105"/>
                  </a:cubicBezTo>
                  <a:cubicBezTo>
                    <a:pt x="341" y="146"/>
                    <a:pt x="341" y="146"/>
                    <a:pt x="341" y="146"/>
                  </a:cubicBezTo>
                  <a:cubicBezTo>
                    <a:pt x="171" y="317"/>
                    <a:pt x="171" y="317"/>
                    <a:pt x="171" y="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 b="1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763349" y="8475174"/>
            <a:ext cx="11011893" cy="1206448"/>
            <a:chOff x="6763349" y="8475174"/>
            <a:chExt cx="11011893" cy="1206448"/>
          </a:xfrm>
        </p:grpSpPr>
        <p:sp>
          <p:nvSpPr>
            <p:cNvPr id="111" name="TextBox 110"/>
            <p:cNvSpPr txBox="1"/>
            <p:nvPr/>
          </p:nvSpPr>
          <p:spPr>
            <a:xfrm>
              <a:off x="7719190" y="8475174"/>
              <a:ext cx="10056052" cy="1206448"/>
            </a:xfrm>
            <a:prstGeom prst="rect">
              <a:avLst/>
            </a:prstGeom>
            <a:noFill/>
          </p:spPr>
          <p:txBody>
            <a:bodyPr wrap="square" lIns="219419" tIns="109710" rIns="219419" bIns="109710" rtlCol="0">
              <a:spAutoFit/>
            </a:bodyPr>
            <a:lstStyle/>
            <a:p>
              <a:pPr algn="just"/>
              <a:r>
                <a:rPr lang="en-US" sz="3200" b="1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Genera </a:t>
              </a:r>
              <a:r>
                <a:rPr lang="en-US" sz="3200" b="1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una</a:t>
              </a:r>
              <a:r>
                <a:rPr lang="en-US" sz="3200" b="1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 </a:t>
              </a:r>
              <a:r>
                <a:rPr lang="en-US" sz="3200" b="1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buena</a:t>
              </a:r>
              <a:r>
                <a:rPr lang="en-US" sz="3200" b="1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 </a:t>
              </a:r>
              <a:r>
                <a:rPr lang="en-US" sz="3200" b="1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infraestructura</a:t>
              </a:r>
              <a:r>
                <a:rPr lang="en-US" sz="3200" b="1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.</a:t>
              </a:r>
            </a:p>
            <a:p>
              <a:pPr algn="just"/>
              <a:r>
                <a:rPr lang="en-US" sz="3200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Comunica</a:t>
              </a:r>
              <a:r>
                <a:rPr lang="en-US" sz="3200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ea typeface="Open Sans Light" panose="020B0306030504020204" pitchFamily="34" charset="0"/>
                  <a:cs typeface="Lato Light"/>
                </a:rPr>
                <a:t>.</a:t>
              </a:r>
              <a:endParaRPr lang="en-US" sz="3200" dirty="0">
                <a:solidFill>
                  <a:schemeClr val="bg1">
                    <a:lumMod val="95000"/>
                  </a:schemeClr>
                </a:solidFill>
                <a:latin typeface="Lato Light"/>
                <a:ea typeface="Open Sans Light" panose="020B0306030504020204" pitchFamily="34" charset="0"/>
                <a:cs typeface="Lato Light"/>
              </a:endParaRPr>
            </a:p>
          </p:txBody>
        </p:sp>
        <p:sp>
          <p:nvSpPr>
            <p:cNvPr id="115" name="Round Same Side Corner Rectangle 114"/>
            <p:cNvSpPr/>
            <p:nvPr/>
          </p:nvSpPr>
          <p:spPr>
            <a:xfrm rot="10800000" flipH="1">
              <a:off x="7736447" y="8557859"/>
              <a:ext cx="109697" cy="913591"/>
            </a:xfrm>
            <a:prstGeom prst="round2SameRect">
              <a:avLst>
                <a:gd name="adj1" fmla="val 50000"/>
                <a:gd name="adj2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sz="4400" b="1"/>
            </a:p>
          </p:txBody>
        </p:sp>
        <p:sp>
          <p:nvSpPr>
            <p:cNvPr id="90" name="Freeform 222"/>
            <p:cNvSpPr>
              <a:spLocks noEditPoints="1"/>
            </p:cNvSpPr>
            <p:nvPr/>
          </p:nvSpPr>
          <p:spPr bwMode="auto">
            <a:xfrm>
              <a:off x="6763349" y="8718798"/>
              <a:ext cx="646914" cy="649763"/>
            </a:xfrm>
            <a:custGeom>
              <a:avLst/>
              <a:gdLst>
                <a:gd name="T0" fmla="*/ 206 w 412"/>
                <a:gd name="T1" fmla="*/ 0 h 412"/>
                <a:gd name="T2" fmla="*/ 0 w 412"/>
                <a:gd name="T3" fmla="*/ 206 h 412"/>
                <a:gd name="T4" fmla="*/ 206 w 412"/>
                <a:gd name="T5" fmla="*/ 412 h 412"/>
                <a:gd name="T6" fmla="*/ 412 w 412"/>
                <a:gd name="T7" fmla="*/ 206 h 412"/>
                <a:gd name="T8" fmla="*/ 206 w 412"/>
                <a:gd name="T9" fmla="*/ 0 h 412"/>
                <a:gd name="T10" fmla="*/ 171 w 412"/>
                <a:gd name="T11" fmla="*/ 317 h 412"/>
                <a:gd name="T12" fmla="*/ 74 w 412"/>
                <a:gd name="T13" fmla="*/ 220 h 412"/>
                <a:gd name="T14" fmla="*/ 115 w 412"/>
                <a:gd name="T15" fmla="*/ 178 h 412"/>
                <a:gd name="T16" fmla="*/ 171 w 412"/>
                <a:gd name="T17" fmla="*/ 234 h 412"/>
                <a:gd name="T18" fmla="*/ 300 w 412"/>
                <a:gd name="T19" fmla="*/ 105 h 412"/>
                <a:gd name="T20" fmla="*/ 341 w 412"/>
                <a:gd name="T21" fmla="*/ 146 h 412"/>
                <a:gd name="T22" fmla="*/ 171 w 412"/>
                <a:gd name="T23" fmla="*/ 317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2" h="412">
                  <a:moveTo>
                    <a:pt x="206" y="0"/>
                  </a:moveTo>
                  <a:cubicBezTo>
                    <a:pt x="92" y="0"/>
                    <a:pt x="0" y="92"/>
                    <a:pt x="0" y="206"/>
                  </a:cubicBezTo>
                  <a:cubicBezTo>
                    <a:pt x="0" y="320"/>
                    <a:pt x="92" y="412"/>
                    <a:pt x="206" y="412"/>
                  </a:cubicBezTo>
                  <a:cubicBezTo>
                    <a:pt x="320" y="412"/>
                    <a:pt x="412" y="320"/>
                    <a:pt x="412" y="206"/>
                  </a:cubicBezTo>
                  <a:cubicBezTo>
                    <a:pt x="412" y="92"/>
                    <a:pt x="320" y="0"/>
                    <a:pt x="206" y="0"/>
                  </a:cubicBezTo>
                  <a:close/>
                  <a:moveTo>
                    <a:pt x="171" y="317"/>
                  </a:moveTo>
                  <a:cubicBezTo>
                    <a:pt x="74" y="220"/>
                    <a:pt x="74" y="220"/>
                    <a:pt x="74" y="220"/>
                  </a:cubicBezTo>
                  <a:cubicBezTo>
                    <a:pt x="115" y="178"/>
                    <a:pt x="115" y="178"/>
                    <a:pt x="115" y="178"/>
                  </a:cubicBezTo>
                  <a:cubicBezTo>
                    <a:pt x="171" y="234"/>
                    <a:pt x="171" y="234"/>
                    <a:pt x="171" y="234"/>
                  </a:cubicBezTo>
                  <a:cubicBezTo>
                    <a:pt x="300" y="105"/>
                    <a:pt x="300" y="105"/>
                    <a:pt x="300" y="105"/>
                  </a:cubicBezTo>
                  <a:cubicBezTo>
                    <a:pt x="341" y="146"/>
                    <a:pt x="341" y="146"/>
                    <a:pt x="341" y="146"/>
                  </a:cubicBezTo>
                  <a:cubicBezTo>
                    <a:pt x="171" y="317"/>
                    <a:pt x="171" y="317"/>
                    <a:pt x="171" y="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 b="1"/>
            </a:p>
          </p:txBody>
        </p:sp>
      </p:grpSp>
      <p:sp>
        <p:nvSpPr>
          <p:cNvPr id="39" name="Rectangle 18"/>
          <p:cNvSpPr/>
          <p:nvPr/>
        </p:nvSpPr>
        <p:spPr>
          <a:xfrm>
            <a:off x="11432898" y="2389985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  <p:pic>
        <p:nvPicPr>
          <p:cNvPr id="41" name="Marcador de posición de imagen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27670"/>
            <a:ext cx="3380237" cy="190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3161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/>
          <p:cNvGrpSpPr/>
          <p:nvPr/>
        </p:nvGrpSpPr>
        <p:grpSpPr>
          <a:xfrm>
            <a:off x="1733605" y="240971"/>
            <a:ext cx="20962938" cy="2079087"/>
            <a:chOff x="1713018" y="483017"/>
            <a:chExt cx="20962938" cy="2079087"/>
          </a:xfrm>
        </p:grpSpPr>
        <p:sp>
          <p:nvSpPr>
            <p:cNvPr id="106" name="TextBox 105"/>
            <p:cNvSpPr txBox="1"/>
            <p:nvPr/>
          </p:nvSpPr>
          <p:spPr>
            <a:xfrm>
              <a:off x="1713018" y="483017"/>
              <a:ext cx="20962938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Recomendaciones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11412311" y="2470667"/>
              <a:ext cx="1553038" cy="9143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339" tIns="45672" rIns="91339" bIns="45672" rtlCol="0" anchor="ctr"/>
            <a:lstStyle/>
            <a:p>
              <a:pPr algn="ctr"/>
              <a:endParaRPr lang="en-US" dirty="0">
                <a:solidFill>
                  <a:schemeClr val="accent2"/>
                </a:solidFill>
                <a:latin typeface="Open Sans Light"/>
              </a:endParaRPr>
            </a:p>
          </p:txBody>
        </p:sp>
        <p:sp>
          <p:nvSpPr>
            <p:cNvPr id="108" name="Subtitle 2"/>
            <p:cNvSpPr txBox="1">
              <a:spLocks/>
            </p:cNvSpPr>
            <p:nvPr/>
          </p:nvSpPr>
          <p:spPr>
            <a:xfrm>
              <a:off x="6361236" y="1634834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100" dirty="0" err="1" smtClean="0">
                  <a:latin typeface="Lato Light"/>
                  <a:cs typeface="Lato Light"/>
                </a:rPr>
                <a:t>Aplica</a:t>
              </a:r>
              <a:r>
                <a:rPr lang="en-US" sz="3100" dirty="0" smtClean="0">
                  <a:latin typeface="Lato Light"/>
                  <a:cs typeface="Lato Light"/>
                </a:rPr>
                <a:t> para </a:t>
              </a:r>
              <a:r>
                <a:rPr lang="en-US" sz="3100" dirty="0" err="1" smtClean="0">
                  <a:latin typeface="Lato Light"/>
                  <a:cs typeface="Lato Light"/>
                </a:rPr>
                <a:t>cada</a:t>
              </a:r>
              <a:r>
                <a:rPr lang="en-US" sz="3100" dirty="0" smtClean="0">
                  <a:latin typeface="Lato Light"/>
                  <a:cs typeface="Lato Light"/>
                </a:rPr>
                <a:t> </a:t>
              </a:r>
              <a:r>
                <a:rPr lang="en-US" sz="3100" dirty="0" err="1" smtClean="0">
                  <a:latin typeface="Lato Light"/>
                  <a:cs typeface="Lato Light"/>
                </a:rPr>
                <a:t>área</a:t>
              </a:r>
              <a:r>
                <a:rPr lang="en-US" sz="3100" dirty="0" smtClean="0">
                  <a:latin typeface="Lato Light"/>
                  <a:cs typeface="Lato Light"/>
                </a:rPr>
                <a:t> </a:t>
              </a:r>
              <a:r>
                <a:rPr lang="en-US" sz="3100" dirty="0" err="1" smtClean="0">
                  <a:latin typeface="Lato Light"/>
                  <a:cs typeface="Lato Light"/>
                </a:rPr>
                <a:t>en</a:t>
              </a:r>
              <a:r>
                <a:rPr lang="en-US" sz="3100" dirty="0" smtClean="0">
                  <a:latin typeface="Lato Light"/>
                  <a:cs typeface="Lato Light"/>
                </a:rPr>
                <a:t> CANVAS</a:t>
              </a:r>
              <a:endParaRPr lang="en-US" sz="3100" dirty="0">
                <a:solidFill>
                  <a:schemeClr val="accent1"/>
                </a:solidFill>
                <a:latin typeface="Lato Light"/>
                <a:cs typeface="Lato Light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094624" y="7770720"/>
            <a:ext cx="2283851" cy="800183"/>
          </a:xfrm>
          <a:prstGeom prst="rect">
            <a:avLst/>
          </a:prstGeom>
          <a:noFill/>
        </p:spPr>
        <p:txBody>
          <a:bodyPr wrap="square" lIns="182843" tIns="91422" rIns="182843" bIns="91422" rtlCol="0">
            <a:spAutoFit/>
          </a:bodyPr>
          <a:lstStyle/>
          <a:p>
            <a:pPr algn="ctr"/>
            <a:r>
              <a:rPr lang="id-ID" sz="4000" b="1" dirty="0" smtClean="0">
                <a:solidFill>
                  <a:schemeClr val="tx2"/>
                </a:solidFill>
                <a:latin typeface="Lato Regular"/>
                <a:cs typeface="Lato Regular"/>
              </a:rPr>
              <a:t>Def</a:t>
            </a:r>
            <a:r>
              <a:rPr lang="es-ES" sz="4000" b="1" dirty="0" err="1" smtClean="0">
                <a:solidFill>
                  <a:schemeClr val="tx2"/>
                </a:solidFill>
                <a:latin typeface="Lato Regular"/>
                <a:cs typeface="Lato Regular"/>
              </a:rPr>
              <a:t>ine</a:t>
            </a:r>
            <a:endParaRPr lang="id-ID" sz="4000" b="1" dirty="0">
              <a:solidFill>
                <a:schemeClr val="tx2"/>
              </a:solidFill>
              <a:latin typeface="Lato Regular"/>
              <a:cs typeface="Lato Regular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743148" y="8512504"/>
            <a:ext cx="4953000" cy="584739"/>
          </a:xfrm>
          <a:prstGeom prst="rect">
            <a:avLst/>
          </a:prstGeom>
          <a:noFill/>
        </p:spPr>
        <p:txBody>
          <a:bodyPr wrap="square" lIns="182843" tIns="91422" rIns="182843" bIns="91422" rtlCol="0">
            <a:spAutoFit/>
          </a:bodyPr>
          <a:lstStyle/>
          <a:p>
            <a:pPr algn="ctr"/>
            <a:r>
              <a:rPr lang="en-US" sz="2600" dirty="0" err="1" smtClean="0">
                <a:latin typeface="Lato Light"/>
                <a:cs typeface="Lato Light"/>
              </a:rPr>
              <a:t>Siempre</a:t>
            </a:r>
            <a:r>
              <a:rPr lang="en-US" sz="2600" dirty="0" smtClean="0">
                <a:latin typeface="Lato Light"/>
                <a:cs typeface="Lato Light"/>
              </a:rPr>
              <a:t> define </a:t>
            </a:r>
            <a:r>
              <a:rPr lang="en-US" sz="2600" dirty="0" err="1" smtClean="0">
                <a:latin typeface="Lato Light"/>
                <a:cs typeface="Lato Light"/>
              </a:rPr>
              <a:t>cada</a:t>
            </a:r>
            <a:r>
              <a:rPr lang="en-US" sz="2600" dirty="0" smtClean="0">
                <a:latin typeface="Lato Light"/>
                <a:cs typeface="Lato Light"/>
              </a:rPr>
              <a:t> </a:t>
            </a:r>
            <a:r>
              <a:rPr lang="en-US" sz="2600" dirty="0" err="1" smtClean="0">
                <a:latin typeface="Lato Light"/>
                <a:cs typeface="Lato Light"/>
              </a:rPr>
              <a:t>etapa</a:t>
            </a:r>
            <a:endParaRPr lang="en-US" sz="2600" b="1" dirty="0">
              <a:latin typeface="Lato Light"/>
              <a:cs typeface="Lato Ligh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620000" y="7781292"/>
            <a:ext cx="4165600" cy="800183"/>
          </a:xfrm>
          <a:prstGeom prst="rect">
            <a:avLst/>
          </a:prstGeom>
          <a:noFill/>
        </p:spPr>
        <p:txBody>
          <a:bodyPr wrap="square" lIns="182843" tIns="91422" rIns="182843" bIns="91422" rtlCol="0">
            <a:spAutoFit/>
          </a:bodyPr>
          <a:lstStyle/>
          <a:p>
            <a:pPr algn="ctr"/>
            <a:r>
              <a:rPr lang="es-ES" sz="4000" b="1" dirty="0" smtClean="0">
                <a:solidFill>
                  <a:schemeClr val="tx2"/>
                </a:solidFill>
                <a:latin typeface="Lato Regular"/>
                <a:cs typeface="Lato Regular"/>
              </a:rPr>
              <a:t>Negocia</a:t>
            </a:r>
            <a:endParaRPr lang="id-ID" sz="4000" b="1" dirty="0">
              <a:solidFill>
                <a:schemeClr val="tx2"/>
              </a:solidFill>
              <a:latin typeface="Lato Regular"/>
              <a:cs typeface="Lato Regular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213600" y="8523076"/>
            <a:ext cx="4953000" cy="584739"/>
          </a:xfrm>
          <a:prstGeom prst="rect">
            <a:avLst/>
          </a:prstGeom>
          <a:noFill/>
        </p:spPr>
        <p:txBody>
          <a:bodyPr wrap="square" lIns="182843" tIns="91422" rIns="182843" bIns="91422" rtlCol="0">
            <a:spAutoFit/>
          </a:bodyPr>
          <a:lstStyle/>
          <a:p>
            <a:pPr algn="ctr"/>
            <a:r>
              <a:rPr lang="en-US" sz="2600" dirty="0" smtClean="0">
                <a:latin typeface="Lato Light"/>
                <a:cs typeface="Lato Light"/>
              </a:rPr>
              <a:t>La </a:t>
            </a:r>
            <a:r>
              <a:rPr lang="en-US" sz="2600" dirty="0" err="1" smtClean="0">
                <a:latin typeface="Lato Light"/>
                <a:cs typeface="Lato Light"/>
              </a:rPr>
              <a:t>negociación</a:t>
            </a:r>
            <a:r>
              <a:rPr lang="en-US" sz="2600" dirty="0" smtClean="0">
                <a:latin typeface="Lato Light"/>
                <a:cs typeface="Lato Light"/>
              </a:rPr>
              <a:t> </a:t>
            </a:r>
            <a:r>
              <a:rPr lang="en-US" sz="2600" dirty="0" err="1" smtClean="0">
                <a:latin typeface="Lato Light"/>
                <a:cs typeface="Lato Light"/>
              </a:rPr>
              <a:t>es</a:t>
            </a:r>
            <a:r>
              <a:rPr lang="en-US" sz="2600" dirty="0" smtClean="0">
                <a:latin typeface="Lato Light"/>
                <a:cs typeface="Lato Light"/>
              </a:rPr>
              <a:t> fundamental</a:t>
            </a:r>
            <a:endParaRPr lang="en-US" sz="2600" b="1" dirty="0">
              <a:latin typeface="Lato Light"/>
              <a:cs typeface="Lato Ligh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700000" y="7760866"/>
            <a:ext cx="4114800" cy="800220"/>
          </a:xfrm>
          <a:prstGeom prst="rect">
            <a:avLst/>
          </a:prstGeom>
          <a:noFill/>
        </p:spPr>
        <p:txBody>
          <a:bodyPr wrap="square" lIns="182843" tIns="91422" rIns="182843" bIns="91422" rtlCol="0">
            <a:spAutoFit/>
          </a:bodyPr>
          <a:lstStyle/>
          <a:p>
            <a:pPr algn="ctr"/>
            <a:r>
              <a:rPr lang="es-ES" sz="4000" b="1" dirty="0" smtClean="0">
                <a:solidFill>
                  <a:schemeClr val="tx2"/>
                </a:solidFill>
                <a:latin typeface="Lato Regular"/>
                <a:cs typeface="Lato Regular"/>
              </a:rPr>
              <a:t>Comparte</a:t>
            </a:r>
            <a:endParaRPr lang="id-ID" sz="4000" b="1" dirty="0">
              <a:solidFill>
                <a:schemeClr val="tx2"/>
              </a:solidFill>
              <a:latin typeface="Lato Regular"/>
              <a:cs typeface="Lato Regular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289442" y="8502650"/>
            <a:ext cx="4953000" cy="584739"/>
          </a:xfrm>
          <a:prstGeom prst="rect">
            <a:avLst/>
          </a:prstGeom>
          <a:noFill/>
        </p:spPr>
        <p:txBody>
          <a:bodyPr wrap="square" lIns="182843" tIns="91422" rIns="182843" bIns="91422" rtlCol="0">
            <a:spAutoFit/>
          </a:bodyPr>
          <a:lstStyle/>
          <a:p>
            <a:pPr algn="ctr"/>
            <a:r>
              <a:rPr lang="en-US" sz="2600" dirty="0" err="1" smtClean="0">
                <a:latin typeface="Lato Light"/>
                <a:cs typeface="Lato Light"/>
              </a:rPr>
              <a:t>Comparte</a:t>
            </a:r>
            <a:r>
              <a:rPr lang="en-US" sz="2600" dirty="0" smtClean="0">
                <a:latin typeface="Lato Light"/>
                <a:cs typeface="Lato Light"/>
              </a:rPr>
              <a:t> y </a:t>
            </a:r>
            <a:r>
              <a:rPr lang="en-US" sz="2600" dirty="0" err="1" smtClean="0">
                <a:latin typeface="Lato Light"/>
                <a:cs typeface="Lato Light"/>
              </a:rPr>
              <a:t>pregunta</a:t>
            </a:r>
            <a:endParaRPr lang="en-US" sz="2600" b="1" dirty="0">
              <a:latin typeface="Lato Light"/>
              <a:cs typeface="Lato Ligh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935408" y="7771832"/>
            <a:ext cx="4659535" cy="800220"/>
          </a:xfrm>
          <a:prstGeom prst="rect">
            <a:avLst/>
          </a:prstGeom>
          <a:noFill/>
        </p:spPr>
        <p:txBody>
          <a:bodyPr wrap="square" lIns="182843" tIns="91422" rIns="182843" bIns="91422" rtlCol="0">
            <a:spAutoFit/>
          </a:bodyPr>
          <a:lstStyle/>
          <a:p>
            <a:pPr algn="ctr"/>
            <a:r>
              <a:rPr lang="es-ES" sz="4000" b="1" dirty="0" smtClean="0">
                <a:solidFill>
                  <a:schemeClr val="tx2"/>
                </a:solidFill>
                <a:latin typeface="Lato Regular"/>
                <a:cs typeface="Lato Regular"/>
              </a:rPr>
              <a:t>Comunica</a:t>
            </a:r>
            <a:endParaRPr lang="id-ID" sz="4000" b="1" dirty="0">
              <a:solidFill>
                <a:schemeClr val="tx2"/>
              </a:solidFill>
              <a:latin typeface="Lato Regular"/>
              <a:cs typeface="Lato Regular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7849450" y="8513616"/>
            <a:ext cx="4953000" cy="984849"/>
          </a:xfrm>
          <a:prstGeom prst="rect">
            <a:avLst/>
          </a:prstGeom>
          <a:noFill/>
        </p:spPr>
        <p:txBody>
          <a:bodyPr wrap="square" lIns="182843" tIns="91422" rIns="182843" bIns="91422" rtlCol="0">
            <a:spAutoFit/>
          </a:bodyPr>
          <a:lstStyle/>
          <a:p>
            <a:pPr algn="ctr"/>
            <a:r>
              <a:rPr lang="en-US" sz="2600" dirty="0" smtClean="0">
                <a:latin typeface="Lato Light"/>
                <a:cs typeface="Lato Light"/>
              </a:rPr>
              <a:t>Y </a:t>
            </a:r>
            <a:r>
              <a:rPr lang="en-US" sz="2600" dirty="0" err="1" smtClean="0">
                <a:latin typeface="Lato Light"/>
                <a:cs typeface="Lato Light"/>
              </a:rPr>
              <a:t>comunica</a:t>
            </a:r>
            <a:r>
              <a:rPr lang="en-US" sz="2600" dirty="0" smtClean="0">
                <a:latin typeface="Lato Light"/>
                <a:cs typeface="Lato Light"/>
              </a:rPr>
              <a:t>, </a:t>
            </a:r>
            <a:r>
              <a:rPr lang="en-US" sz="2600" dirty="0" err="1" smtClean="0">
                <a:latin typeface="Lato Light"/>
                <a:cs typeface="Lato Light"/>
              </a:rPr>
              <a:t>siempre</a:t>
            </a:r>
            <a:r>
              <a:rPr lang="en-US" sz="2600" dirty="0" smtClean="0">
                <a:latin typeface="Lato Light"/>
                <a:cs typeface="Lato Light"/>
              </a:rPr>
              <a:t> </a:t>
            </a:r>
            <a:r>
              <a:rPr lang="en-US" sz="2600" dirty="0" err="1" smtClean="0">
                <a:latin typeface="Lato Light"/>
                <a:cs typeface="Lato Light"/>
              </a:rPr>
              <a:t>comunica</a:t>
            </a:r>
            <a:endParaRPr lang="en-US" sz="2600" b="1" dirty="0">
              <a:latin typeface="Lato Light"/>
              <a:cs typeface="Lato Light"/>
            </a:endParaRPr>
          </a:p>
        </p:txBody>
      </p:sp>
      <p:sp>
        <p:nvSpPr>
          <p:cNvPr id="54" name="Round Diagonal Corner Rectangle 53"/>
          <p:cNvSpPr/>
          <p:nvPr/>
        </p:nvSpPr>
        <p:spPr>
          <a:xfrm>
            <a:off x="2891424" y="4738164"/>
            <a:ext cx="2601757" cy="2602435"/>
          </a:xfrm>
          <a:prstGeom prst="round2DiagRect">
            <a:avLst>
              <a:gd name="adj1" fmla="val 18841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9419" tIns="109710" rIns="219419" bIns="109710" rtlCol="0" anchor="ctr"/>
          <a:lstStyle/>
          <a:p>
            <a:pPr algn="ctr"/>
            <a:endParaRPr lang="bg-BG"/>
          </a:p>
        </p:txBody>
      </p:sp>
      <p:sp>
        <p:nvSpPr>
          <p:cNvPr id="53" name="Round Diagonal Corner Rectangle 52"/>
          <p:cNvSpPr/>
          <p:nvPr/>
        </p:nvSpPr>
        <p:spPr>
          <a:xfrm rot="5400000">
            <a:off x="8340068" y="4738503"/>
            <a:ext cx="2602435" cy="2601757"/>
          </a:xfrm>
          <a:prstGeom prst="round2DiagRect">
            <a:avLst>
              <a:gd name="adj1" fmla="val 18841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9419" tIns="109710" rIns="219419" bIns="109710" rtlCol="0" anchor="ctr"/>
          <a:lstStyle/>
          <a:p>
            <a:pPr algn="ctr"/>
            <a:endParaRPr lang="bg-BG"/>
          </a:p>
        </p:txBody>
      </p:sp>
      <p:sp>
        <p:nvSpPr>
          <p:cNvPr id="55" name="Round Diagonal Corner Rectangle 54"/>
          <p:cNvSpPr/>
          <p:nvPr/>
        </p:nvSpPr>
        <p:spPr>
          <a:xfrm>
            <a:off x="13475571" y="4732730"/>
            <a:ext cx="2601757" cy="2602435"/>
          </a:xfrm>
          <a:prstGeom prst="round2DiagRect">
            <a:avLst>
              <a:gd name="adj1" fmla="val 18841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9419" tIns="109710" rIns="219419" bIns="109710" rtlCol="0" anchor="ctr"/>
          <a:lstStyle/>
          <a:p>
            <a:pPr algn="ctr"/>
            <a:endParaRPr lang="bg-BG"/>
          </a:p>
        </p:txBody>
      </p:sp>
      <p:sp>
        <p:nvSpPr>
          <p:cNvPr id="46" name="Round Diagonal Corner Rectangle 45"/>
          <p:cNvSpPr/>
          <p:nvPr/>
        </p:nvSpPr>
        <p:spPr>
          <a:xfrm rot="16200000">
            <a:off x="18928360" y="4730049"/>
            <a:ext cx="2602435" cy="2601757"/>
          </a:xfrm>
          <a:prstGeom prst="round2DiagRect">
            <a:avLst>
              <a:gd name="adj1" fmla="val 18841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9419" tIns="109710" rIns="219419" bIns="109710" rtlCol="0" anchor="ctr"/>
          <a:lstStyle/>
          <a:p>
            <a:pPr algn="ctr"/>
            <a:endParaRPr lang="bg-BG"/>
          </a:p>
        </p:txBody>
      </p:sp>
      <p:grpSp>
        <p:nvGrpSpPr>
          <p:cNvPr id="43" name="Group 588"/>
          <p:cNvGrpSpPr>
            <a:grpSpLocks/>
          </p:cNvGrpSpPr>
          <p:nvPr/>
        </p:nvGrpSpPr>
        <p:grpSpPr bwMode="auto">
          <a:xfrm>
            <a:off x="3554505" y="5419195"/>
            <a:ext cx="1261762" cy="1129992"/>
            <a:chOff x="2061431" y="5656262"/>
            <a:chExt cx="583344" cy="522287"/>
          </a:xfrm>
          <a:solidFill>
            <a:schemeClr val="bg1"/>
          </a:solidFill>
        </p:grpSpPr>
        <p:sp>
          <p:nvSpPr>
            <p:cNvPr id="44" name="Freeform 539"/>
            <p:cNvSpPr>
              <a:spLocks noChangeArrowheads="1"/>
            </p:cNvSpPr>
            <p:nvPr/>
          </p:nvSpPr>
          <p:spPr bwMode="auto">
            <a:xfrm>
              <a:off x="2403475" y="5656262"/>
              <a:ext cx="241300" cy="238125"/>
            </a:xfrm>
            <a:custGeom>
              <a:avLst/>
              <a:gdLst>
                <a:gd name="T0" fmla="*/ 159 w 670"/>
                <a:gd name="T1" fmla="*/ 660 h 661"/>
                <a:gd name="T2" fmla="*/ 259 w 670"/>
                <a:gd name="T3" fmla="*/ 635 h 661"/>
                <a:gd name="T4" fmla="*/ 669 w 670"/>
                <a:gd name="T5" fmla="*/ 225 h 661"/>
                <a:gd name="T6" fmla="*/ 435 w 670"/>
                <a:gd name="T7" fmla="*/ 0 h 661"/>
                <a:gd name="T8" fmla="*/ 33 w 670"/>
                <a:gd name="T9" fmla="*/ 409 h 661"/>
                <a:gd name="T10" fmla="*/ 0 w 670"/>
                <a:gd name="T11" fmla="*/ 510 h 661"/>
                <a:gd name="T12" fmla="*/ 159 w 670"/>
                <a:gd name="T13" fmla="*/ 660 h 661"/>
                <a:gd name="T14" fmla="*/ 159 w 670"/>
                <a:gd name="T15" fmla="*/ 660 h 661"/>
                <a:gd name="T16" fmla="*/ 159 w 670"/>
                <a:gd name="T17" fmla="*/ 660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0" h="661">
                  <a:moveTo>
                    <a:pt x="159" y="660"/>
                  </a:moveTo>
                  <a:cubicBezTo>
                    <a:pt x="184" y="643"/>
                    <a:pt x="226" y="635"/>
                    <a:pt x="259" y="635"/>
                  </a:cubicBezTo>
                  <a:cubicBezTo>
                    <a:pt x="669" y="225"/>
                    <a:pt x="669" y="225"/>
                    <a:pt x="669" y="225"/>
                  </a:cubicBezTo>
                  <a:cubicBezTo>
                    <a:pt x="435" y="0"/>
                    <a:pt x="435" y="0"/>
                    <a:pt x="435" y="0"/>
                  </a:cubicBezTo>
                  <a:cubicBezTo>
                    <a:pt x="33" y="409"/>
                    <a:pt x="33" y="409"/>
                    <a:pt x="33" y="409"/>
                  </a:cubicBezTo>
                  <a:cubicBezTo>
                    <a:pt x="33" y="443"/>
                    <a:pt x="25" y="485"/>
                    <a:pt x="0" y="510"/>
                  </a:cubicBezTo>
                  <a:lnTo>
                    <a:pt x="159" y="660"/>
                  </a:lnTo>
                  <a:close/>
                  <a:moveTo>
                    <a:pt x="159" y="660"/>
                  </a:moveTo>
                  <a:lnTo>
                    <a:pt x="159" y="66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a typeface="SimSun" charset="0"/>
              </a:endParaRPr>
            </a:p>
          </p:txBody>
        </p:sp>
        <p:sp>
          <p:nvSpPr>
            <p:cNvPr id="47" name="Freeform 540"/>
            <p:cNvSpPr>
              <a:spLocks noChangeArrowheads="1"/>
            </p:cNvSpPr>
            <p:nvPr/>
          </p:nvSpPr>
          <p:spPr bwMode="auto">
            <a:xfrm>
              <a:off x="2124075" y="5981699"/>
              <a:ext cx="196850" cy="195263"/>
            </a:xfrm>
            <a:custGeom>
              <a:avLst/>
              <a:gdLst>
                <a:gd name="T0" fmla="*/ 226 w 545"/>
                <a:gd name="T1" fmla="*/ 259 h 544"/>
                <a:gd name="T2" fmla="*/ 209 w 545"/>
                <a:gd name="T3" fmla="*/ 242 h 544"/>
                <a:gd name="T4" fmla="*/ 134 w 545"/>
                <a:gd name="T5" fmla="*/ 301 h 544"/>
                <a:gd name="T6" fmla="*/ 0 w 545"/>
                <a:gd name="T7" fmla="*/ 510 h 544"/>
                <a:gd name="T8" fmla="*/ 34 w 545"/>
                <a:gd name="T9" fmla="*/ 543 h 544"/>
                <a:gd name="T10" fmla="*/ 243 w 545"/>
                <a:gd name="T11" fmla="*/ 409 h 544"/>
                <a:gd name="T12" fmla="*/ 301 w 545"/>
                <a:gd name="T13" fmla="*/ 334 h 544"/>
                <a:gd name="T14" fmla="*/ 285 w 545"/>
                <a:gd name="T15" fmla="*/ 317 h 544"/>
                <a:gd name="T16" fmla="*/ 544 w 545"/>
                <a:gd name="T17" fmla="*/ 58 h 544"/>
                <a:gd name="T18" fmla="*/ 485 w 545"/>
                <a:gd name="T19" fmla="*/ 0 h 544"/>
                <a:gd name="T20" fmla="*/ 226 w 545"/>
                <a:gd name="T21" fmla="*/ 259 h 544"/>
                <a:gd name="T22" fmla="*/ 226 w 545"/>
                <a:gd name="T23" fmla="*/ 259 h 544"/>
                <a:gd name="T24" fmla="*/ 226 w 545"/>
                <a:gd name="T25" fmla="*/ 259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5" h="544">
                  <a:moveTo>
                    <a:pt x="226" y="259"/>
                  </a:moveTo>
                  <a:lnTo>
                    <a:pt x="209" y="242"/>
                  </a:lnTo>
                  <a:lnTo>
                    <a:pt x="134" y="301"/>
                  </a:lnTo>
                  <a:lnTo>
                    <a:pt x="0" y="510"/>
                  </a:lnTo>
                  <a:lnTo>
                    <a:pt x="34" y="543"/>
                  </a:lnTo>
                  <a:lnTo>
                    <a:pt x="243" y="409"/>
                  </a:lnTo>
                  <a:lnTo>
                    <a:pt x="301" y="334"/>
                  </a:lnTo>
                  <a:lnTo>
                    <a:pt x="285" y="317"/>
                  </a:lnTo>
                  <a:lnTo>
                    <a:pt x="544" y="58"/>
                  </a:lnTo>
                  <a:lnTo>
                    <a:pt x="485" y="0"/>
                  </a:lnTo>
                  <a:lnTo>
                    <a:pt x="226" y="259"/>
                  </a:lnTo>
                  <a:close/>
                  <a:moveTo>
                    <a:pt x="226" y="259"/>
                  </a:moveTo>
                  <a:lnTo>
                    <a:pt x="226" y="259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a typeface="SimSun" charset="0"/>
              </a:endParaRPr>
            </a:p>
          </p:txBody>
        </p:sp>
        <p:sp>
          <p:nvSpPr>
            <p:cNvPr id="48" name="Freeform 541"/>
            <p:cNvSpPr>
              <a:spLocks noChangeArrowheads="1"/>
            </p:cNvSpPr>
            <p:nvPr/>
          </p:nvSpPr>
          <p:spPr bwMode="auto">
            <a:xfrm>
              <a:off x="2124075" y="5981699"/>
              <a:ext cx="196850" cy="195263"/>
            </a:xfrm>
            <a:custGeom>
              <a:avLst/>
              <a:gdLst>
                <a:gd name="T0" fmla="*/ 226 w 545"/>
                <a:gd name="T1" fmla="*/ 259 h 544"/>
                <a:gd name="T2" fmla="*/ 209 w 545"/>
                <a:gd name="T3" fmla="*/ 242 h 544"/>
                <a:gd name="T4" fmla="*/ 134 w 545"/>
                <a:gd name="T5" fmla="*/ 301 h 544"/>
                <a:gd name="T6" fmla="*/ 0 w 545"/>
                <a:gd name="T7" fmla="*/ 510 h 544"/>
                <a:gd name="T8" fmla="*/ 34 w 545"/>
                <a:gd name="T9" fmla="*/ 543 h 544"/>
                <a:gd name="T10" fmla="*/ 243 w 545"/>
                <a:gd name="T11" fmla="*/ 409 h 544"/>
                <a:gd name="T12" fmla="*/ 301 w 545"/>
                <a:gd name="T13" fmla="*/ 334 h 544"/>
                <a:gd name="T14" fmla="*/ 285 w 545"/>
                <a:gd name="T15" fmla="*/ 317 h 544"/>
                <a:gd name="T16" fmla="*/ 544 w 545"/>
                <a:gd name="T17" fmla="*/ 58 h 544"/>
                <a:gd name="T18" fmla="*/ 485 w 545"/>
                <a:gd name="T19" fmla="*/ 0 h 544"/>
                <a:gd name="T20" fmla="*/ 226 w 545"/>
                <a:gd name="T21" fmla="*/ 259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5" h="544">
                  <a:moveTo>
                    <a:pt x="226" y="259"/>
                  </a:moveTo>
                  <a:lnTo>
                    <a:pt x="209" y="242"/>
                  </a:lnTo>
                  <a:lnTo>
                    <a:pt x="134" y="301"/>
                  </a:lnTo>
                  <a:lnTo>
                    <a:pt x="0" y="510"/>
                  </a:lnTo>
                  <a:lnTo>
                    <a:pt x="34" y="543"/>
                  </a:lnTo>
                  <a:lnTo>
                    <a:pt x="243" y="409"/>
                  </a:lnTo>
                  <a:lnTo>
                    <a:pt x="301" y="334"/>
                  </a:lnTo>
                  <a:lnTo>
                    <a:pt x="285" y="317"/>
                  </a:lnTo>
                  <a:lnTo>
                    <a:pt x="544" y="58"/>
                  </a:lnTo>
                  <a:lnTo>
                    <a:pt x="485" y="0"/>
                  </a:lnTo>
                  <a:lnTo>
                    <a:pt x="226" y="259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a typeface="SimSun" charset="0"/>
              </a:endParaRPr>
            </a:p>
          </p:txBody>
        </p:sp>
        <p:sp>
          <p:nvSpPr>
            <p:cNvPr id="49" name="Freeform 542"/>
            <p:cNvSpPr>
              <a:spLocks noChangeArrowheads="1"/>
            </p:cNvSpPr>
            <p:nvPr/>
          </p:nvSpPr>
          <p:spPr bwMode="auto">
            <a:xfrm>
              <a:off x="2205038" y="6075362"/>
              <a:ext cx="1587" cy="1587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a typeface="SimSun" charset="0"/>
              </a:endParaRPr>
            </a:p>
          </p:txBody>
        </p:sp>
        <p:sp>
          <p:nvSpPr>
            <p:cNvPr id="50" name="Freeform 543"/>
            <p:cNvSpPr>
              <a:spLocks noChangeArrowheads="1"/>
            </p:cNvSpPr>
            <p:nvPr/>
          </p:nvSpPr>
          <p:spPr bwMode="auto">
            <a:xfrm>
              <a:off x="2061431" y="5662612"/>
              <a:ext cx="520701" cy="515937"/>
            </a:xfrm>
            <a:custGeom>
              <a:avLst/>
              <a:gdLst>
                <a:gd name="T0" fmla="*/ 644 w 1448"/>
                <a:gd name="T1" fmla="*/ 427 h 1431"/>
                <a:gd name="T2" fmla="*/ 561 w 1448"/>
                <a:gd name="T3" fmla="*/ 117 h 1431"/>
                <a:gd name="T4" fmla="*/ 251 w 1448"/>
                <a:gd name="T5" fmla="*/ 34 h 1431"/>
                <a:gd name="T6" fmla="*/ 435 w 1448"/>
                <a:gd name="T7" fmla="*/ 209 h 1431"/>
                <a:gd name="T8" fmla="*/ 385 w 1448"/>
                <a:gd name="T9" fmla="*/ 385 h 1431"/>
                <a:gd name="T10" fmla="*/ 210 w 1448"/>
                <a:gd name="T11" fmla="*/ 435 h 1431"/>
                <a:gd name="T12" fmla="*/ 34 w 1448"/>
                <a:gd name="T13" fmla="*/ 251 h 1431"/>
                <a:gd name="T14" fmla="*/ 109 w 1448"/>
                <a:gd name="T15" fmla="*/ 561 h 1431"/>
                <a:gd name="T16" fmla="*/ 435 w 1448"/>
                <a:gd name="T17" fmla="*/ 644 h 1431"/>
                <a:gd name="T18" fmla="*/ 1179 w 1448"/>
                <a:gd name="T19" fmla="*/ 1380 h 1431"/>
                <a:gd name="T20" fmla="*/ 1288 w 1448"/>
                <a:gd name="T21" fmla="*/ 1430 h 1431"/>
                <a:gd name="T22" fmla="*/ 1388 w 1448"/>
                <a:gd name="T23" fmla="*/ 1380 h 1431"/>
                <a:gd name="T24" fmla="*/ 1388 w 1448"/>
                <a:gd name="T25" fmla="*/ 1171 h 1431"/>
                <a:gd name="T26" fmla="*/ 644 w 1448"/>
                <a:gd name="T27" fmla="*/ 427 h 1431"/>
                <a:gd name="T28" fmla="*/ 1296 w 1448"/>
                <a:gd name="T29" fmla="*/ 1355 h 1431"/>
                <a:gd name="T30" fmla="*/ 1238 w 1448"/>
                <a:gd name="T31" fmla="*/ 1305 h 1431"/>
                <a:gd name="T32" fmla="*/ 1296 w 1448"/>
                <a:gd name="T33" fmla="*/ 1246 h 1431"/>
                <a:gd name="T34" fmla="*/ 1355 w 1448"/>
                <a:gd name="T35" fmla="*/ 1305 h 1431"/>
                <a:gd name="T36" fmla="*/ 1296 w 1448"/>
                <a:gd name="T37" fmla="*/ 1355 h 1431"/>
                <a:gd name="T38" fmla="*/ 1296 w 1448"/>
                <a:gd name="T39" fmla="*/ 1355 h 1431"/>
                <a:gd name="T40" fmla="*/ 1296 w 1448"/>
                <a:gd name="T41" fmla="*/ 1355 h 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48" h="1431">
                  <a:moveTo>
                    <a:pt x="644" y="427"/>
                  </a:moveTo>
                  <a:cubicBezTo>
                    <a:pt x="678" y="318"/>
                    <a:pt x="644" y="201"/>
                    <a:pt x="561" y="117"/>
                  </a:cubicBezTo>
                  <a:cubicBezTo>
                    <a:pt x="477" y="34"/>
                    <a:pt x="360" y="0"/>
                    <a:pt x="251" y="34"/>
                  </a:cubicBezTo>
                  <a:cubicBezTo>
                    <a:pt x="435" y="209"/>
                    <a:pt x="435" y="209"/>
                    <a:pt x="435" y="209"/>
                  </a:cubicBezTo>
                  <a:cubicBezTo>
                    <a:pt x="385" y="385"/>
                    <a:pt x="385" y="385"/>
                    <a:pt x="385" y="385"/>
                  </a:cubicBezTo>
                  <a:cubicBezTo>
                    <a:pt x="210" y="435"/>
                    <a:pt x="210" y="435"/>
                    <a:pt x="210" y="435"/>
                  </a:cubicBezTo>
                  <a:cubicBezTo>
                    <a:pt x="34" y="251"/>
                    <a:pt x="34" y="251"/>
                    <a:pt x="34" y="251"/>
                  </a:cubicBezTo>
                  <a:cubicBezTo>
                    <a:pt x="0" y="360"/>
                    <a:pt x="25" y="477"/>
                    <a:pt x="109" y="561"/>
                  </a:cubicBezTo>
                  <a:cubicBezTo>
                    <a:pt x="201" y="653"/>
                    <a:pt x="326" y="677"/>
                    <a:pt x="435" y="644"/>
                  </a:cubicBezTo>
                  <a:cubicBezTo>
                    <a:pt x="1179" y="1380"/>
                    <a:pt x="1179" y="1380"/>
                    <a:pt x="1179" y="1380"/>
                  </a:cubicBezTo>
                  <a:cubicBezTo>
                    <a:pt x="1204" y="1413"/>
                    <a:pt x="1246" y="1430"/>
                    <a:pt x="1288" y="1430"/>
                  </a:cubicBezTo>
                  <a:cubicBezTo>
                    <a:pt x="1321" y="1430"/>
                    <a:pt x="1363" y="1413"/>
                    <a:pt x="1388" y="1380"/>
                  </a:cubicBezTo>
                  <a:cubicBezTo>
                    <a:pt x="1447" y="1321"/>
                    <a:pt x="1447" y="1229"/>
                    <a:pt x="1388" y="1171"/>
                  </a:cubicBezTo>
                  <a:lnTo>
                    <a:pt x="644" y="427"/>
                  </a:lnTo>
                  <a:close/>
                  <a:moveTo>
                    <a:pt x="1296" y="1355"/>
                  </a:moveTo>
                  <a:cubicBezTo>
                    <a:pt x="1263" y="1355"/>
                    <a:pt x="1238" y="1330"/>
                    <a:pt x="1238" y="1305"/>
                  </a:cubicBezTo>
                  <a:cubicBezTo>
                    <a:pt x="1238" y="1271"/>
                    <a:pt x="1263" y="1246"/>
                    <a:pt x="1296" y="1246"/>
                  </a:cubicBezTo>
                  <a:cubicBezTo>
                    <a:pt x="1330" y="1246"/>
                    <a:pt x="1355" y="1271"/>
                    <a:pt x="1355" y="1305"/>
                  </a:cubicBezTo>
                  <a:cubicBezTo>
                    <a:pt x="1355" y="1330"/>
                    <a:pt x="1330" y="1355"/>
                    <a:pt x="1296" y="1355"/>
                  </a:cubicBezTo>
                  <a:close/>
                  <a:moveTo>
                    <a:pt x="1296" y="1355"/>
                  </a:moveTo>
                  <a:lnTo>
                    <a:pt x="1296" y="135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a typeface="SimSun" charset="0"/>
              </a:endParaRPr>
            </a:p>
          </p:txBody>
        </p:sp>
      </p:grpSp>
      <p:sp>
        <p:nvSpPr>
          <p:cNvPr id="51" name="Freeform 290"/>
          <p:cNvSpPr>
            <a:spLocks noChangeArrowheads="1"/>
          </p:cNvSpPr>
          <p:nvPr/>
        </p:nvSpPr>
        <p:spPr bwMode="auto">
          <a:xfrm>
            <a:off x="8962946" y="5495343"/>
            <a:ext cx="1426320" cy="1104742"/>
          </a:xfrm>
          <a:custGeom>
            <a:avLst/>
            <a:gdLst>
              <a:gd name="T0" fmla="*/ 995 w 996"/>
              <a:gd name="T1" fmla="*/ 409 h 770"/>
              <a:gd name="T2" fmla="*/ 836 w 996"/>
              <a:gd name="T3" fmla="*/ 409 h 770"/>
              <a:gd name="T4" fmla="*/ 543 w 996"/>
              <a:gd name="T5" fmla="*/ 192 h 770"/>
              <a:gd name="T6" fmla="*/ 384 w 996"/>
              <a:gd name="T7" fmla="*/ 275 h 770"/>
              <a:gd name="T8" fmla="*/ 360 w 996"/>
              <a:gd name="T9" fmla="*/ 158 h 770"/>
              <a:gd name="T10" fmla="*/ 702 w 996"/>
              <a:gd name="T11" fmla="*/ 33 h 770"/>
              <a:gd name="T12" fmla="*/ 836 w 996"/>
              <a:gd name="T13" fmla="*/ 133 h 770"/>
              <a:gd name="T14" fmla="*/ 334 w 996"/>
              <a:gd name="T15" fmla="*/ 626 h 770"/>
              <a:gd name="T16" fmla="*/ 276 w 996"/>
              <a:gd name="T17" fmla="*/ 551 h 770"/>
              <a:gd name="T18" fmla="*/ 209 w 996"/>
              <a:gd name="T19" fmla="*/ 484 h 770"/>
              <a:gd name="T20" fmla="*/ 109 w 996"/>
              <a:gd name="T21" fmla="*/ 434 h 770"/>
              <a:gd name="T22" fmla="*/ 159 w 996"/>
              <a:gd name="T23" fmla="*/ 535 h 770"/>
              <a:gd name="T24" fmla="*/ 226 w 996"/>
              <a:gd name="T25" fmla="*/ 602 h 770"/>
              <a:gd name="T26" fmla="*/ 293 w 996"/>
              <a:gd name="T27" fmla="*/ 668 h 770"/>
              <a:gd name="T28" fmla="*/ 393 w 996"/>
              <a:gd name="T29" fmla="*/ 727 h 770"/>
              <a:gd name="T30" fmla="*/ 334 w 996"/>
              <a:gd name="T31" fmla="*/ 626 h 770"/>
              <a:gd name="T32" fmla="*/ 594 w 996"/>
              <a:gd name="T33" fmla="*/ 267 h 770"/>
              <a:gd name="T34" fmla="*/ 443 w 996"/>
              <a:gd name="T35" fmla="*/ 301 h 770"/>
              <a:gd name="T36" fmla="*/ 284 w 996"/>
              <a:gd name="T37" fmla="*/ 217 h 770"/>
              <a:gd name="T38" fmla="*/ 460 w 996"/>
              <a:gd name="T39" fmla="*/ 50 h 770"/>
              <a:gd name="T40" fmla="*/ 184 w 996"/>
              <a:gd name="T41" fmla="*/ 100 h 770"/>
              <a:gd name="T42" fmla="*/ 0 w 996"/>
              <a:gd name="T43" fmla="*/ 66 h 770"/>
              <a:gd name="T44" fmla="*/ 50 w 996"/>
              <a:gd name="T45" fmla="*/ 443 h 770"/>
              <a:gd name="T46" fmla="*/ 234 w 996"/>
              <a:gd name="T47" fmla="*/ 392 h 770"/>
              <a:gd name="T48" fmla="*/ 293 w 996"/>
              <a:gd name="T49" fmla="*/ 468 h 770"/>
              <a:gd name="T50" fmla="*/ 360 w 996"/>
              <a:gd name="T51" fmla="*/ 535 h 770"/>
              <a:gd name="T52" fmla="*/ 426 w 996"/>
              <a:gd name="T53" fmla="*/ 610 h 770"/>
              <a:gd name="T54" fmla="*/ 477 w 996"/>
              <a:gd name="T55" fmla="*/ 727 h 770"/>
              <a:gd name="T56" fmla="*/ 543 w 996"/>
              <a:gd name="T57" fmla="*/ 660 h 770"/>
              <a:gd name="T58" fmla="*/ 485 w 996"/>
              <a:gd name="T59" fmla="*/ 585 h 770"/>
              <a:gd name="T60" fmla="*/ 569 w 996"/>
              <a:gd name="T61" fmla="*/ 668 h 770"/>
              <a:gd name="T62" fmla="*/ 627 w 996"/>
              <a:gd name="T63" fmla="*/ 602 h 770"/>
              <a:gd name="T64" fmla="*/ 652 w 996"/>
              <a:gd name="T65" fmla="*/ 610 h 770"/>
              <a:gd name="T66" fmla="*/ 719 w 996"/>
              <a:gd name="T67" fmla="*/ 543 h 770"/>
              <a:gd name="T68" fmla="*/ 727 w 996"/>
              <a:gd name="T69" fmla="*/ 526 h 770"/>
              <a:gd name="T70" fmla="*/ 786 w 996"/>
              <a:gd name="T71" fmla="*/ 535 h 770"/>
              <a:gd name="T72" fmla="*/ 786 w 996"/>
              <a:gd name="T73" fmla="*/ 468 h 7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96" h="770">
                <a:moveTo>
                  <a:pt x="995" y="100"/>
                </a:moveTo>
                <a:cubicBezTo>
                  <a:pt x="995" y="409"/>
                  <a:pt x="995" y="409"/>
                  <a:pt x="995" y="409"/>
                </a:cubicBezTo>
                <a:cubicBezTo>
                  <a:pt x="995" y="409"/>
                  <a:pt x="928" y="426"/>
                  <a:pt x="920" y="426"/>
                </a:cubicBezTo>
                <a:cubicBezTo>
                  <a:pt x="903" y="426"/>
                  <a:pt x="861" y="443"/>
                  <a:pt x="836" y="409"/>
                </a:cubicBezTo>
                <a:cubicBezTo>
                  <a:pt x="786" y="367"/>
                  <a:pt x="619" y="192"/>
                  <a:pt x="619" y="192"/>
                </a:cubicBezTo>
                <a:cubicBezTo>
                  <a:pt x="619" y="192"/>
                  <a:pt x="594" y="167"/>
                  <a:pt x="543" y="192"/>
                </a:cubicBezTo>
                <a:cubicBezTo>
                  <a:pt x="502" y="217"/>
                  <a:pt x="443" y="250"/>
                  <a:pt x="418" y="259"/>
                </a:cubicBezTo>
                <a:cubicBezTo>
                  <a:pt x="410" y="267"/>
                  <a:pt x="393" y="275"/>
                  <a:pt x="384" y="275"/>
                </a:cubicBezTo>
                <a:cubicBezTo>
                  <a:pt x="351" y="275"/>
                  <a:pt x="326" y="242"/>
                  <a:pt x="326" y="209"/>
                </a:cubicBezTo>
                <a:cubicBezTo>
                  <a:pt x="326" y="183"/>
                  <a:pt x="343" y="167"/>
                  <a:pt x="360" y="158"/>
                </a:cubicBezTo>
                <a:cubicBezTo>
                  <a:pt x="426" y="116"/>
                  <a:pt x="552" y="50"/>
                  <a:pt x="602" y="16"/>
                </a:cubicBezTo>
                <a:cubicBezTo>
                  <a:pt x="635" y="0"/>
                  <a:pt x="652" y="0"/>
                  <a:pt x="702" y="33"/>
                </a:cubicBezTo>
                <a:cubicBezTo>
                  <a:pt x="752" y="83"/>
                  <a:pt x="803" y="125"/>
                  <a:pt x="803" y="125"/>
                </a:cubicBezTo>
                <a:cubicBezTo>
                  <a:pt x="803" y="125"/>
                  <a:pt x="819" y="133"/>
                  <a:pt x="836" y="133"/>
                </a:cubicBezTo>
                <a:cubicBezTo>
                  <a:pt x="878" y="125"/>
                  <a:pt x="995" y="100"/>
                  <a:pt x="995" y="100"/>
                </a:cubicBezTo>
                <a:close/>
                <a:moveTo>
                  <a:pt x="334" y="626"/>
                </a:moveTo>
                <a:cubicBezTo>
                  <a:pt x="343" y="610"/>
                  <a:pt x="343" y="585"/>
                  <a:pt x="326" y="568"/>
                </a:cubicBezTo>
                <a:cubicBezTo>
                  <a:pt x="309" y="551"/>
                  <a:pt x="293" y="551"/>
                  <a:pt x="276" y="551"/>
                </a:cubicBezTo>
                <a:cubicBezTo>
                  <a:pt x="276" y="535"/>
                  <a:pt x="276" y="510"/>
                  <a:pt x="259" y="501"/>
                </a:cubicBezTo>
                <a:cubicBezTo>
                  <a:pt x="251" y="484"/>
                  <a:pt x="226" y="476"/>
                  <a:pt x="209" y="484"/>
                </a:cubicBezTo>
                <a:cubicBezTo>
                  <a:pt x="217" y="468"/>
                  <a:pt x="209" y="443"/>
                  <a:pt x="201" y="426"/>
                </a:cubicBezTo>
                <a:cubicBezTo>
                  <a:pt x="176" y="401"/>
                  <a:pt x="134" y="409"/>
                  <a:pt x="109" y="434"/>
                </a:cubicBezTo>
                <a:cubicBezTo>
                  <a:pt x="92" y="451"/>
                  <a:pt x="75" y="501"/>
                  <a:pt x="92" y="526"/>
                </a:cubicBezTo>
                <a:cubicBezTo>
                  <a:pt x="117" y="551"/>
                  <a:pt x="142" y="535"/>
                  <a:pt x="159" y="535"/>
                </a:cubicBezTo>
                <a:cubicBezTo>
                  <a:pt x="159" y="551"/>
                  <a:pt x="142" y="568"/>
                  <a:pt x="159" y="593"/>
                </a:cubicBezTo>
                <a:cubicBezTo>
                  <a:pt x="176" y="618"/>
                  <a:pt x="209" y="602"/>
                  <a:pt x="226" y="602"/>
                </a:cubicBezTo>
                <a:cubicBezTo>
                  <a:pt x="217" y="618"/>
                  <a:pt x="201" y="643"/>
                  <a:pt x="226" y="668"/>
                </a:cubicBezTo>
                <a:cubicBezTo>
                  <a:pt x="242" y="685"/>
                  <a:pt x="276" y="677"/>
                  <a:pt x="293" y="668"/>
                </a:cubicBezTo>
                <a:cubicBezTo>
                  <a:pt x="284" y="693"/>
                  <a:pt x="268" y="710"/>
                  <a:pt x="293" y="744"/>
                </a:cubicBezTo>
                <a:cubicBezTo>
                  <a:pt x="318" y="769"/>
                  <a:pt x="368" y="752"/>
                  <a:pt x="393" y="727"/>
                </a:cubicBezTo>
                <a:cubicBezTo>
                  <a:pt x="418" y="702"/>
                  <a:pt x="418" y="668"/>
                  <a:pt x="393" y="643"/>
                </a:cubicBezTo>
                <a:cubicBezTo>
                  <a:pt x="376" y="626"/>
                  <a:pt x="360" y="626"/>
                  <a:pt x="334" y="626"/>
                </a:cubicBezTo>
                <a:close/>
                <a:moveTo>
                  <a:pt x="786" y="468"/>
                </a:moveTo>
                <a:cubicBezTo>
                  <a:pt x="610" y="284"/>
                  <a:pt x="694" y="367"/>
                  <a:pt x="594" y="267"/>
                </a:cubicBezTo>
                <a:cubicBezTo>
                  <a:pt x="594" y="267"/>
                  <a:pt x="569" y="234"/>
                  <a:pt x="527" y="259"/>
                </a:cubicBezTo>
                <a:cubicBezTo>
                  <a:pt x="502" y="267"/>
                  <a:pt x="468" y="284"/>
                  <a:pt x="443" y="301"/>
                </a:cubicBezTo>
                <a:cubicBezTo>
                  <a:pt x="418" y="309"/>
                  <a:pt x="393" y="317"/>
                  <a:pt x="384" y="317"/>
                </a:cubicBezTo>
                <a:cubicBezTo>
                  <a:pt x="326" y="317"/>
                  <a:pt x="284" y="267"/>
                  <a:pt x="284" y="217"/>
                </a:cubicBezTo>
                <a:cubicBezTo>
                  <a:pt x="284" y="175"/>
                  <a:pt x="301" y="142"/>
                  <a:pt x="334" y="125"/>
                </a:cubicBezTo>
                <a:cubicBezTo>
                  <a:pt x="368" y="100"/>
                  <a:pt x="460" y="50"/>
                  <a:pt x="460" y="50"/>
                </a:cubicBezTo>
                <a:cubicBezTo>
                  <a:pt x="460" y="50"/>
                  <a:pt x="435" y="8"/>
                  <a:pt x="376" y="8"/>
                </a:cubicBezTo>
                <a:cubicBezTo>
                  <a:pt x="309" y="8"/>
                  <a:pt x="184" y="100"/>
                  <a:pt x="184" y="100"/>
                </a:cubicBezTo>
                <a:cubicBezTo>
                  <a:pt x="184" y="100"/>
                  <a:pt x="150" y="116"/>
                  <a:pt x="100" y="100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426"/>
                  <a:pt x="0" y="426"/>
                  <a:pt x="0" y="426"/>
                </a:cubicBezTo>
                <a:cubicBezTo>
                  <a:pt x="0" y="426"/>
                  <a:pt x="25" y="434"/>
                  <a:pt x="50" y="443"/>
                </a:cubicBezTo>
                <a:cubicBezTo>
                  <a:pt x="59" y="426"/>
                  <a:pt x="67" y="409"/>
                  <a:pt x="83" y="392"/>
                </a:cubicBezTo>
                <a:cubicBezTo>
                  <a:pt x="125" y="351"/>
                  <a:pt x="192" y="351"/>
                  <a:pt x="234" y="392"/>
                </a:cubicBezTo>
                <a:cubicBezTo>
                  <a:pt x="242" y="409"/>
                  <a:pt x="251" y="417"/>
                  <a:pt x="251" y="434"/>
                </a:cubicBezTo>
                <a:cubicBezTo>
                  <a:pt x="268" y="443"/>
                  <a:pt x="284" y="451"/>
                  <a:pt x="293" y="468"/>
                </a:cubicBezTo>
                <a:cubicBezTo>
                  <a:pt x="309" y="476"/>
                  <a:pt x="318" y="493"/>
                  <a:pt x="318" y="510"/>
                </a:cubicBezTo>
                <a:cubicBezTo>
                  <a:pt x="334" y="510"/>
                  <a:pt x="351" y="518"/>
                  <a:pt x="360" y="535"/>
                </a:cubicBezTo>
                <a:cubicBezTo>
                  <a:pt x="376" y="551"/>
                  <a:pt x="384" y="568"/>
                  <a:pt x="384" y="585"/>
                </a:cubicBezTo>
                <a:cubicBezTo>
                  <a:pt x="401" y="585"/>
                  <a:pt x="418" y="593"/>
                  <a:pt x="426" y="610"/>
                </a:cubicBezTo>
                <a:cubicBezTo>
                  <a:pt x="451" y="635"/>
                  <a:pt x="460" y="668"/>
                  <a:pt x="451" y="702"/>
                </a:cubicBezTo>
                <a:cubicBezTo>
                  <a:pt x="460" y="702"/>
                  <a:pt x="468" y="718"/>
                  <a:pt x="477" y="727"/>
                </a:cubicBezTo>
                <a:cubicBezTo>
                  <a:pt x="493" y="744"/>
                  <a:pt x="527" y="744"/>
                  <a:pt x="543" y="727"/>
                </a:cubicBezTo>
                <a:cubicBezTo>
                  <a:pt x="560" y="710"/>
                  <a:pt x="560" y="677"/>
                  <a:pt x="543" y="660"/>
                </a:cubicBezTo>
                <a:lnTo>
                  <a:pt x="535" y="660"/>
                </a:lnTo>
                <a:cubicBezTo>
                  <a:pt x="485" y="602"/>
                  <a:pt x="477" y="593"/>
                  <a:pt x="485" y="585"/>
                </a:cubicBezTo>
                <a:cubicBezTo>
                  <a:pt x="493" y="585"/>
                  <a:pt x="502" y="593"/>
                  <a:pt x="560" y="660"/>
                </a:cubicBezTo>
                <a:cubicBezTo>
                  <a:pt x="569" y="668"/>
                  <a:pt x="569" y="668"/>
                  <a:pt x="569" y="668"/>
                </a:cubicBezTo>
                <a:cubicBezTo>
                  <a:pt x="585" y="685"/>
                  <a:pt x="610" y="685"/>
                  <a:pt x="627" y="668"/>
                </a:cubicBezTo>
                <a:cubicBezTo>
                  <a:pt x="644" y="652"/>
                  <a:pt x="644" y="618"/>
                  <a:pt x="627" y="602"/>
                </a:cubicBezTo>
                <a:cubicBezTo>
                  <a:pt x="569" y="535"/>
                  <a:pt x="560" y="526"/>
                  <a:pt x="560" y="518"/>
                </a:cubicBezTo>
                <a:cubicBezTo>
                  <a:pt x="569" y="518"/>
                  <a:pt x="594" y="551"/>
                  <a:pt x="652" y="610"/>
                </a:cubicBezTo>
                <a:cubicBezTo>
                  <a:pt x="669" y="626"/>
                  <a:pt x="702" y="626"/>
                  <a:pt x="719" y="610"/>
                </a:cubicBezTo>
                <a:cubicBezTo>
                  <a:pt x="727" y="593"/>
                  <a:pt x="736" y="568"/>
                  <a:pt x="719" y="543"/>
                </a:cubicBezTo>
                <a:cubicBezTo>
                  <a:pt x="644" y="468"/>
                  <a:pt x="644" y="468"/>
                  <a:pt x="652" y="459"/>
                </a:cubicBezTo>
                <a:lnTo>
                  <a:pt x="727" y="526"/>
                </a:lnTo>
                <a:cubicBezTo>
                  <a:pt x="727" y="535"/>
                  <a:pt x="727" y="535"/>
                  <a:pt x="727" y="535"/>
                </a:cubicBezTo>
                <a:cubicBezTo>
                  <a:pt x="744" y="551"/>
                  <a:pt x="769" y="551"/>
                  <a:pt x="786" y="535"/>
                </a:cubicBezTo>
                <a:cubicBezTo>
                  <a:pt x="803" y="510"/>
                  <a:pt x="803" y="484"/>
                  <a:pt x="786" y="468"/>
                </a:cubicBezTo>
                <a:close/>
                <a:moveTo>
                  <a:pt x="786" y="468"/>
                </a:moveTo>
                <a:lnTo>
                  <a:pt x="786" y="46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lIns="243785" tIns="121892" rIns="243785" bIns="121892" anchor="ctr"/>
          <a:lstStyle/>
          <a:p>
            <a:pPr>
              <a:defRPr/>
            </a:pPr>
            <a:endParaRPr lang="en-US" dirty="0">
              <a:ea typeface="SimSun" charset="0"/>
            </a:endParaRPr>
          </a:p>
        </p:txBody>
      </p:sp>
      <p:sp>
        <p:nvSpPr>
          <p:cNvPr id="52" name="Freeform 237"/>
          <p:cNvSpPr>
            <a:spLocks noChangeArrowheads="1"/>
          </p:cNvSpPr>
          <p:nvPr/>
        </p:nvSpPr>
        <p:spPr bwMode="auto">
          <a:xfrm>
            <a:off x="14188013" y="5555796"/>
            <a:ext cx="1168660" cy="858519"/>
          </a:xfrm>
          <a:custGeom>
            <a:avLst/>
            <a:gdLst>
              <a:gd name="T0" fmla="*/ 586 w 1347"/>
              <a:gd name="T1" fmla="*/ 602 h 987"/>
              <a:gd name="T2" fmla="*/ 502 w 1347"/>
              <a:gd name="T3" fmla="*/ 535 h 987"/>
              <a:gd name="T4" fmla="*/ 42 w 1347"/>
              <a:gd name="T5" fmla="*/ 117 h 987"/>
              <a:gd name="T6" fmla="*/ 17 w 1347"/>
              <a:gd name="T7" fmla="*/ 33 h 987"/>
              <a:gd name="T8" fmla="*/ 92 w 1347"/>
              <a:gd name="T9" fmla="*/ 0 h 987"/>
              <a:gd name="T10" fmla="*/ 1255 w 1347"/>
              <a:gd name="T11" fmla="*/ 0 h 987"/>
              <a:gd name="T12" fmla="*/ 1330 w 1347"/>
              <a:gd name="T13" fmla="*/ 41 h 987"/>
              <a:gd name="T14" fmla="*/ 1305 w 1347"/>
              <a:gd name="T15" fmla="*/ 125 h 987"/>
              <a:gd name="T16" fmla="*/ 803 w 1347"/>
              <a:gd name="T17" fmla="*/ 576 h 987"/>
              <a:gd name="T18" fmla="*/ 586 w 1347"/>
              <a:gd name="T19" fmla="*/ 602 h 987"/>
              <a:gd name="T20" fmla="*/ 92 w 1347"/>
              <a:gd name="T21" fmla="*/ 986 h 987"/>
              <a:gd name="T22" fmla="*/ 0 w 1347"/>
              <a:gd name="T23" fmla="*/ 894 h 987"/>
              <a:gd name="T24" fmla="*/ 0 w 1347"/>
              <a:gd name="T25" fmla="*/ 225 h 987"/>
              <a:gd name="T26" fmla="*/ 42 w 1347"/>
              <a:gd name="T27" fmla="*/ 217 h 987"/>
              <a:gd name="T28" fmla="*/ 234 w 1347"/>
              <a:gd name="T29" fmla="*/ 409 h 987"/>
              <a:gd name="T30" fmla="*/ 251 w 1347"/>
              <a:gd name="T31" fmla="*/ 493 h 987"/>
              <a:gd name="T32" fmla="*/ 109 w 1347"/>
              <a:gd name="T33" fmla="*/ 827 h 987"/>
              <a:gd name="T34" fmla="*/ 126 w 1347"/>
              <a:gd name="T35" fmla="*/ 827 h 987"/>
              <a:gd name="T36" fmla="*/ 318 w 1347"/>
              <a:gd name="T37" fmla="*/ 576 h 987"/>
              <a:gd name="T38" fmla="*/ 393 w 1347"/>
              <a:gd name="T39" fmla="*/ 568 h 987"/>
              <a:gd name="T40" fmla="*/ 477 w 1347"/>
              <a:gd name="T41" fmla="*/ 643 h 987"/>
              <a:gd name="T42" fmla="*/ 569 w 1347"/>
              <a:gd name="T43" fmla="*/ 694 h 987"/>
              <a:gd name="T44" fmla="*/ 820 w 1347"/>
              <a:gd name="T45" fmla="*/ 677 h 987"/>
              <a:gd name="T46" fmla="*/ 945 w 1347"/>
              <a:gd name="T47" fmla="*/ 568 h 987"/>
              <a:gd name="T48" fmla="*/ 1020 w 1347"/>
              <a:gd name="T49" fmla="*/ 576 h 987"/>
              <a:gd name="T50" fmla="*/ 1229 w 1347"/>
              <a:gd name="T51" fmla="*/ 853 h 987"/>
              <a:gd name="T52" fmla="*/ 1238 w 1347"/>
              <a:gd name="T53" fmla="*/ 844 h 987"/>
              <a:gd name="T54" fmla="*/ 1096 w 1347"/>
              <a:gd name="T55" fmla="*/ 493 h 987"/>
              <a:gd name="T56" fmla="*/ 1112 w 1347"/>
              <a:gd name="T57" fmla="*/ 409 h 987"/>
              <a:gd name="T58" fmla="*/ 1313 w 1347"/>
              <a:gd name="T59" fmla="*/ 217 h 987"/>
              <a:gd name="T60" fmla="*/ 1346 w 1347"/>
              <a:gd name="T61" fmla="*/ 225 h 987"/>
              <a:gd name="T62" fmla="*/ 1346 w 1347"/>
              <a:gd name="T63" fmla="*/ 903 h 987"/>
              <a:gd name="T64" fmla="*/ 1246 w 1347"/>
              <a:gd name="T65" fmla="*/ 986 h 987"/>
              <a:gd name="T66" fmla="*/ 92 w 1347"/>
              <a:gd name="T67" fmla="*/ 986 h 987"/>
              <a:gd name="T68" fmla="*/ 92 w 1347"/>
              <a:gd name="T69" fmla="*/ 986 h 987"/>
              <a:gd name="T70" fmla="*/ 92 w 1347"/>
              <a:gd name="T71" fmla="*/ 986 h 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347" h="987">
                <a:moveTo>
                  <a:pt x="586" y="602"/>
                </a:moveTo>
                <a:cubicBezTo>
                  <a:pt x="561" y="585"/>
                  <a:pt x="519" y="560"/>
                  <a:pt x="502" y="535"/>
                </a:cubicBezTo>
                <a:cubicBezTo>
                  <a:pt x="42" y="117"/>
                  <a:pt x="42" y="117"/>
                  <a:pt x="42" y="117"/>
                </a:cubicBezTo>
                <a:cubicBezTo>
                  <a:pt x="26" y="100"/>
                  <a:pt x="9" y="58"/>
                  <a:pt x="17" y="33"/>
                </a:cubicBezTo>
                <a:cubicBezTo>
                  <a:pt x="34" y="17"/>
                  <a:pt x="51" y="0"/>
                  <a:pt x="92" y="0"/>
                </a:cubicBezTo>
                <a:cubicBezTo>
                  <a:pt x="1255" y="0"/>
                  <a:pt x="1255" y="0"/>
                  <a:pt x="1255" y="0"/>
                </a:cubicBezTo>
                <a:cubicBezTo>
                  <a:pt x="1255" y="0"/>
                  <a:pt x="1305" y="0"/>
                  <a:pt x="1330" y="41"/>
                </a:cubicBezTo>
                <a:cubicBezTo>
                  <a:pt x="1346" y="67"/>
                  <a:pt x="1330" y="108"/>
                  <a:pt x="1305" y="125"/>
                </a:cubicBezTo>
                <a:cubicBezTo>
                  <a:pt x="803" y="576"/>
                  <a:pt x="803" y="576"/>
                  <a:pt x="803" y="576"/>
                </a:cubicBezTo>
                <a:cubicBezTo>
                  <a:pt x="803" y="576"/>
                  <a:pt x="711" y="652"/>
                  <a:pt x="586" y="602"/>
                </a:cubicBezTo>
                <a:close/>
                <a:moveTo>
                  <a:pt x="92" y="986"/>
                </a:moveTo>
                <a:cubicBezTo>
                  <a:pt x="92" y="986"/>
                  <a:pt x="0" y="978"/>
                  <a:pt x="0" y="894"/>
                </a:cubicBezTo>
                <a:cubicBezTo>
                  <a:pt x="0" y="225"/>
                  <a:pt x="0" y="225"/>
                  <a:pt x="0" y="225"/>
                </a:cubicBezTo>
                <a:cubicBezTo>
                  <a:pt x="0" y="200"/>
                  <a:pt x="17" y="192"/>
                  <a:pt x="42" y="217"/>
                </a:cubicBezTo>
                <a:cubicBezTo>
                  <a:pt x="234" y="409"/>
                  <a:pt x="234" y="409"/>
                  <a:pt x="234" y="409"/>
                </a:cubicBezTo>
                <a:cubicBezTo>
                  <a:pt x="260" y="426"/>
                  <a:pt x="268" y="468"/>
                  <a:pt x="251" y="493"/>
                </a:cubicBezTo>
                <a:cubicBezTo>
                  <a:pt x="109" y="827"/>
                  <a:pt x="109" y="827"/>
                  <a:pt x="109" y="827"/>
                </a:cubicBezTo>
                <a:cubicBezTo>
                  <a:pt x="101" y="853"/>
                  <a:pt x="109" y="853"/>
                  <a:pt x="126" y="827"/>
                </a:cubicBezTo>
                <a:cubicBezTo>
                  <a:pt x="318" y="576"/>
                  <a:pt x="318" y="576"/>
                  <a:pt x="318" y="576"/>
                </a:cubicBezTo>
                <a:cubicBezTo>
                  <a:pt x="343" y="552"/>
                  <a:pt x="368" y="552"/>
                  <a:pt x="393" y="568"/>
                </a:cubicBezTo>
                <a:cubicBezTo>
                  <a:pt x="477" y="643"/>
                  <a:pt x="477" y="643"/>
                  <a:pt x="477" y="643"/>
                </a:cubicBezTo>
                <a:cubicBezTo>
                  <a:pt x="502" y="660"/>
                  <a:pt x="544" y="685"/>
                  <a:pt x="569" y="694"/>
                </a:cubicBezTo>
                <a:cubicBezTo>
                  <a:pt x="636" y="710"/>
                  <a:pt x="744" y="735"/>
                  <a:pt x="820" y="677"/>
                </a:cubicBezTo>
                <a:cubicBezTo>
                  <a:pt x="945" y="568"/>
                  <a:pt x="945" y="568"/>
                  <a:pt x="945" y="568"/>
                </a:cubicBezTo>
                <a:cubicBezTo>
                  <a:pt x="970" y="552"/>
                  <a:pt x="1004" y="552"/>
                  <a:pt x="1020" y="576"/>
                </a:cubicBezTo>
                <a:cubicBezTo>
                  <a:pt x="1229" y="853"/>
                  <a:pt x="1229" y="853"/>
                  <a:pt x="1229" y="853"/>
                </a:cubicBezTo>
                <a:cubicBezTo>
                  <a:pt x="1246" y="877"/>
                  <a:pt x="1246" y="869"/>
                  <a:pt x="1238" y="844"/>
                </a:cubicBezTo>
                <a:cubicBezTo>
                  <a:pt x="1096" y="493"/>
                  <a:pt x="1096" y="493"/>
                  <a:pt x="1096" y="493"/>
                </a:cubicBezTo>
                <a:cubicBezTo>
                  <a:pt x="1079" y="468"/>
                  <a:pt x="1087" y="434"/>
                  <a:pt x="1112" y="409"/>
                </a:cubicBezTo>
                <a:cubicBezTo>
                  <a:pt x="1313" y="217"/>
                  <a:pt x="1313" y="217"/>
                  <a:pt x="1313" y="217"/>
                </a:cubicBezTo>
                <a:cubicBezTo>
                  <a:pt x="1330" y="192"/>
                  <a:pt x="1346" y="200"/>
                  <a:pt x="1346" y="225"/>
                </a:cubicBezTo>
                <a:cubicBezTo>
                  <a:pt x="1346" y="903"/>
                  <a:pt x="1346" y="903"/>
                  <a:pt x="1346" y="903"/>
                </a:cubicBezTo>
                <a:cubicBezTo>
                  <a:pt x="1346" y="903"/>
                  <a:pt x="1338" y="986"/>
                  <a:pt x="1246" y="986"/>
                </a:cubicBezTo>
                <a:cubicBezTo>
                  <a:pt x="92" y="986"/>
                  <a:pt x="92" y="986"/>
                  <a:pt x="92" y="986"/>
                </a:cubicBezTo>
                <a:close/>
                <a:moveTo>
                  <a:pt x="92" y="986"/>
                </a:moveTo>
                <a:lnTo>
                  <a:pt x="92" y="98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lIns="243785" tIns="121892" rIns="243785" bIns="121892" anchor="ctr"/>
          <a:lstStyle/>
          <a:p>
            <a:pPr>
              <a:defRPr/>
            </a:pPr>
            <a:endParaRPr lang="en-US" dirty="0">
              <a:ea typeface="SimSun" charset="0"/>
            </a:endParaRPr>
          </a:p>
        </p:txBody>
      </p:sp>
      <p:sp>
        <p:nvSpPr>
          <p:cNvPr id="56" name="AutoShape 19"/>
          <p:cNvSpPr>
            <a:spLocks/>
          </p:cNvSpPr>
          <p:nvPr/>
        </p:nvSpPr>
        <p:spPr bwMode="auto">
          <a:xfrm>
            <a:off x="19790787" y="5488557"/>
            <a:ext cx="952286" cy="952534"/>
          </a:xfrm>
          <a:custGeom>
            <a:avLst/>
            <a:gdLst>
              <a:gd name="T0" fmla="*/ 10800 w 21600"/>
              <a:gd name="T1" fmla="*/ 10789 h 21579"/>
              <a:gd name="T2" fmla="*/ 10800 w 21600"/>
              <a:gd name="T3" fmla="*/ 10789 h 21579"/>
              <a:gd name="T4" fmla="*/ 10800 w 21600"/>
              <a:gd name="T5" fmla="*/ 10789 h 21579"/>
              <a:gd name="T6" fmla="*/ 10800 w 21600"/>
              <a:gd name="T7" fmla="*/ 10789 h 21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79">
                <a:moveTo>
                  <a:pt x="21599" y="9391"/>
                </a:moveTo>
                <a:cubicBezTo>
                  <a:pt x="21599" y="9887"/>
                  <a:pt x="21472" y="10321"/>
                  <a:pt x="21218" y="10697"/>
                </a:cubicBezTo>
                <a:cubicBezTo>
                  <a:pt x="20963" y="11072"/>
                  <a:pt x="20647" y="11313"/>
                  <a:pt x="20263" y="11427"/>
                </a:cubicBezTo>
                <a:lnTo>
                  <a:pt x="20263" y="16610"/>
                </a:lnTo>
                <a:cubicBezTo>
                  <a:pt x="20263" y="17200"/>
                  <a:pt x="20087" y="17708"/>
                  <a:pt x="19729" y="18128"/>
                </a:cubicBezTo>
                <a:cubicBezTo>
                  <a:pt x="19374" y="18550"/>
                  <a:pt x="18951" y="18758"/>
                  <a:pt x="18459" y="18758"/>
                </a:cubicBezTo>
                <a:cubicBezTo>
                  <a:pt x="17927" y="18122"/>
                  <a:pt x="17286" y="17505"/>
                  <a:pt x="16537" y="16904"/>
                </a:cubicBezTo>
                <a:cubicBezTo>
                  <a:pt x="15785" y="16305"/>
                  <a:pt x="14980" y="15756"/>
                  <a:pt x="14116" y="15254"/>
                </a:cubicBezTo>
                <a:cubicBezTo>
                  <a:pt x="13254" y="14755"/>
                  <a:pt x="12363" y="14324"/>
                  <a:pt x="11449" y="13969"/>
                </a:cubicBezTo>
                <a:cubicBezTo>
                  <a:pt x="10536" y="13614"/>
                  <a:pt x="9648" y="13379"/>
                  <a:pt x="8788" y="13267"/>
                </a:cubicBezTo>
                <a:cubicBezTo>
                  <a:pt x="8453" y="13379"/>
                  <a:pt x="8179" y="13564"/>
                  <a:pt x="7968" y="13828"/>
                </a:cubicBezTo>
                <a:cubicBezTo>
                  <a:pt x="7758" y="14092"/>
                  <a:pt x="7613" y="14386"/>
                  <a:pt x="7535" y="14706"/>
                </a:cubicBezTo>
                <a:cubicBezTo>
                  <a:pt x="7457" y="15028"/>
                  <a:pt x="7449" y="15360"/>
                  <a:pt x="7510" y="15698"/>
                </a:cubicBezTo>
                <a:cubicBezTo>
                  <a:pt x="7574" y="16035"/>
                  <a:pt x="7719" y="16340"/>
                  <a:pt x="7946" y="16610"/>
                </a:cubicBezTo>
                <a:cubicBezTo>
                  <a:pt x="7750" y="16992"/>
                  <a:pt x="7660" y="17347"/>
                  <a:pt x="7677" y="17673"/>
                </a:cubicBezTo>
                <a:cubicBezTo>
                  <a:pt x="7692" y="17993"/>
                  <a:pt x="7772" y="18307"/>
                  <a:pt x="7917" y="18606"/>
                </a:cubicBezTo>
                <a:cubicBezTo>
                  <a:pt x="8059" y="18908"/>
                  <a:pt x="8255" y="19193"/>
                  <a:pt x="8497" y="19469"/>
                </a:cubicBezTo>
                <a:cubicBezTo>
                  <a:pt x="8737" y="19745"/>
                  <a:pt x="8996" y="20021"/>
                  <a:pt x="9271" y="20291"/>
                </a:cubicBezTo>
                <a:cubicBezTo>
                  <a:pt x="9114" y="20696"/>
                  <a:pt x="8842" y="21001"/>
                  <a:pt x="8455" y="21212"/>
                </a:cubicBezTo>
                <a:cubicBezTo>
                  <a:pt x="8069" y="21423"/>
                  <a:pt x="7655" y="21541"/>
                  <a:pt x="7212" y="21570"/>
                </a:cubicBezTo>
                <a:cubicBezTo>
                  <a:pt x="6771" y="21599"/>
                  <a:pt x="6340" y="21550"/>
                  <a:pt x="5917" y="21423"/>
                </a:cubicBezTo>
                <a:cubicBezTo>
                  <a:pt x="5496" y="21294"/>
                  <a:pt x="5163" y="21092"/>
                  <a:pt x="4923" y="20810"/>
                </a:cubicBezTo>
                <a:cubicBezTo>
                  <a:pt x="4781" y="20241"/>
                  <a:pt x="4624" y="19657"/>
                  <a:pt x="4453" y="19055"/>
                </a:cubicBezTo>
                <a:cubicBezTo>
                  <a:pt x="4281" y="18453"/>
                  <a:pt x="4139" y="17843"/>
                  <a:pt x="4032" y="17224"/>
                </a:cubicBezTo>
                <a:cubicBezTo>
                  <a:pt x="3921" y="16599"/>
                  <a:pt x="3868" y="15953"/>
                  <a:pt x="3868" y="15281"/>
                </a:cubicBezTo>
                <a:cubicBezTo>
                  <a:pt x="3868" y="14615"/>
                  <a:pt x="3961" y="13905"/>
                  <a:pt x="4149" y="13153"/>
                </a:cubicBezTo>
                <a:lnTo>
                  <a:pt x="1804" y="13153"/>
                </a:lnTo>
                <a:cubicBezTo>
                  <a:pt x="1312" y="13153"/>
                  <a:pt x="888" y="12945"/>
                  <a:pt x="533" y="12522"/>
                </a:cubicBezTo>
                <a:cubicBezTo>
                  <a:pt x="176" y="12100"/>
                  <a:pt x="0" y="11592"/>
                  <a:pt x="0" y="10990"/>
                </a:cubicBezTo>
                <a:lnTo>
                  <a:pt x="0" y="7774"/>
                </a:lnTo>
                <a:cubicBezTo>
                  <a:pt x="0" y="7184"/>
                  <a:pt x="176" y="6676"/>
                  <a:pt x="526" y="6245"/>
                </a:cubicBezTo>
                <a:cubicBezTo>
                  <a:pt x="878" y="5819"/>
                  <a:pt x="1304" y="5605"/>
                  <a:pt x="1804" y="5605"/>
                </a:cubicBezTo>
                <a:lnTo>
                  <a:pt x="7652" y="5605"/>
                </a:lnTo>
                <a:cubicBezTo>
                  <a:pt x="8551" y="5605"/>
                  <a:pt x="9508" y="5449"/>
                  <a:pt x="10524" y="5135"/>
                </a:cubicBezTo>
                <a:cubicBezTo>
                  <a:pt x="11540" y="4821"/>
                  <a:pt x="12536" y="4399"/>
                  <a:pt x="13511" y="3873"/>
                </a:cubicBezTo>
                <a:cubicBezTo>
                  <a:pt x="14488" y="3342"/>
                  <a:pt x="15408" y="2744"/>
                  <a:pt x="16272" y="2071"/>
                </a:cubicBezTo>
                <a:cubicBezTo>
                  <a:pt x="17134" y="1405"/>
                  <a:pt x="17864" y="713"/>
                  <a:pt x="18459" y="0"/>
                </a:cubicBezTo>
                <a:cubicBezTo>
                  <a:pt x="18951" y="0"/>
                  <a:pt x="19374" y="214"/>
                  <a:pt x="19729" y="633"/>
                </a:cubicBezTo>
                <a:cubicBezTo>
                  <a:pt x="20087" y="1056"/>
                  <a:pt x="20263" y="1567"/>
                  <a:pt x="20263" y="2165"/>
                </a:cubicBezTo>
                <a:lnTo>
                  <a:pt x="20263" y="7334"/>
                </a:lnTo>
                <a:cubicBezTo>
                  <a:pt x="20647" y="7445"/>
                  <a:pt x="20963" y="7692"/>
                  <a:pt x="21218" y="8070"/>
                </a:cubicBezTo>
                <a:cubicBezTo>
                  <a:pt x="21472" y="8454"/>
                  <a:pt x="21599" y="8895"/>
                  <a:pt x="21599" y="9391"/>
                </a:cubicBezTo>
                <a:moveTo>
                  <a:pt x="18459" y="2855"/>
                </a:moveTo>
                <a:cubicBezTo>
                  <a:pt x="17864" y="3407"/>
                  <a:pt x="17215" y="3941"/>
                  <a:pt x="16512" y="4451"/>
                </a:cubicBezTo>
                <a:cubicBezTo>
                  <a:pt x="15810" y="4962"/>
                  <a:pt x="15065" y="5423"/>
                  <a:pt x="14280" y="5834"/>
                </a:cubicBezTo>
                <a:cubicBezTo>
                  <a:pt x="13494" y="6245"/>
                  <a:pt x="12693" y="6609"/>
                  <a:pt x="11878" y="6923"/>
                </a:cubicBezTo>
                <a:cubicBezTo>
                  <a:pt x="11060" y="7237"/>
                  <a:pt x="10255" y="7462"/>
                  <a:pt x="9457" y="7603"/>
                </a:cubicBezTo>
                <a:lnTo>
                  <a:pt x="9457" y="11172"/>
                </a:lnTo>
                <a:cubicBezTo>
                  <a:pt x="10255" y="11325"/>
                  <a:pt x="11060" y="11554"/>
                  <a:pt x="11878" y="11862"/>
                </a:cubicBezTo>
                <a:cubicBezTo>
                  <a:pt x="12693" y="12170"/>
                  <a:pt x="13494" y="12537"/>
                  <a:pt x="14280" y="12956"/>
                </a:cubicBezTo>
                <a:cubicBezTo>
                  <a:pt x="15065" y="13379"/>
                  <a:pt x="15812" y="13843"/>
                  <a:pt x="16524" y="14347"/>
                </a:cubicBezTo>
                <a:cubicBezTo>
                  <a:pt x="17234" y="14855"/>
                  <a:pt x="17881" y="15380"/>
                  <a:pt x="18459" y="15920"/>
                </a:cubicBezTo>
                <a:lnTo>
                  <a:pt x="18459" y="285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pic>
        <p:nvPicPr>
          <p:cNvPr id="28" name="Marcador de posición de imagen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27670"/>
            <a:ext cx="3380237" cy="190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572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54" grpId="0" animBg="1"/>
      <p:bldP spid="53" grpId="0" animBg="1"/>
      <p:bldP spid="55" grpId="0" animBg="1"/>
      <p:bldP spid="46" grpId="0" animBg="1"/>
      <p:bldP spid="51" grpId="0" animBg="1"/>
      <p:bldP spid="52" grpId="0" animBg="1"/>
      <p:bldP spid="5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13867138" y="4840932"/>
            <a:ext cx="1546697" cy="1547100"/>
            <a:chOff x="5222775" y="1833299"/>
            <a:chExt cx="618294" cy="618294"/>
          </a:xfrm>
        </p:grpSpPr>
        <p:sp>
          <p:nvSpPr>
            <p:cNvPr id="22" name="Oval 21"/>
            <p:cNvSpPr/>
            <p:nvPr/>
          </p:nvSpPr>
          <p:spPr>
            <a:xfrm>
              <a:off x="5222775" y="1833299"/>
              <a:ext cx="618294" cy="61829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0" tIns="45709" rIns="91420" bIns="45709"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283586" y="1856521"/>
              <a:ext cx="436880" cy="438565"/>
            </a:xfrm>
            <a:prstGeom prst="rect">
              <a:avLst/>
            </a:prstGeom>
            <a:noFill/>
          </p:spPr>
          <p:txBody>
            <a:bodyPr wrap="square" lIns="91420" tIns="45709" rIns="91420" bIns="45709" rtlCol="0">
              <a:spAutoFit/>
            </a:bodyPr>
            <a:lstStyle/>
            <a:p>
              <a:pPr algn="ctr"/>
              <a:r>
                <a:rPr lang="tr-TR" sz="6400" dirty="0">
                  <a:solidFill>
                    <a:schemeClr val="bg1"/>
                  </a:solidFill>
                  <a:latin typeface="Sosa Regular"/>
                  <a:cs typeface="Sosa Regular"/>
                </a:rPr>
                <a:t>Ý</a:t>
              </a:r>
              <a:endParaRPr lang="en-US" sz="6400" dirty="0"/>
            </a:p>
          </p:txBody>
        </p:sp>
      </p:grpSp>
      <p:sp>
        <p:nvSpPr>
          <p:cNvPr id="6" name="Freeform 1"/>
          <p:cNvSpPr>
            <a:spLocks noChangeArrowheads="1"/>
          </p:cNvSpPr>
          <p:nvPr/>
        </p:nvSpPr>
        <p:spPr bwMode="auto">
          <a:xfrm rot="5400000">
            <a:off x="18475115" y="3765537"/>
            <a:ext cx="2752592" cy="3233810"/>
          </a:xfrm>
          <a:custGeom>
            <a:avLst/>
            <a:gdLst>
              <a:gd name="T0" fmla="*/ 1782 w 2658"/>
              <a:gd name="T1" fmla="*/ 0 h 2470"/>
              <a:gd name="T2" fmla="*/ 1782 w 2658"/>
              <a:gd name="T3" fmla="*/ 0 h 2470"/>
              <a:gd name="T4" fmla="*/ 1782 w 2658"/>
              <a:gd name="T5" fmla="*/ 438 h 2470"/>
              <a:gd name="T6" fmla="*/ 1469 w 2658"/>
              <a:gd name="T7" fmla="*/ 438 h 2470"/>
              <a:gd name="T8" fmla="*/ 375 w 2658"/>
              <a:gd name="T9" fmla="*/ 1219 h 2470"/>
              <a:gd name="T10" fmla="*/ 1469 w 2658"/>
              <a:gd name="T11" fmla="*/ 2032 h 2470"/>
              <a:gd name="T12" fmla="*/ 2188 w 2658"/>
              <a:gd name="T13" fmla="*/ 2032 h 2470"/>
              <a:gd name="T14" fmla="*/ 2188 w 2658"/>
              <a:gd name="T15" fmla="*/ 2469 h 2470"/>
              <a:gd name="T16" fmla="*/ 2657 w 2658"/>
              <a:gd name="T17" fmla="*/ 2469 h 2470"/>
              <a:gd name="T18" fmla="*/ 1500 w 2658"/>
              <a:gd name="T19" fmla="*/ 2469 h 2470"/>
              <a:gd name="T20" fmla="*/ 0 w 2658"/>
              <a:gd name="T21" fmla="*/ 1219 h 2470"/>
              <a:gd name="T22" fmla="*/ 1469 w 2658"/>
              <a:gd name="T23" fmla="*/ 0 h 2470"/>
              <a:gd name="T24" fmla="*/ 1782 w 2658"/>
              <a:gd name="T25" fmla="*/ 0 h 2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58" h="2470">
                <a:moveTo>
                  <a:pt x="1782" y="0"/>
                </a:moveTo>
                <a:lnTo>
                  <a:pt x="1782" y="0"/>
                </a:lnTo>
                <a:cubicBezTo>
                  <a:pt x="1782" y="438"/>
                  <a:pt x="1782" y="438"/>
                  <a:pt x="1782" y="438"/>
                </a:cubicBezTo>
                <a:cubicBezTo>
                  <a:pt x="1469" y="438"/>
                  <a:pt x="1469" y="438"/>
                  <a:pt x="1469" y="438"/>
                </a:cubicBezTo>
                <a:cubicBezTo>
                  <a:pt x="688" y="438"/>
                  <a:pt x="375" y="781"/>
                  <a:pt x="375" y="1219"/>
                </a:cubicBezTo>
                <a:cubicBezTo>
                  <a:pt x="375" y="1719"/>
                  <a:pt x="719" y="2032"/>
                  <a:pt x="1469" y="2032"/>
                </a:cubicBezTo>
                <a:cubicBezTo>
                  <a:pt x="2188" y="2032"/>
                  <a:pt x="2188" y="2032"/>
                  <a:pt x="2188" y="2032"/>
                </a:cubicBezTo>
                <a:cubicBezTo>
                  <a:pt x="2188" y="2469"/>
                  <a:pt x="2188" y="2469"/>
                  <a:pt x="2188" y="2469"/>
                </a:cubicBezTo>
                <a:cubicBezTo>
                  <a:pt x="2657" y="2469"/>
                  <a:pt x="2657" y="2469"/>
                  <a:pt x="2657" y="2469"/>
                </a:cubicBezTo>
                <a:cubicBezTo>
                  <a:pt x="1500" y="2469"/>
                  <a:pt x="1500" y="2469"/>
                  <a:pt x="1500" y="2469"/>
                </a:cubicBezTo>
                <a:cubicBezTo>
                  <a:pt x="438" y="2469"/>
                  <a:pt x="0" y="1938"/>
                  <a:pt x="0" y="1219"/>
                </a:cubicBezTo>
                <a:cubicBezTo>
                  <a:pt x="0" y="532"/>
                  <a:pt x="407" y="0"/>
                  <a:pt x="1469" y="0"/>
                </a:cubicBezTo>
                <a:lnTo>
                  <a:pt x="1782" y="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243785" tIns="121892" rIns="243785" bIns="121892" anchor="ctr"/>
          <a:lstStyle/>
          <a:p>
            <a:endParaRPr lang="en-US" dirty="0"/>
          </a:p>
        </p:txBody>
      </p:sp>
      <p:sp>
        <p:nvSpPr>
          <p:cNvPr id="7" name="Freeform 2"/>
          <p:cNvSpPr>
            <a:spLocks noChangeArrowheads="1"/>
          </p:cNvSpPr>
          <p:nvPr/>
        </p:nvSpPr>
        <p:spPr bwMode="auto">
          <a:xfrm rot="5400000">
            <a:off x="16083200" y="5810248"/>
            <a:ext cx="2264156" cy="3193388"/>
          </a:xfrm>
          <a:custGeom>
            <a:avLst/>
            <a:gdLst>
              <a:gd name="T0" fmla="*/ 750 w 2187"/>
              <a:gd name="T1" fmla="*/ 0 h 2438"/>
              <a:gd name="T2" fmla="*/ 750 w 2187"/>
              <a:gd name="T3" fmla="*/ 0 h 2438"/>
              <a:gd name="T4" fmla="*/ 2186 w 2187"/>
              <a:gd name="T5" fmla="*/ 1187 h 2438"/>
              <a:gd name="T6" fmla="*/ 719 w 2187"/>
              <a:gd name="T7" fmla="*/ 2437 h 2438"/>
              <a:gd name="T8" fmla="*/ 0 w 2187"/>
              <a:gd name="T9" fmla="*/ 2437 h 2438"/>
              <a:gd name="T10" fmla="*/ 469 w 2187"/>
              <a:gd name="T11" fmla="*/ 2437 h 2438"/>
              <a:gd name="T12" fmla="*/ 469 w 2187"/>
              <a:gd name="T13" fmla="*/ 2031 h 2438"/>
              <a:gd name="T14" fmla="*/ 750 w 2187"/>
              <a:gd name="T15" fmla="*/ 2031 h 2438"/>
              <a:gd name="T16" fmla="*/ 1843 w 2187"/>
              <a:gd name="T17" fmla="*/ 1218 h 2438"/>
              <a:gd name="T18" fmla="*/ 750 w 2187"/>
              <a:gd name="T19" fmla="*/ 437 h 2438"/>
              <a:gd name="T20" fmla="*/ 469 w 2187"/>
              <a:gd name="T21" fmla="*/ 437 h 2438"/>
              <a:gd name="T22" fmla="*/ 0 w 2187"/>
              <a:gd name="T23" fmla="*/ 437 h 2438"/>
              <a:gd name="T24" fmla="*/ 0 w 2187"/>
              <a:gd name="T25" fmla="*/ 0 h 2438"/>
              <a:gd name="T26" fmla="*/ 750 w 2187"/>
              <a:gd name="T27" fmla="*/ 0 h 2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187" h="2438">
                <a:moveTo>
                  <a:pt x="750" y="0"/>
                </a:moveTo>
                <a:lnTo>
                  <a:pt x="750" y="0"/>
                </a:lnTo>
                <a:cubicBezTo>
                  <a:pt x="1780" y="0"/>
                  <a:pt x="2186" y="500"/>
                  <a:pt x="2186" y="1187"/>
                </a:cubicBezTo>
                <a:cubicBezTo>
                  <a:pt x="2186" y="1906"/>
                  <a:pt x="1749" y="2437"/>
                  <a:pt x="719" y="2437"/>
                </a:cubicBezTo>
                <a:cubicBezTo>
                  <a:pt x="0" y="2437"/>
                  <a:pt x="0" y="2437"/>
                  <a:pt x="0" y="2437"/>
                </a:cubicBezTo>
                <a:cubicBezTo>
                  <a:pt x="469" y="2437"/>
                  <a:pt x="469" y="2437"/>
                  <a:pt x="469" y="2437"/>
                </a:cubicBezTo>
                <a:cubicBezTo>
                  <a:pt x="469" y="2031"/>
                  <a:pt x="469" y="2031"/>
                  <a:pt x="469" y="2031"/>
                </a:cubicBezTo>
                <a:cubicBezTo>
                  <a:pt x="750" y="2031"/>
                  <a:pt x="750" y="2031"/>
                  <a:pt x="750" y="2031"/>
                </a:cubicBezTo>
                <a:cubicBezTo>
                  <a:pt x="1499" y="2031"/>
                  <a:pt x="1843" y="1687"/>
                  <a:pt x="1843" y="1218"/>
                </a:cubicBezTo>
                <a:cubicBezTo>
                  <a:pt x="1843" y="750"/>
                  <a:pt x="1499" y="437"/>
                  <a:pt x="750" y="437"/>
                </a:cubicBezTo>
                <a:cubicBezTo>
                  <a:pt x="469" y="437"/>
                  <a:pt x="469" y="437"/>
                  <a:pt x="469" y="437"/>
                </a:cubicBezTo>
                <a:cubicBezTo>
                  <a:pt x="0" y="437"/>
                  <a:pt x="0" y="437"/>
                  <a:pt x="0" y="437"/>
                </a:cubicBezTo>
                <a:cubicBezTo>
                  <a:pt x="0" y="0"/>
                  <a:pt x="0" y="0"/>
                  <a:pt x="0" y="0"/>
                </a:cubicBezTo>
                <a:lnTo>
                  <a:pt x="750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243785" tIns="121892" rIns="243785" bIns="121892" anchor="ctr"/>
          <a:lstStyle/>
          <a:p>
            <a:endParaRPr lang="en-US" dirty="0"/>
          </a:p>
        </p:txBody>
      </p:sp>
      <p:sp>
        <p:nvSpPr>
          <p:cNvPr id="8" name="Freeform 3"/>
          <p:cNvSpPr>
            <a:spLocks noChangeArrowheads="1"/>
          </p:cNvSpPr>
          <p:nvPr/>
        </p:nvSpPr>
        <p:spPr bwMode="auto">
          <a:xfrm rot="5400000">
            <a:off x="12724946" y="4237669"/>
            <a:ext cx="3656426" cy="3193386"/>
          </a:xfrm>
          <a:custGeom>
            <a:avLst/>
            <a:gdLst>
              <a:gd name="T0" fmla="*/ 2657 w 3532"/>
              <a:gd name="T1" fmla="*/ 0 h 2437"/>
              <a:gd name="T2" fmla="*/ 2657 w 3532"/>
              <a:gd name="T3" fmla="*/ 0 h 2437"/>
              <a:gd name="T4" fmla="*/ 2657 w 3532"/>
              <a:gd name="T5" fmla="*/ 406 h 2437"/>
              <a:gd name="T6" fmla="*/ 2188 w 3532"/>
              <a:gd name="T7" fmla="*/ 406 h 2437"/>
              <a:gd name="T8" fmla="*/ 1469 w 3532"/>
              <a:gd name="T9" fmla="*/ 406 h 2437"/>
              <a:gd name="T10" fmla="*/ 375 w 3532"/>
              <a:gd name="T11" fmla="*/ 1187 h 2437"/>
              <a:gd name="T12" fmla="*/ 1469 w 3532"/>
              <a:gd name="T13" fmla="*/ 2000 h 2437"/>
              <a:gd name="T14" fmla="*/ 1750 w 3532"/>
              <a:gd name="T15" fmla="*/ 2000 h 2437"/>
              <a:gd name="T16" fmla="*/ 1750 w 3532"/>
              <a:gd name="T17" fmla="*/ 2436 h 2437"/>
              <a:gd name="T18" fmla="*/ 3531 w 3532"/>
              <a:gd name="T19" fmla="*/ 2436 h 2437"/>
              <a:gd name="T20" fmla="*/ 1500 w 3532"/>
              <a:gd name="T21" fmla="*/ 2436 h 2437"/>
              <a:gd name="T22" fmla="*/ 0 w 3532"/>
              <a:gd name="T23" fmla="*/ 1187 h 2437"/>
              <a:gd name="T24" fmla="*/ 1469 w 3532"/>
              <a:gd name="T25" fmla="*/ 0 h 2437"/>
              <a:gd name="T26" fmla="*/ 2657 w 3532"/>
              <a:gd name="T27" fmla="*/ 0 h 2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532" h="2437">
                <a:moveTo>
                  <a:pt x="2657" y="0"/>
                </a:moveTo>
                <a:lnTo>
                  <a:pt x="2657" y="0"/>
                </a:lnTo>
                <a:cubicBezTo>
                  <a:pt x="2657" y="406"/>
                  <a:pt x="2657" y="406"/>
                  <a:pt x="2657" y="406"/>
                </a:cubicBezTo>
                <a:cubicBezTo>
                  <a:pt x="2188" y="406"/>
                  <a:pt x="2188" y="406"/>
                  <a:pt x="2188" y="406"/>
                </a:cubicBezTo>
                <a:cubicBezTo>
                  <a:pt x="1469" y="406"/>
                  <a:pt x="1469" y="406"/>
                  <a:pt x="1469" y="406"/>
                </a:cubicBezTo>
                <a:cubicBezTo>
                  <a:pt x="688" y="406"/>
                  <a:pt x="375" y="750"/>
                  <a:pt x="375" y="1187"/>
                </a:cubicBezTo>
                <a:cubicBezTo>
                  <a:pt x="375" y="1687"/>
                  <a:pt x="719" y="2000"/>
                  <a:pt x="1469" y="2000"/>
                </a:cubicBezTo>
                <a:cubicBezTo>
                  <a:pt x="1750" y="2000"/>
                  <a:pt x="1750" y="2000"/>
                  <a:pt x="1750" y="2000"/>
                </a:cubicBezTo>
                <a:cubicBezTo>
                  <a:pt x="1750" y="2436"/>
                  <a:pt x="1750" y="2436"/>
                  <a:pt x="1750" y="2436"/>
                </a:cubicBezTo>
                <a:cubicBezTo>
                  <a:pt x="3531" y="2436"/>
                  <a:pt x="3531" y="2436"/>
                  <a:pt x="3531" y="2436"/>
                </a:cubicBezTo>
                <a:cubicBezTo>
                  <a:pt x="1500" y="2436"/>
                  <a:pt x="1500" y="2436"/>
                  <a:pt x="1500" y="2436"/>
                </a:cubicBezTo>
                <a:cubicBezTo>
                  <a:pt x="438" y="2436"/>
                  <a:pt x="0" y="1906"/>
                  <a:pt x="0" y="1187"/>
                </a:cubicBezTo>
                <a:cubicBezTo>
                  <a:pt x="0" y="500"/>
                  <a:pt x="407" y="0"/>
                  <a:pt x="1469" y="0"/>
                </a:cubicBezTo>
                <a:lnTo>
                  <a:pt x="265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243785" tIns="121892" rIns="243785" bIns="121892" anchor="ctr"/>
          <a:lstStyle/>
          <a:p>
            <a:endParaRPr lang="en-US" dirty="0"/>
          </a:p>
        </p:txBody>
      </p:sp>
      <p:sp>
        <p:nvSpPr>
          <p:cNvPr id="9" name="Freeform 4"/>
          <p:cNvSpPr>
            <a:spLocks noChangeArrowheads="1"/>
          </p:cNvSpPr>
          <p:nvPr/>
        </p:nvSpPr>
        <p:spPr bwMode="auto">
          <a:xfrm rot="5400000">
            <a:off x="10099014" y="6013717"/>
            <a:ext cx="3624474" cy="3233810"/>
          </a:xfrm>
          <a:custGeom>
            <a:avLst/>
            <a:gdLst>
              <a:gd name="T0" fmla="*/ 2062 w 3500"/>
              <a:gd name="T1" fmla="*/ 0 h 2469"/>
              <a:gd name="T2" fmla="*/ 2062 w 3500"/>
              <a:gd name="T3" fmla="*/ 0 h 2469"/>
              <a:gd name="T4" fmla="*/ 3499 w 3500"/>
              <a:gd name="T5" fmla="*/ 1186 h 2469"/>
              <a:gd name="T6" fmla="*/ 2031 w 3500"/>
              <a:gd name="T7" fmla="*/ 2468 h 2469"/>
              <a:gd name="T8" fmla="*/ 0 w 3500"/>
              <a:gd name="T9" fmla="*/ 2468 h 2469"/>
              <a:gd name="T10" fmla="*/ 1781 w 3500"/>
              <a:gd name="T11" fmla="*/ 2468 h 2469"/>
              <a:gd name="T12" fmla="*/ 1781 w 3500"/>
              <a:gd name="T13" fmla="*/ 2030 h 2469"/>
              <a:gd name="T14" fmla="*/ 2062 w 3500"/>
              <a:gd name="T15" fmla="*/ 2030 h 2469"/>
              <a:gd name="T16" fmla="*/ 3156 w 3500"/>
              <a:gd name="T17" fmla="*/ 1218 h 2469"/>
              <a:gd name="T18" fmla="*/ 2062 w 3500"/>
              <a:gd name="T19" fmla="*/ 436 h 2469"/>
              <a:gd name="T20" fmla="*/ 1781 w 3500"/>
              <a:gd name="T21" fmla="*/ 436 h 2469"/>
              <a:gd name="T22" fmla="*/ 0 w 3500"/>
              <a:gd name="T23" fmla="*/ 436 h 2469"/>
              <a:gd name="T24" fmla="*/ 0 w 3500"/>
              <a:gd name="T25" fmla="*/ 0 h 2469"/>
              <a:gd name="T26" fmla="*/ 2062 w 3500"/>
              <a:gd name="T27" fmla="*/ 0 h 2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500" h="2469">
                <a:moveTo>
                  <a:pt x="2062" y="0"/>
                </a:moveTo>
                <a:lnTo>
                  <a:pt x="2062" y="0"/>
                </a:lnTo>
                <a:cubicBezTo>
                  <a:pt x="3093" y="0"/>
                  <a:pt x="3499" y="530"/>
                  <a:pt x="3499" y="1186"/>
                </a:cubicBezTo>
                <a:cubicBezTo>
                  <a:pt x="3499" y="1905"/>
                  <a:pt x="3062" y="2468"/>
                  <a:pt x="2031" y="2468"/>
                </a:cubicBezTo>
                <a:cubicBezTo>
                  <a:pt x="0" y="2468"/>
                  <a:pt x="0" y="2468"/>
                  <a:pt x="0" y="2468"/>
                </a:cubicBezTo>
                <a:cubicBezTo>
                  <a:pt x="1781" y="2468"/>
                  <a:pt x="1781" y="2468"/>
                  <a:pt x="1781" y="2468"/>
                </a:cubicBezTo>
                <a:cubicBezTo>
                  <a:pt x="1781" y="2030"/>
                  <a:pt x="1781" y="2030"/>
                  <a:pt x="1781" y="2030"/>
                </a:cubicBezTo>
                <a:cubicBezTo>
                  <a:pt x="2062" y="2030"/>
                  <a:pt x="2062" y="2030"/>
                  <a:pt x="2062" y="2030"/>
                </a:cubicBezTo>
                <a:cubicBezTo>
                  <a:pt x="2812" y="2030"/>
                  <a:pt x="3156" y="1718"/>
                  <a:pt x="3156" y="1218"/>
                </a:cubicBezTo>
                <a:cubicBezTo>
                  <a:pt x="3156" y="780"/>
                  <a:pt x="2812" y="436"/>
                  <a:pt x="2062" y="436"/>
                </a:cubicBezTo>
                <a:cubicBezTo>
                  <a:pt x="1781" y="436"/>
                  <a:pt x="1781" y="436"/>
                  <a:pt x="1781" y="436"/>
                </a:cubicBezTo>
                <a:cubicBezTo>
                  <a:pt x="0" y="436"/>
                  <a:pt x="0" y="436"/>
                  <a:pt x="0" y="436"/>
                </a:cubicBezTo>
                <a:cubicBezTo>
                  <a:pt x="0" y="0"/>
                  <a:pt x="0" y="0"/>
                  <a:pt x="0" y="0"/>
                </a:cubicBezTo>
                <a:lnTo>
                  <a:pt x="2062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243785" tIns="121892" rIns="243785" bIns="121892" anchor="ctr"/>
          <a:lstStyle/>
          <a:p>
            <a:endParaRPr lang="en-US" dirty="0"/>
          </a:p>
        </p:txBody>
      </p:sp>
      <p:sp>
        <p:nvSpPr>
          <p:cNvPr id="10" name="Freeform 5"/>
          <p:cNvSpPr>
            <a:spLocks noChangeArrowheads="1"/>
          </p:cNvSpPr>
          <p:nvPr/>
        </p:nvSpPr>
        <p:spPr bwMode="auto">
          <a:xfrm rot="5400000">
            <a:off x="6800984" y="4883595"/>
            <a:ext cx="4948276" cy="3193386"/>
          </a:xfrm>
          <a:custGeom>
            <a:avLst/>
            <a:gdLst>
              <a:gd name="T0" fmla="*/ 1750 w 4782"/>
              <a:gd name="T1" fmla="*/ 2438 h 2439"/>
              <a:gd name="T2" fmla="*/ 1750 w 4782"/>
              <a:gd name="T3" fmla="*/ 2438 h 2439"/>
              <a:gd name="T4" fmla="*/ 1750 w 4782"/>
              <a:gd name="T5" fmla="*/ 2000 h 2439"/>
              <a:gd name="T6" fmla="*/ 1469 w 4782"/>
              <a:gd name="T7" fmla="*/ 2000 h 2439"/>
              <a:gd name="T8" fmla="*/ 375 w 4782"/>
              <a:gd name="T9" fmla="*/ 1188 h 2439"/>
              <a:gd name="T10" fmla="*/ 1469 w 4782"/>
              <a:gd name="T11" fmla="*/ 438 h 2439"/>
              <a:gd name="T12" fmla="*/ 1750 w 4782"/>
              <a:gd name="T13" fmla="*/ 438 h 2439"/>
              <a:gd name="T14" fmla="*/ 3531 w 4782"/>
              <a:gd name="T15" fmla="*/ 438 h 2439"/>
              <a:gd name="T16" fmla="*/ 3531 w 4782"/>
              <a:gd name="T17" fmla="*/ 0 h 2439"/>
              <a:gd name="T18" fmla="*/ 1469 w 4782"/>
              <a:gd name="T19" fmla="*/ 0 h 2439"/>
              <a:gd name="T20" fmla="*/ 0 w 4782"/>
              <a:gd name="T21" fmla="*/ 1188 h 2439"/>
              <a:gd name="T22" fmla="*/ 1500 w 4782"/>
              <a:gd name="T23" fmla="*/ 2438 h 2439"/>
              <a:gd name="T24" fmla="*/ 4781 w 4782"/>
              <a:gd name="T25" fmla="*/ 2438 h 2439"/>
              <a:gd name="T26" fmla="*/ 1750 w 4782"/>
              <a:gd name="T27" fmla="*/ 2438 h 2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782" h="2439">
                <a:moveTo>
                  <a:pt x="1750" y="2438"/>
                </a:moveTo>
                <a:lnTo>
                  <a:pt x="1750" y="2438"/>
                </a:lnTo>
                <a:cubicBezTo>
                  <a:pt x="1750" y="2000"/>
                  <a:pt x="1750" y="2000"/>
                  <a:pt x="1750" y="2000"/>
                </a:cubicBezTo>
                <a:cubicBezTo>
                  <a:pt x="1469" y="2000"/>
                  <a:pt x="1469" y="2000"/>
                  <a:pt x="1469" y="2000"/>
                </a:cubicBezTo>
                <a:cubicBezTo>
                  <a:pt x="719" y="2000"/>
                  <a:pt x="375" y="1688"/>
                  <a:pt x="375" y="1188"/>
                </a:cubicBezTo>
                <a:cubicBezTo>
                  <a:pt x="375" y="750"/>
                  <a:pt x="688" y="438"/>
                  <a:pt x="1469" y="438"/>
                </a:cubicBezTo>
                <a:cubicBezTo>
                  <a:pt x="1750" y="438"/>
                  <a:pt x="1750" y="438"/>
                  <a:pt x="1750" y="438"/>
                </a:cubicBezTo>
                <a:cubicBezTo>
                  <a:pt x="3531" y="438"/>
                  <a:pt x="3531" y="438"/>
                  <a:pt x="3531" y="438"/>
                </a:cubicBezTo>
                <a:cubicBezTo>
                  <a:pt x="3531" y="0"/>
                  <a:pt x="3531" y="0"/>
                  <a:pt x="3531" y="0"/>
                </a:cubicBezTo>
                <a:cubicBezTo>
                  <a:pt x="1469" y="0"/>
                  <a:pt x="1469" y="0"/>
                  <a:pt x="1469" y="0"/>
                </a:cubicBezTo>
                <a:cubicBezTo>
                  <a:pt x="407" y="0"/>
                  <a:pt x="0" y="500"/>
                  <a:pt x="0" y="1188"/>
                </a:cubicBezTo>
                <a:cubicBezTo>
                  <a:pt x="0" y="1906"/>
                  <a:pt x="438" y="2438"/>
                  <a:pt x="1500" y="2438"/>
                </a:cubicBezTo>
                <a:cubicBezTo>
                  <a:pt x="4781" y="2438"/>
                  <a:pt x="4781" y="2438"/>
                  <a:pt x="4781" y="2438"/>
                </a:cubicBezTo>
                <a:lnTo>
                  <a:pt x="1750" y="243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243785" tIns="121892" rIns="243785" bIns="121892" anchor="ctr"/>
          <a:lstStyle/>
          <a:p>
            <a:endParaRPr lang="en-US" dirty="0"/>
          </a:p>
        </p:txBody>
      </p:sp>
      <p:sp>
        <p:nvSpPr>
          <p:cNvPr id="11" name="Freeform 6"/>
          <p:cNvSpPr>
            <a:spLocks noChangeArrowheads="1"/>
          </p:cNvSpPr>
          <p:nvPr/>
        </p:nvSpPr>
        <p:spPr bwMode="auto">
          <a:xfrm rot="5400000">
            <a:off x="3258731" y="5769499"/>
            <a:ext cx="6760512" cy="3233810"/>
          </a:xfrm>
          <a:custGeom>
            <a:avLst/>
            <a:gdLst>
              <a:gd name="T0" fmla="*/ 5062 w 6532"/>
              <a:gd name="T1" fmla="*/ 0 h 2470"/>
              <a:gd name="T2" fmla="*/ 5062 w 6532"/>
              <a:gd name="T3" fmla="*/ 0 h 2470"/>
              <a:gd name="T4" fmla="*/ 6531 w 6532"/>
              <a:gd name="T5" fmla="*/ 1219 h 2470"/>
              <a:gd name="T6" fmla="*/ 5062 w 6532"/>
              <a:gd name="T7" fmla="*/ 2469 h 2470"/>
              <a:gd name="T8" fmla="*/ 0 w 6532"/>
              <a:gd name="T9" fmla="*/ 2469 h 2470"/>
              <a:gd name="T10" fmla="*/ 0 w 6532"/>
              <a:gd name="T11" fmla="*/ 2031 h 2470"/>
              <a:gd name="T12" fmla="*/ 5062 w 6532"/>
              <a:gd name="T13" fmla="*/ 2031 h 2470"/>
              <a:gd name="T14" fmla="*/ 6156 w 6532"/>
              <a:gd name="T15" fmla="*/ 1219 h 2470"/>
              <a:gd name="T16" fmla="*/ 5062 w 6532"/>
              <a:gd name="T17" fmla="*/ 438 h 2470"/>
              <a:gd name="T18" fmla="*/ 4781 w 6532"/>
              <a:gd name="T19" fmla="*/ 438 h 2470"/>
              <a:gd name="T20" fmla="*/ 1750 w 6532"/>
              <a:gd name="T21" fmla="*/ 438 h 2470"/>
              <a:gd name="T22" fmla="*/ 1750 w 6532"/>
              <a:gd name="T23" fmla="*/ 0 h 2470"/>
              <a:gd name="T24" fmla="*/ 5062 w 6532"/>
              <a:gd name="T25" fmla="*/ 0 h 2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532" h="2470">
                <a:moveTo>
                  <a:pt x="5062" y="0"/>
                </a:moveTo>
                <a:lnTo>
                  <a:pt x="5062" y="0"/>
                </a:lnTo>
                <a:cubicBezTo>
                  <a:pt x="6124" y="0"/>
                  <a:pt x="6531" y="531"/>
                  <a:pt x="6531" y="1219"/>
                </a:cubicBezTo>
                <a:cubicBezTo>
                  <a:pt x="6531" y="1937"/>
                  <a:pt x="6093" y="2469"/>
                  <a:pt x="5062" y="2469"/>
                </a:cubicBezTo>
                <a:cubicBezTo>
                  <a:pt x="0" y="2469"/>
                  <a:pt x="0" y="2469"/>
                  <a:pt x="0" y="2469"/>
                </a:cubicBezTo>
                <a:cubicBezTo>
                  <a:pt x="0" y="2031"/>
                  <a:pt x="0" y="2031"/>
                  <a:pt x="0" y="2031"/>
                </a:cubicBezTo>
                <a:cubicBezTo>
                  <a:pt x="5062" y="2031"/>
                  <a:pt x="5062" y="2031"/>
                  <a:pt x="5062" y="2031"/>
                </a:cubicBezTo>
                <a:cubicBezTo>
                  <a:pt x="5843" y="2031"/>
                  <a:pt x="6156" y="1719"/>
                  <a:pt x="6156" y="1219"/>
                </a:cubicBezTo>
                <a:cubicBezTo>
                  <a:pt x="6156" y="781"/>
                  <a:pt x="5843" y="438"/>
                  <a:pt x="5062" y="438"/>
                </a:cubicBezTo>
                <a:cubicBezTo>
                  <a:pt x="4781" y="438"/>
                  <a:pt x="4781" y="438"/>
                  <a:pt x="4781" y="438"/>
                </a:cubicBezTo>
                <a:cubicBezTo>
                  <a:pt x="1750" y="438"/>
                  <a:pt x="1750" y="438"/>
                  <a:pt x="1750" y="438"/>
                </a:cubicBezTo>
                <a:cubicBezTo>
                  <a:pt x="1750" y="0"/>
                  <a:pt x="1750" y="0"/>
                  <a:pt x="1750" y="0"/>
                </a:cubicBezTo>
                <a:lnTo>
                  <a:pt x="5062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243785" tIns="121892" rIns="243785" bIns="121892" anchor="ctr"/>
          <a:lstStyle/>
          <a:p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948203" y="8426608"/>
            <a:ext cx="1546697" cy="15471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03" tIns="91400" rIns="182803" bIns="91400"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8591446" y="4840932"/>
            <a:ext cx="1546697" cy="15471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03" tIns="91400" rIns="182803" bIns="91400"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1231968" y="7254900"/>
            <a:ext cx="1546697" cy="154710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03" tIns="91400" rIns="182803" bIns="91400"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19153631" y="4840932"/>
            <a:ext cx="1546697" cy="15471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03" tIns="91400" rIns="182803" bIns="91400"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16550359" y="6369206"/>
            <a:ext cx="1546697" cy="15471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03" tIns="91400" rIns="182803" bIns="91400"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3279542" y="4068864"/>
            <a:ext cx="1546697" cy="15471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03" tIns="91400" rIns="182803" bIns="91400"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998849" y="5698229"/>
            <a:ext cx="2086261" cy="646218"/>
          </a:xfrm>
          <a:prstGeom prst="rect">
            <a:avLst/>
          </a:prstGeom>
          <a:noFill/>
        </p:spPr>
        <p:txBody>
          <a:bodyPr vert="horz" wrap="square" lIns="243731" tIns="121864" rIns="243731" bIns="121864" rtlCol="0">
            <a:spAutoFit/>
          </a:bodyPr>
          <a:lstStyle/>
          <a:p>
            <a:pPr algn="ctr"/>
            <a:r>
              <a:rPr lang="en-US" sz="2600" dirty="0" smtClean="0">
                <a:latin typeface="Lato Regular"/>
                <a:cs typeface="Lato Regular"/>
              </a:rPr>
              <a:t>DEFINE</a:t>
            </a:r>
            <a:endParaRPr lang="en-US" sz="2600" dirty="0">
              <a:latin typeface="Lato Regular"/>
              <a:cs typeface="Lato Regular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63671" y="7614464"/>
            <a:ext cx="2980513" cy="646218"/>
          </a:xfrm>
          <a:prstGeom prst="rect">
            <a:avLst/>
          </a:prstGeom>
          <a:noFill/>
        </p:spPr>
        <p:txBody>
          <a:bodyPr vert="horz" wrap="square" lIns="243731" tIns="121864" rIns="243731" bIns="121864" rtlCol="0">
            <a:spAutoFit/>
          </a:bodyPr>
          <a:lstStyle/>
          <a:p>
            <a:pPr algn="ctr"/>
            <a:r>
              <a:rPr lang="en-US" sz="2600" dirty="0" smtClean="0">
                <a:latin typeface="Lato Regular"/>
                <a:cs typeface="Lato Regular"/>
              </a:rPr>
              <a:t>BUSCA</a:t>
            </a:r>
            <a:endParaRPr lang="en-US" sz="2600" dirty="0">
              <a:latin typeface="Lato Regular"/>
              <a:cs typeface="Lato Regular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275207" y="6522320"/>
            <a:ext cx="3279161" cy="646218"/>
          </a:xfrm>
          <a:prstGeom prst="rect">
            <a:avLst/>
          </a:prstGeom>
          <a:noFill/>
        </p:spPr>
        <p:txBody>
          <a:bodyPr vert="horz" wrap="square" lIns="243731" tIns="121864" rIns="243731" bIns="121864" rtlCol="0">
            <a:spAutoFit/>
          </a:bodyPr>
          <a:lstStyle/>
          <a:p>
            <a:pPr algn="ctr"/>
            <a:r>
              <a:rPr lang="en-US" sz="2600" dirty="0" smtClean="0">
                <a:latin typeface="Lato Regular"/>
                <a:cs typeface="Lato Regular"/>
              </a:rPr>
              <a:t>DOCUMENTA</a:t>
            </a:r>
            <a:endParaRPr lang="en-US" sz="2600" dirty="0">
              <a:latin typeface="Lato Regular"/>
              <a:cs typeface="Lato Regular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203919" y="6522320"/>
            <a:ext cx="2348920" cy="646218"/>
          </a:xfrm>
          <a:prstGeom prst="rect">
            <a:avLst/>
          </a:prstGeom>
          <a:noFill/>
        </p:spPr>
        <p:txBody>
          <a:bodyPr vert="horz" wrap="square" lIns="243731" tIns="121864" rIns="243731" bIns="121864" rtlCol="0">
            <a:spAutoFit/>
          </a:bodyPr>
          <a:lstStyle/>
          <a:p>
            <a:pPr algn="ctr"/>
            <a:r>
              <a:rPr lang="en-US" sz="2600" dirty="0" smtClean="0">
                <a:latin typeface="Lato Regular"/>
                <a:cs typeface="Lato Regular"/>
              </a:rPr>
              <a:t>ESCRIBE</a:t>
            </a:r>
            <a:endParaRPr lang="en-US" sz="2600" dirty="0">
              <a:latin typeface="Lato Regular"/>
              <a:cs typeface="Lato Regular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3609707" y="6517020"/>
            <a:ext cx="2090423" cy="646218"/>
          </a:xfrm>
          <a:prstGeom prst="rect">
            <a:avLst/>
          </a:prstGeom>
          <a:noFill/>
        </p:spPr>
        <p:txBody>
          <a:bodyPr vert="horz" wrap="square" lIns="243731" tIns="121864" rIns="243731" bIns="121864" rtlCol="0">
            <a:spAutoFit/>
          </a:bodyPr>
          <a:lstStyle/>
          <a:p>
            <a:pPr algn="ctr"/>
            <a:r>
              <a:rPr lang="en-US" sz="2600" dirty="0" smtClean="0">
                <a:latin typeface="Lato Regular"/>
                <a:cs typeface="Lato Regular"/>
              </a:rPr>
              <a:t>VALIDA</a:t>
            </a:r>
            <a:endParaRPr lang="en-US" sz="2600" dirty="0">
              <a:latin typeface="Lato Regular"/>
              <a:cs typeface="Lato Regular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6222921" y="5581964"/>
            <a:ext cx="2084655" cy="646218"/>
          </a:xfrm>
          <a:prstGeom prst="rect">
            <a:avLst/>
          </a:prstGeom>
          <a:noFill/>
        </p:spPr>
        <p:txBody>
          <a:bodyPr vert="horz" wrap="square" lIns="243731" tIns="121864" rIns="243731" bIns="121864" rtlCol="0">
            <a:spAutoFit/>
          </a:bodyPr>
          <a:lstStyle/>
          <a:p>
            <a:pPr algn="ctr"/>
            <a:r>
              <a:rPr lang="en-US" sz="2600" dirty="0" smtClean="0">
                <a:latin typeface="Lato Regular"/>
                <a:cs typeface="Lato Regular"/>
              </a:rPr>
              <a:t>MIDE</a:t>
            </a:r>
            <a:endParaRPr lang="en-US" sz="2600" dirty="0">
              <a:latin typeface="Lato Regular"/>
              <a:cs typeface="Lato Regular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8893521" y="6606787"/>
            <a:ext cx="2264746" cy="646218"/>
          </a:xfrm>
          <a:prstGeom prst="rect">
            <a:avLst/>
          </a:prstGeom>
          <a:noFill/>
        </p:spPr>
        <p:txBody>
          <a:bodyPr vert="horz" wrap="square" lIns="243731" tIns="121864" rIns="243731" bIns="121864" rtlCol="0">
            <a:spAutoFit/>
          </a:bodyPr>
          <a:lstStyle/>
          <a:p>
            <a:pPr algn="ctr"/>
            <a:r>
              <a:rPr lang="en-US" sz="2600" dirty="0" smtClean="0">
                <a:latin typeface="Lato Regular"/>
                <a:cs typeface="Lato Regular"/>
              </a:rPr>
              <a:t>CIERRA</a:t>
            </a:r>
            <a:endParaRPr lang="en-US" sz="2600" dirty="0">
              <a:latin typeface="Lato Regular"/>
              <a:cs typeface="Lato Regular"/>
            </a:endParaRPr>
          </a:p>
        </p:txBody>
      </p:sp>
      <p:sp>
        <p:nvSpPr>
          <p:cNvPr id="40" name="AutoShape 82"/>
          <p:cNvSpPr>
            <a:spLocks/>
          </p:cNvSpPr>
          <p:nvPr/>
        </p:nvSpPr>
        <p:spPr bwMode="auto">
          <a:xfrm>
            <a:off x="14341156" y="5320794"/>
            <a:ext cx="588231" cy="58838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767" y="5419"/>
                </a:moveTo>
                <a:cubicBezTo>
                  <a:pt x="4051" y="5419"/>
                  <a:pt x="4271" y="5505"/>
                  <a:pt x="4428" y="5687"/>
                </a:cubicBezTo>
                <a:cubicBezTo>
                  <a:pt x="4586" y="5865"/>
                  <a:pt x="4701" y="6078"/>
                  <a:pt x="4766" y="6326"/>
                </a:cubicBezTo>
                <a:cubicBezTo>
                  <a:pt x="4835" y="6574"/>
                  <a:pt x="4879" y="6836"/>
                  <a:pt x="4893" y="7106"/>
                </a:cubicBezTo>
                <a:cubicBezTo>
                  <a:pt x="4910" y="7377"/>
                  <a:pt x="4917" y="7596"/>
                  <a:pt x="4917" y="7760"/>
                </a:cubicBezTo>
                <a:lnTo>
                  <a:pt x="4917" y="9856"/>
                </a:lnTo>
                <a:cubicBezTo>
                  <a:pt x="4809" y="9928"/>
                  <a:pt x="4720" y="10015"/>
                  <a:pt x="4646" y="10110"/>
                </a:cubicBezTo>
                <a:cubicBezTo>
                  <a:pt x="4574" y="10208"/>
                  <a:pt x="4468" y="10257"/>
                  <a:pt x="4329" y="10257"/>
                </a:cubicBezTo>
                <a:lnTo>
                  <a:pt x="561" y="10257"/>
                </a:lnTo>
                <a:cubicBezTo>
                  <a:pt x="439" y="10257"/>
                  <a:pt x="338" y="10208"/>
                  <a:pt x="256" y="10110"/>
                </a:cubicBezTo>
                <a:cubicBezTo>
                  <a:pt x="177" y="10015"/>
                  <a:pt x="93" y="9928"/>
                  <a:pt x="0" y="9856"/>
                </a:cubicBezTo>
                <a:lnTo>
                  <a:pt x="0" y="7760"/>
                </a:lnTo>
                <a:cubicBezTo>
                  <a:pt x="0" y="7596"/>
                  <a:pt x="4" y="7377"/>
                  <a:pt x="12" y="7106"/>
                </a:cubicBezTo>
                <a:cubicBezTo>
                  <a:pt x="19" y="6836"/>
                  <a:pt x="57" y="6574"/>
                  <a:pt x="124" y="6326"/>
                </a:cubicBezTo>
                <a:cubicBezTo>
                  <a:pt x="196" y="6078"/>
                  <a:pt x="309" y="5865"/>
                  <a:pt x="465" y="5687"/>
                </a:cubicBezTo>
                <a:cubicBezTo>
                  <a:pt x="624" y="5508"/>
                  <a:pt x="842" y="5419"/>
                  <a:pt x="1123" y="5419"/>
                </a:cubicBezTo>
                <a:cubicBezTo>
                  <a:pt x="782" y="5151"/>
                  <a:pt x="508" y="4803"/>
                  <a:pt x="304" y="4377"/>
                </a:cubicBezTo>
                <a:cubicBezTo>
                  <a:pt x="103" y="3950"/>
                  <a:pt x="0" y="3469"/>
                  <a:pt x="0" y="2937"/>
                </a:cubicBezTo>
                <a:cubicBezTo>
                  <a:pt x="0" y="2539"/>
                  <a:pt x="64" y="2162"/>
                  <a:pt x="189" y="1805"/>
                </a:cubicBezTo>
                <a:cubicBezTo>
                  <a:pt x="316" y="1448"/>
                  <a:pt x="491" y="1134"/>
                  <a:pt x="717" y="861"/>
                </a:cubicBezTo>
                <a:cubicBezTo>
                  <a:pt x="943" y="590"/>
                  <a:pt x="1207" y="380"/>
                  <a:pt x="1504" y="227"/>
                </a:cubicBezTo>
                <a:cubicBezTo>
                  <a:pt x="1804" y="77"/>
                  <a:pt x="2119" y="0"/>
                  <a:pt x="2445" y="0"/>
                </a:cubicBezTo>
                <a:cubicBezTo>
                  <a:pt x="2793" y="0"/>
                  <a:pt x="3115" y="77"/>
                  <a:pt x="3412" y="227"/>
                </a:cubicBezTo>
                <a:cubicBezTo>
                  <a:pt x="3712" y="380"/>
                  <a:pt x="3969" y="590"/>
                  <a:pt x="4188" y="861"/>
                </a:cubicBezTo>
                <a:cubicBezTo>
                  <a:pt x="4406" y="1134"/>
                  <a:pt x="4584" y="1448"/>
                  <a:pt x="4716" y="1805"/>
                </a:cubicBezTo>
                <a:cubicBezTo>
                  <a:pt x="4850" y="2162"/>
                  <a:pt x="4917" y="2539"/>
                  <a:pt x="4917" y="2937"/>
                </a:cubicBezTo>
                <a:cubicBezTo>
                  <a:pt x="4917" y="3458"/>
                  <a:pt x="4814" y="3939"/>
                  <a:pt x="4603" y="4371"/>
                </a:cubicBezTo>
                <a:cubicBezTo>
                  <a:pt x="4392" y="4800"/>
                  <a:pt x="4115" y="5151"/>
                  <a:pt x="3767" y="5419"/>
                </a:cubicBezTo>
                <a:moveTo>
                  <a:pt x="18165" y="12062"/>
                </a:moveTo>
                <a:cubicBezTo>
                  <a:pt x="18672" y="12604"/>
                  <a:pt x="19070" y="13142"/>
                  <a:pt x="19356" y="13669"/>
                </a:cubicBezTo>
                <a:cubicBezTo>
                  <a:pt x="19641" y="14196"/>
                  <a:pt x="19788" y="14801"/>
                  <a:pt x="19788" y="15480"/>
                </a:cubicBezTo>
                <a:lnTo>
                  <a:pt x="19788" y="20816"/>
                </a:lnTo>
                <a:cubicBezTo>
                  <a:pt x="19694" y="20868"/>
                  <a:pt x="19620" y="20931"/>
                  <a:pt x="19557" y="20995"/>
                </a:cubicBezTo>
                <a:cubicBezTo>
                  <a:pt x="19497" y="21061"/>
                  <a:pt x="19425" y="21122"/>
                  <a:pt x="19344" y="21191"/>
                </a:cubicBezTo>
                <a:cubicBezTo>
                  <a:pt x="19262" y="21251"/>
                  <a:pt x="19173" y="21317"/>
                  <a:pt x="19075" y="21386"/>
                </a:cubicBezTo>
                <a:cubicBezTo>
                  <a:pt x="18976" y="21455"/>
                  <a:pt x="18835" y="21528"/>
                  <a:pt x="18662" y="21599"/>
                </a:cubicBezTo>
                <a:lnTo>
                  <a:pt x="2942" y="21599"/>
                </a:lnTo>
                <a:cubicBezTo>
                  <a:pt x="2675" y="21599"/>
                  <a:pt x="2467" y="21499"/>
                  <a:pt x="2318" y="21291"/>
                </a:cubicBezTo>
                <a:cubicBezTo>
                  <a:pt x="2167" y="21081"/>
                  <a:pt x="2003" y="20926"/>
                  <a:pt x="1819" y="20816"/>
                </a:cubicBezTo>
                <a:lnTo>
                  <a:pt x="1819" y="15480"/>
                </a:lnTo>
                <a:cubicBezTo>
                  <a:pt x="1819" y="14763"/>
                  <a:pt x="1989" y="14127"/>
                  <a:pt x="2335" y="13571"/>
                </a:cubicBezTo>
                <a:cubicBezTo>
                  <a:pt x="2678" y="13018"/>
                  <a:pt x="3052" y="12511"/>
                  <a:pt x="3460" y="12062"/>
                </a:cubicBezTo>
                <a:cubicBezTo>
                  <a:pt x="3535" y="11970"/>
                  <a:pt x="3633" y="11869"/>
                  <a:pt x="3753" y="11766"/>
                </a:cubicBezTo>
                <a:cubicBezTo>
                  <a:pt x="3873" y="11659"/>
                  <a:pt x="4000" y="11590"/>
                  <a:pt x="4137" y="11553"/>
                </a:cubicBezTo>
                <a:cubicBezTo>
                  <a:pt x="4276" y="11495"/>
                  <a:pt x="4432" y="11466"/>
                  <a:pt x="4610" y="11455"/>
                </a:cubicBezTo>
                <a:cubicBezTo>
                  <a:pt x="4785" y="11446"/>
                  <a:pt x="4956" y="11423"/>
                  <a:pt x="5126" y="11388"/>
                </a:cubicBezTo>
                <a:cubicBezTo>
                  <a:pt x="5594" y="11299"/>
                  <a:pt x="6091" y="11210"/>
                  <a:pt x="6621" y="11121"/>
                </a:cubicBezTo>
                <a:cubicBezTo>
                  <a:pt x="7149" y="11034"/>
                  <a:pt x="7665" y="10945"/>
                  <a:pt x="8172" y="10853"/>
                </a:cubicBezTo>
                <a:cubicBezTo>
                  <a:pt x="7483" y="10326"/>
                  <a:pt x="6928" y="9632"/>
                  <a:pt x="6513" y="8762"/>
                </a:cubicBezTo>
                <a:cubicBezTo>
                  <a:pt x="6093" y="7896"/>
                  <a:pt x="5884" y="6940"/>
                  <a:pt x="5884" y="5903"/>
                </a:cubicBezTo>
                <a:cubicBezTo>
                  <a:pt x="5884" y="5097"/>
                  <a:pt x="6016" y="4331"/>
                  <a:pt x="6275" y="3608"/>
                </a:cubicBezTo>
                <a:cubicBezTo>
                  <a:pt x="6535" y="2885"/>
                  <a:pt x="6887" y="2260"/>
                  <a:pt x="7331" y="1733"/>
                </a:cubicBezTo>
                <a:cubicBezTo>
                  <a:pt x="7778" y="1203"/>
                  <a:pt x="8299" y="786"/>
                  <a:pt x="8894" y="472"/>
                </a:cubicBezTo>
                <a:cubicBezTo>
                  <a:pt x="9494" y="158"/>
                  <a:pt x="10125" y="3"/>
                  <a:pt x="10802" y="3"/>
                </a:cubicBezTo>
                <a:cubicBezTo>
                  <a:pt x="11476" y="3"/>
                  <a:pt x="12112" y="158"/>
                  <a:pt x="12710" y="472"/>
                </a:cubicBezTo>
                <a:cubicBezTo>
                  <a:pt x="13307" y="786"/>
                  <a:pt x="13826" y="1203"/>
                  <a:pt x="14272" y="1733"/>
                </a:cubicBezTo>
                <a:cubicBezTo>
                  <a:pt x="14716" y="2260"/>
                  <a:pt x="15067" y="2885"/>
                  <a:pt x="15328" y="3608"/>
                </a:cubicBezTo>
                <a:cubicBezTo>
                  <a:pt x="15590" y="4331"/>
                  <a:pt x="15719" y="5097"/>
                  <a:pt x="15719" y="5903"/>
                </a:cubicBezTo>
                <a:cubicBezTo>
                  <a:pt x="15719" y="6939"/>
                  <a:pt x="15513" y="7890"/>
                  <a:pt x="15100" y="8757"/>
                </a:cubicBezTo>
                <a:cubicBezTo>
                  <a:pt x="14685" y="9620"/>
                  <a:pt x="14128" y="10320"/>
                  <a:pt x="13432" y="10853"/>
                </a:cubicBezTo>
                <a:cubicBezTo>
                  <a:pt x="13936" y="10945"/>
                  <a:pt x="14452" y="11031"/>
                  <a:pt x="14978" y="11115"/>
                </a:cubicBezTo>
                <a:cubicBezTo>
                  <a:pt x="15504" y="11198"/>
                  <a:pt x="16005" y="11288"/>
                  <a:pt x="16478" y="11388"/>
                </a:cubicBezTo>
                <a:cubicBezTo>
                  <a:pt x="16653" y="11426"/>
                  <a:pt x="16826" y="11449"/>
                  <a:pt x="16994" y="11455"/>
                </a:cubicBezTo>
                <a:cubicBezTo>
                  <a:pt x="17162" y="11466"/>
                  <a:pt x="17323" y="11495"/>
                  <a:pt x="17467" y="11553"/>
                </a:cubicBezTo>
                <a:cubicBezTo>
                  <a:pt x="17603" y="11590"/>
                  <a:pt x="17731" y="11659"/>
                  <a:pt x="17851" y="11766"/>
                </a:cubicBezTo>
                <a:cubicBezTo>
                  <a:pt x="17966" y="11869"/>
                  <a:pt x="18074" y="11970"/>
                  <a:pt x="18165" y="12062"/>
                </a:cubicBezTo>
                <a:moveTo>
                  <a:pt x="20474" y="5419"/>
                </a:moveTo>
                <a:cubicBezTo>
                  <a:pt x="20757" y="5419"/>
                  <a:pt x="20973" y="5505"/>
                  <a:pt x="21124" y="5687"/>
                </a:cubicBezTo>
                <a:cubicBezTo>
                  <a:pt x="21271" y="5865"/>
                  <a:pt x="21381" y="6078"/>
                  <a:pt x="21448" y="6326"/>
                </a:cubicBezTo>
                <a:cubicBezTo>
                  <a:pt x="21520" y="6574"/>
                  <a:pt x="21561" y="6836"/>
                  <a:pt x="21576" y="7106"/>
                </a:cubicBezTo>
                <a:cubicBezTo>
                  <a:pt x="21592" y="7377"/>
                  <a:pt x="21599" y="7596"/>
                  <a:pt x="21599" y="7760"/>
                </a:cubicBezTo>
                <a:lnTo>
                  <a:pt x="21599" y="9856"/>
                </a:lnTo>
                <a:cubicBezTo>
                  <a:pt x="21508" y="9928"/>
                  <a:pt x="21422" y="10015"/>
                  <a:pt x="21340" y="10110"/>
                </a:cubicBezTo>
                <a:cubicBezTo>
                  <a:pt x="21261" y="10208"/>
                  <a:pt x="21158" y="10257"/>
                  <a:pt x="21036" y="10257"/>
                </a:cubicBezTo>
                <a:lnTo>
                  <a:pt x="17268" y="10257"/>
                </a:lnTo>
                <a:cubicBezTo>
                  <a:pt x="17131" y="10257"/>
                  <a:pt x="17023" y="10208"/>
                  <a:pt x="16953" y="10110"/>
                </a:cubicBezTo>
                <a:cubicBezTo>
                  <a:pt x="16879" y="10015"/>
                  <a:pt x="16790" y="9928"/>
                  <a:pt x="16682" y="9856"/>
                </a:cubicBezTo>
                <a:lnTo>
                  <a:pt x="16682" y="7760"/>
                </a:lnTo>
                <a:cubicBezTo>
                  <a:pt x="16682" y="7596"/>
                  <a:pt x="16692" y="7377"/>
                  <a:pt x="16706" y="7106"/>
                </a:cubicBezTo>
                <a:cubicBezTo>
                  <a:pt x="16720" y="6836"/>
                  <a:pt x="16766" y="6574"/>
                  <a:pt x="16836" y="6326"/>
                </a:cubicBezTo>
                <a:cubicBezTo>
                  <a:pt x="16912" y="6078"/>
                  <a:pt x="17023" y="5865"/>
                  <a:pt x="17183" y="5687"/>
                </a:cubicBezTo>
                <a:cubicBezTo>
                  <a:pt x="17337" y="5508"/>
                  <a:pt x="17556" y="5419"/>
                  <a:pt x="17829" y="5419"/>
                </a:cubicBezTo>
                <a:cubicBezTo>
                  <a:pt x="17488" y="5151"/>
                  <a:pt x="17210" y="4803"/>
                  <a:pt x="16999" y="4377"/>
                </a:cubicBezTo>
                <a:cubicBezTo>
                  <a:pt x="16788" y="3950"/>
                  <a:pt x="16682" y="3469"/>
                  <a:pt x="16682" y="2937"/>
                </a:cubicBezTo>
                <a:cubicBezTo>
                  <a:pt x="16682" y="2539"/>
                  <a:pt x="16744" y="2162"/>
                  <a:pt x="16872" y="1805"/>
                </a:cubicBezTo>
                <a:cubicBezTo>
                  <a:pt x="16999" y="1448"/>
                  <a:pt x="17174" y="1134"/>
                  <a:pt x="17400" y="861"/>
                </a:cubicBezTo>
                <a:cubicBezTo>
                  <a:pt x="17625" y="590"/>
                  <a:pt x="17889" y="380"/>
                  <a:pt x="18187" y="227"/>
                </a:cubicBezTo>
                <a:cubicBezTo>
                  <a:pt x="18487" y="77"/>
                  <a:pt x="18808" y="0"/>
                  <a:pt x="19152" y="0"/>
                </a:cubicBezTo>
                <a:cubicBezTo>
                  <a:pt x="19480" y="0"/>
                  <a:pt x="19795" y="77"/>
                  <a:pt x="20095" y="227"/>
                </a:cubicBezTo>
                <a:cubicBezTo>
                  <a:pt x="20395" y="380"/>
                  <a:pt x="20656" y="590"/>
                  <a:pt x="20882" y="861"/>
                </a:cubicBezTo>
                <a:cubicBezTo>
                  <a:pt x="21108" y="1134"/>
                  <a:pt x="21285" y="1448"/>
                  <a:pt x="21412" y="1805"/>
                </a:cubicBezTo>
                <a:cubicBezTo>
                  <a:pt x="21537" y="2162"/>
                  <a:pt x="21599" y="2539"/>
                  <a:pt x="21599" y="2937"/>
                </a:cubicBezTo>
                <a:cubicBezTo>
                  <a:pt x="21599" y="3458"/>
                  <a:pt x="21499" y="3939"/>
                  <a:pt x="21295" y="4371"/>
                </a:cubicBezTo>
                <a:cubicBezTo>
                  <a:pt x="21093" y="4800"/>
                  <a:pt x="20820" y="5151"/>
                  <a:pt x="20474" y="541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41" name="AutoShape 29"/>
          <p:cNvSpPr>
            <a:spLocks/>
          </p:cNvSpPr>
          <p:nvPr/>
        </p:nvSpPr>
        <p:spPr bwMode="auto">
          <a:xfrm>
            <a:off x="3744276" y="4495012"/>
            <a:ext cx="712107" cy="71229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598" y="2167"/>
                </a:moveTo>
                <a:cubicBezTo>
                  <a:pt x="3598" y="2549"/>
                  <a:pt x="3517" y="2902"/>
                  <a:pt x="3358" y="3213"/>
                </a:cubicBezTo>
                <a:cubicBezTo>
                  <a:pt x="3197" y="3525"/>
                  <a:pt x="2981" y="3792"/>
                  <a:pt x="2707" y="4006"/>
                </a:cubicBezTo>
                <a:lnTo>
                  <a:pt x="2707" y="21050"/>
                </a:lnTo>
                <a:cubicBezTo>
                  <a:pt x="2707" y="21203"/>
                  <a:pt x="2663" y="21329"/>
                  <a:pt x="2580" y="21438"/>
                </a:cubicBezTo>
                <a:cubicBezTo>
                  <a:pt x="2492" y="21547"/>
                  <a:pt x="2386" y="21599"/>
                  <a:pt x="2262" y="21599"/>
                </a:cubicBezTo>
                <a:lnTo>
                  <a:pt x="1348" y="21599"/>
                </a:lnTo>
                <a:cubicBezTo>
                  <a:pt x="1221" y="21599"/>
                  <a:pt x="1118" y="21544"/>
                  <a:pt x="1038" y="21438"/>
                </a:cubicBezTo>
                <a:cubicBezTo>
                  <a:pt x="954" y="21329"/>
                  <a:pt x="913" y="21203"/>
                  <a:pt x="913" y="21050"/>
                </a:cubicBezTo>
                <a:lnTo>
                  <a:pt x="913" y="4006"/>
                </a:lnTo>
                <a:cubicBezTo>
                  <a:pt x="641" y="3792"/>
                  <a:pt x="421" y="3525"/>
                  <a:pt x="252" y="3213"/>
                </a:cubicBezTo>
                <a:cubicBezTo>
                  <a:pt x="83" y="2902"/>
                  <a:pt x="0" y="2549"/>
                  <a:pt x="0" y="2167"/>
                </a:cubicBezTo>
                <a:cubicBezTo>
                  <a:pt x="0" y="1574"/>
                  <a:pt x="176" y="1069"/>
                  <a:pt x="528" y="640"/>
                </a:cubicBezTo>
                <a:cubicBezTo>
                  <a:pt x="878" y="211"/>
                  <a:pt x="1304" y="0"/>
                  <a:pt x="1804" y="0"/>
                </a:cubicBezTo>
                <a:cubicBezTo>
                  <a:pt x="2296" y="0"/>
                  <a:pt x="2719" y="211"/>
                  <a:pt x="3069" y="640"/>
                </a:cubicBezTo>
                <a:cubicBezTo>
                  <a:pt x="3422" y="1069"/>
                  <a:pt x="3598" y="1571"/>
                  <a:pt x="3598" y="2167"/>
                </a:cubicBezTo>
                <a:moveTo>
                  <a:pt x="20838" y="2476"/>
                </a:moveTo>
                <a:cubicBezTo>
                  <a:pt x="21063" y="2323"/>
                  <a:pt x="21247" y="2297"/>
                  <a:pt x="21389" y="2391"/>
                </a:cubicBezTo>
                <a:cubicBezTo>
                  <a:pt x="21529" y="2485"/>
                  <a:pt x="21599" y="2684"/>
                  <a:pt x="21599" y="2996"/>
                </a:cubicBezTo>
                <a:lnTo>
                  <a:pt x="21599" y="13515"/>
                </a:lnTo>
                <a:cubicBezTo>
                  <a:pt x="21599" y="13803"/>
                  <a:pt x="21526" y="14106"/>
                  <a:pt x="21382" y="14420"/>
                </a:cubicBezTo>
                <a:cubicBezTo>
                  <a:pt x="21237" y="14737"/>
                  <a:pt x="21056" y="14966"/>
                  <a:pt x="20838" y="15119"/>
                </a:cubicBezTo>
                <a:cubicBezTo>
                  <a:pt x="19954" y="15757"/>
                  <a:pt x="19146" y="16165"/>
                  <a:pt x="18412" y="16350"/>
                </a:cubicBezTo>
                <a:cubicBezTo>
                  <a:pt x="17678" y="16529"/>
                  <a:pt x="17036" y="16606"/>
                  <a:pt x="16490" y="16567"/>
                </a:cubicBezTo>
                <a:cubicBezTo>
                  <a:pt x="15849" y="16526"/>
                  <a:pt x="15281" y="16371"/>
                  <a:pt x="14791" y="16103"/>
                </a:cubicBezTo>
                <a:cubicBezTo>
                  <a:pt x="14392" y="15851"/>
                  <a:pt x="14003" y="15607"/>
                  <a:pt x="13623" y="15378"/>
                </a:cubicBezTo>
                <a:cubicBezTo>
                  <a:pt x="13244" y="15146"/>
                  <a:pt x="12857" y="14946"/>
                  <a:pt x="12458" y="14773"/>
                </a:cubicBezTo>
                <a:cubicBezTo>
                  <a:pt x="12059" y="14599"/>
                  <a:pt x="11640" y="14461"/>
                  <a:pt x="11197" y="14358"/>
                </a:cubicBezTo>
                <a:cubicBezTo>
                  <a:pt x="10757" y="14256"/>
                  <a:pt x="10269" y="14203"/>
                  <a:pt x="9738" y="14203"/>
                </a:cubicBezTo>
                <a:cubicBezTo>
                  <a:pt x="9310" y="14220"/>
                  <a:pt x="8825" y="14306"/>
                  <a:pt x="8286" y="14455"/>
                </a:cubicBezTo>
                <a:cubicBezTo>
                  <a:pt x="7824" y="14588"/>
                  <a:pt x="7266" y="14799"/>
                  <a:pt x="6605" y="15090"/>
                </a:cubicBezTo>
                <a:cubicBezTo>
                  <a:pt x="5944" y="15381"/>
                  <a:pt x="5207" y="15792"/>
                  <a:pt x="4394" y="16327"/>
                </a:cubicBezTo>
                <a:cubicBezTo>
                  <a:pt x="4169" y="16476"/>
                  <a:pt x="3978" y="16494"/>
                  <a:pt x="3826" y="16382"/>
                </a:cubicBezTo>
                <a:cubicBezTo>
                  <a:pt x="3674" y="16268"/>
                  <a:pt x="3598" y="16059"/>
                  <a:pt x="3598" y="15751"/>
                </a:cubicBezTo>
                <a:lnTo>
                  <a:pt x="3598" y="5273"/>
                </a:lnTo>
                <a:cubicBezTo>
                  <a:pt x="3598" y="4964"/>
                  <a:pt x="3674" y="4653"/>
                  <a:pt x="3826" y="4347"/>
                </a:cubicBezTo>
                <a:cubicBezTo>
                  <a:pt x="3978" y="4036"/>
                  <a:pt x="4169" y="3807"/>
                  <a:pt x="4394" y="3654"/>
                </a:cubicBezTo>
                <a:cubicBezTo>
                  <a:pt x="5207" y="3143"/>
                  <a:pt x="5941" y="2737"/>
                  <a:pt x="6597" y="2447"/>
                </a:cubicBezTo>
                <a:cubicBezTo>
                  <a:pt x="7253" y="2156"/>
                  <a:pt x="7816" y="1944"/>
                  <a:pt x="8286" y="1812"/>
                </a:cubicBezTo>
                <a:cubicBezTo>
                  <a:pt x="8832" y="1665"/>
                  <a:pt x="9317" y="1580"/>
                  <a:pt x="9738" y="1559"/>
                </a:cubicBezTo>
                <a:cubicBezTo>
                  <a:pt x="10269" y="1559"/>
                  <a:pt x="10757" y="1612"/>
                  <a:pt x="11197" y="1715"/>
                </a:cubicBezTo>
                <a:cubicBezTo>
                  <a:pt x="11640" y="1818"/>
                  <a:pt x="12059" y="1956"/>
                  <a:pt x="12458" y="2135"/>
                </a:cubicBezTo>
                <a:cubicBezTo>
                  <a:pt x="12857" y="2306"/>
                  <a:pt x="13242" y="2508"/>
                  <a:pt x="13619" y="2737"/>
                </a:cubicBezTo>
                <a:cubicBezTo>
                  <a:pt x="13993" y="2967"/>
                  <a:pt x="14385" y="3207"/>
                  <a:pt x="14791" y="3463"/>
                </a:cubicBezTo>
                <a:cubicBezTo>
                  <a:pt x="15281" y="3736"/>
                  <a:pt x="15849" y="3889"/>
                  <a:pt x="16490" y="3924"/>
                </a:cubicBezTo>
                <a:cubicBezTo>
                  <a:pt x="17036" y="3965"/>
                  <a:pt x="17678" y="3889"/>
                  <a:pt x="18412" y="3707"/>
                </a:cubicBezTo>
                <a:cubicBezTo>
                  <a:pt x="19146" y="3522"/>
                  <a:pt x="19957" y="3113"/>
                  <a:pt x="20838" y="247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42" name="AutoShape 115"/>
          <p:cNvSpPr>
            <a:spLocks/>
          </p:cNvSpPr>
          <p:nvPr/>
        </p:nvSpPr>
        <p:spPr bwMode="auto">
          <a:xfrm>
            <a:off x="6390294" y="8755164"/>
            <a:ext cx="690276" cy="75950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8801"/>
                </a:moveTo>
                <a:cubicBezTo>
                  <a:pt x="21518" y="18965"/>
                  <a:pt x="21599" y="19177"/>
                  <a:pt x="21599" y="19436"/>
                </a:cubicBezTo>
                <a:cubicBezTo>
                  <a:pt x="21599" y="19580"/>
                  <a:pt x="21518" y="19775"/>
                  <a:pt x="21357" y="20018"/>
                </a:cubicBezTo>
                <a:cubicBezTo>
                  <a:pt x="21193" y="20261"/>
                  <a:pt x="20989" y="20504"/>
                  <a:pt x="20746" y="20741"/>
                </a:cubicBezTo>
                <a:cubicBezTo>
                  <a:pt x="20503" y="20978"/>
                  <a:pt x="20260" y="21184"/>
                  <a:pt x="20023" y="21348"/>
                </a:cubicBezTo>
                <a:cubicBezTo>
                  <a:pt x="19783" y="21518"/>
                  <a:pt x="19593" y="21599"/>
                  <a:pt x="19447" y="21599"/>
                </a:cubicBezTo>
                <a:cubicBezTo>
                  <a:pt x="19189" y="21599"/>
                  <a:pt x="18975" y="21515"/>
                  <a:pt x="18811" y="21343"/>
                </a:cubicBezTo>
                <a:lnTo>
                  <a:pt x="13957" y="16502"/>
                </a:lnTo>
                <a:cubicBezTo>
                  <a:pt x="13217" y="16980"/>
                  <a:pt x="12428" y="17350"/>
                  <a:pt x="11589" y="17604"/>
                </a:cubicBezTo>
                <a:cubicBezTo>
                  <a:pt x="10750" y="17864"/>
                  <a:pt x="9891" y="17991"/>
                  <a:pt x="9007" y="17991"/>
                </a:cubicBezTo>
                <a:cubicBezTo>
                  <a:pt x="7769" y="17991"/>
                  <a:pt x="6608" y="17759"/>
                  <a:pt x="5517" y="17290"/>
                </a:cubicBezTo>
                <a:cubicBezTo>
                  <a:pt x="4427" y="16822"/>
                  <a:pt x="3469" y="16175"/>
                  <a:pt x="2644" y="15353"/>
                </a:cubicBezTo>
                <a:cubicBezTo>
                  <a:pt x="1816" y="14534"/>
                  <a:pt x="1172" y="13580"/>
                  <a:pt x="700" y="12487"/>
                </a:cubicBezTo>
                <a:cubicBezTo>
                  <a:pt x="231" y="11400"/>
                  <a:pt x="0" y="10236"/>
                  <a:pt x="0" y="8999"/>
                </a:cubicBezTo>
                <a:cubicBezTo>
                  <a:pt x="0" y="7768"/>
                  <a:pt x="231" y="6602"/>
                  <a:pt x="700" y="5515"/>
                </a:cubicBezTo>
                <a:cubicBezTo>
                  <a:pt x="1169" y="4422"/>
                  <a:pt x="1816" y="3467"/>
                  <a:pt x="2644" y="2645"/>
                </a:cubicBezTo>
                <a:cubicBezTo>
                  <a:pt x="3469" y="1827"/>
                  <a:pt x="4424" y="1180"/>
                  <a:pt x="5512" y="708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03" y="237"/>
                  <a:pt x="12488" y="708"/>
                </a:cubicBezTo>
                <a:cubicBezTo>
                  <a:pt x="13573" y="1180"/>
                  <a:pt x="14530" y="1827"/>
                  <a:pt x="15358" y="2645"/>
                </a:cubicBezTo>
                <a:cubicBezTo>
                  <a:pt x="16183" y="3467"/>
                  <a:pt x="16830" y="4422"/>
                  <a:pt x="17299" y="5515"/>
                </a:cubicBezTo>
                <a:cubicBezTo>
                  <a:pt x="17768" y="6602"/>
                  <a:pt x="18003" y="7768"/>
                  <a:pt x="18003" y="8999"/>
                </a:cubicBezTo>
                <a:cubicBezTo>
                  <a:pt x="18003" y="9886"/>
                  <a:pt x="17873" y="10747"/>
                  <a:pt x="17616" y="11589"/>
                </a:cubicBezTo>
                <a:cubicBezTo>
                  <a:pt x="17359" y="12433"/>
                  <a:pt x="16991" y="13218"/>
                  <a:pt x="16514" y="13947"/>
                </a:cubicBezTo>
                <a:lnTo>
                  <a:pt x="21357" y="18801"/>
                </a:lnTo>
                <a:close/>
                <a:moveTo>
                  <a:pt x="3596" y="8999"/>
                </a:moveTo>
                <a:cubicBezTo>
                  <a:pt x="3596" y="9759"/>
                  <a:pt x="3740" y="10465"/>
                  <a:pt x="4028" y="11117"/>
                </a:cubicBezTo>
                <a:cubicBezTo>
                  <a:pt x="4317" y="11770"/>
                  <a:pt x="4707" y="12337"/>
                  <a:pt x="5193" y="12820"/>
                </a:cubicBezTo>
                <a:cubicBezTo>
                  <a:pt x="5679" y="13300"/>
                  <a:pt x="6252" y="13684"/>
                  <a:pt x="6908" y="13969"/>
                </a:cubicBezTo>
                <a:cubicBezTo>
                  <a:pt x="7566" y="14252"/>
                  <a:pt x="8264" y="14393"/>
                  <a:pt x="9004" y="14393"/>
                </a:cubicBezTo>
                <a:cubicBezTo>
                  <a:pt x="9744" y="14393"/>
                  <a:pt x="10439" y="14252"/>
                  <a:pt x="11092" y="13969"/>
                </a:cubicBezTo>
                <a:cubicBezTo>
                  <a:pt x="11745" y="13684"/>
                  <a:pt x="12318" y="13300"/>
                  <a:pt x="12801" y="12820"/>
                </a:cubicBezTo>
                <a:cubicBezTo>
                  <a:pt x="13290" y="12337"/>
                  <a:pt x="13677" y="11770"/>
                  <a:pt x="13965" y="11117"/>
                </a:cubicBezTo>
                <a:cubicBezTo>
                  <a:pt x="14254" y="10465"/>
                  <a:pt x="14398" y="9759"/>
                  <a:pt x="14398" y="8999"/>
                </a:cubicBezTo>
                <a:cubicBezTo>
                  <a:pt x="14398" y="8259"/>
                  <a:pt x="14254" y="7565"/>
                  <a:pt x="13965" y="6912"/>
                </a:cubicBezTo>
                <a:cubicBezTo>
                  <a:pt x="13674" y="6257"/>
                  <a:pt x="13290" y="5684"/>
                  <a:pt x="12801" y="5192"/>
                </a:cubicBezTo>
                <a:cubicBezTo>
                  <a:pt x="12315" y="4704"/>
                  <a:pt x="11745" y="4317"/>
                  <a:pt x="11092" y="4032"/>
                </a:cubicBezTo>
                <a:cubicBezTo>
                  <a:pt x="10439" y="3749"/>
                  <a:pt x="9741" y="3605"/>
                  <a:pt x="9004" y="3605"/>
                </a:cubicBezTo>
                <a:cubicBezTo>
                  <a:pt x="8267" y="3605"/>
                  <a:pt x="7566" y="3749"/>
                  <a:pt x="6908" y="4032"/>
                </a:cubicBezTo>
                <a:cubicBezTo>
                  <a:pt x="6252" y="4317"/>
                  <a:pt x="5676" y="4704"/>
                  <a:pt x="5193" y="5192"/>
                </a:cubicBezTo>
                <a:cubicBezTo>
                  <a:pt x="4707" y="5684"/>
                  <a:pt x="4317" y="6257"/>
                  <a:pt x="4028" y="6912"/>
                </a:cubicBezTo>
                <a:cubicBezTo>
                  <a:pt x="3740" y="7565"/>
                  <a:pt x="3596" y="8256"/>
                  <a:pt x="3596" y="8999"/>
                </a:cubicBezTo>
                <a:moveTo>
                  <a:pt x="9007" y="5591"/>
                </a:moveTo>
                <a:cubicBezTo>
                  <a:pt x="9185" y="5591"/>
                  <a:pt x="9343" y="5656"/>
                  <a:pt x="9473" y="5785"/>
                </a:cubicBezTo>
                <a:cubicBezTo>
                  <a:pt x="9603" y="5918"/>
                  <a:pt x="9668" y="6082"/>
                  <a:pt x="9668" y="6279"/>
                </a:cubicBezTo>
                <a:cubicBezTo>
                  <a:pt x="9668" y="6460"/>
                  <a:pt x="9603" y="6616"/>
                  <a:pt x="9473" y="6745"/>
                </a:cubicBezTo>
                <a:cubicBezTo>
                  <a:pt x="9343" y="6878"/>
                  <a:pt x="9185" y="6943"/>
                  <a:pt x="9007" y="6943"/>
                </a:cubicBezTo>
                <a:cubicBezTo>
                  <a:pt x="8439" y="6943"/>
                  <a:pt x="7953" y="7144"/>
                  <a:pt x="7552" y="7536"/>
                </a:cubicBezTo>
                <a:cubicBezTo>
                  <a:pt x="7151" y="7934"/>
                  <a:pt x="6950" y="8423"/>
                  <a:pt x="6950" y="8996"/>
                </a:cubicBezTo>
                <a:cubicBezTo>
                  <a:pt x="6950" y="9180"/>
                  <a:pt x="6885" y="9332"/>
                  <a:pt x="6755" y="9465"/>
                </a:cubicBezTo>
                <a:cubicBezTo>
                  <a:pt x="6622" y="9595"/>
                  <a:pt x="6467" y="9657"/>
                  <a:pt x="6289" y="9657"/>
                </a:cubicBezTo>
                <a:cubicBezTo>
                  <a:pt x="6080" y="9657"/>
                  <a:pt x="5913" y="9595"/>
                  <a:pt x="5786" y="9465"/>
                </a:cubicBezTo>
                <a:cubicBezTo>
                  <a:pt x="5659" y="9332"/>
                  <a:pt x="5599" y="9180"/>
                  <a:pt x="5599" y="8996"/>
                </a:cubicBezTo>
                <a:cubicBezTo>
                  <a:pt x="5599" y="8539"/>
                  <a:pt x="5684" y="8104"/>
                  <a:pt x="5862" y="7686"/>
                </a:cubicBezTo>
                <a:cubicBezTo>
                  <a:pt x="6037" y="7271"/>
                  <a:pt x="6280" y="6907"/>
                  <a:pt x="6597" y="6590"/>
                </a:cubicBezTo>
                <a:cubicBezTo>
                  <a:pt x="6905" y="6277"/>
                  <a:pt x="7264" y="6028"/>
                  <a:pt x="7676" y="5856"/>
                </a:cubicBezTo>
                <a:cubicBezTo>
                  <a:pt x="8086" y="5681"/>
                  <a:pt x="8529" y="5591"/>
                  <a:pt x="9007" y="559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44" name="AutoShape 66"/>
          <p:cNvSpPr>
            <a:spLocks/>
          </p:cNvSpPr>
          <p:nvPr/>
        </p:nvSpPr>
        <p:spPr bwMode="auto">
          <a:xfrm>
            <a:off x="19642827" y="5298096"/>
            <a:ext cx="588231" cy="588384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37" y="12697"/>
                </a:moveTo>
                <a:lnTo>
                  <a:pt x="19798" y="9997"/>
                </a:lnTo>
                <a:lnTo>
                  <a:pt x="19798" y="17284"/>
                </a:lnTo>
                <a:cubicBezTo>
                  <a:pt x="19798" y="17874"/>
                  <a:pt x="19700" y="18429"/>
                  <a:pt x="19505" y="18949"/>
                </a:cubicBezTo>
                <a:cubicBezTo>
                  <a:pt x="19309" y="19469"/>
                  <a:pt x="19049" y="19928"/>
                  <a:pt x="18721" y="20321"/>
                </a:cubicBezTo>
                <a:cubicBezTo>
                  <a:pt x="18394" y="20715"/>
                  <a:pt x="18014" y="21027"/>
                  <a:pt x="17583" y="21256"/>
                </a:cubicBezTo>
                <a:cubicBezTo>
                  <a:pt x="17153" y="21485"/>
                  <a:pt x="16690" y="21599"/>
                  <a:pt x="16188" y="21599"/>
                </a:cubicBezTo>
                <a:lnTo>
                  <a:pt x="3595" y="21599"/>
                </a:lnTo>
                <a:cubicBezTo>
                  <a:pt x="3103" y="21599"/>
                  <a:pt x="2635" y="21485"/>
                  <a:pt x="2195" y="21256"/>
                </a:cubicBezTo>
                <a:cubicBezTo>
                  <a:pt x="1754" y="21027"/>
                  <a:pt x="1372" y="20715"/>
                  <a:pt x="1052" y="20321"/>
                </a:cubicBezTo>
                <a:cubicBezTo>
                  <a:pt x="734" y="19928"/>
                  <a:pt x="477" y="19469"/>
                  <a:pt x="286" y="18949"/>
                </a:cubicBezTo>
                <a:cubicBezTo>
                  <a:pt x="95" y="18429"/>
                  <a:pt x="0" y="17874"/>
                  <a:pt x="0" y="17284"/>
                </a:cubicBezTo>
                <a:lnTo>
                  <a:pt x="0" y="4315"/>
                </a:lnTo>
                <a:cubicBezTo>
                  <a:pt x="0" y="3722"/>
                  <a:pt x="95" y="3164"/>
                  <a:pt x="286" y="2632"/>
                </a:cubicBezTo>
                <a:cubicBezTo>
                  <a:pt x="477" y="2106"/>
                  <a:pt x="734" y="1645"/>
                  <a:pt x="1052" y="1263"/>
                </a:cubicBezTo>
                <a:cubicBezTo>
                  <a:pt x="1372" y="878"/>
                  <a:pt x="1754" y="572"/>
                  <a:pt x="2195" y="343"/>
                </a:cubicBezTo>
                <a:cubicBezTo>
                  <a:pt x="2635" y="114"/>
                  <a:pt x="3103" y="0"/>
                  <a:pt x="3595" y="0"/>
                </a:cubicBezTo>
                <a:lnTo>
                  <a:pt x="16188" y="0"/>
                </a:lnTo>
                <a:cubicBezTo>
                  <a:pt x="16401" y="0"/>
                  <a:pt x="16605" y="26"/>
                  <a:pt x="16798" y="82"/>
                </a:cubicBezTo>
                <a:lnTo>
                  <a:pt x="14608" y="2714"/>
                </a:lnTo>
                <a:lnTo>
                  <a:pt x="3595" y="2714"/>
                </a:lnTo>
                <a:cubicBezTo>
                  <a:pt x="3228" y="2714"/>
                  <a:pt x="2914" y="2867"/>
                  <a:pt x="2652" y="3184"/>
                </a:cubicBezTo>
                <a:cubicBezTo>
                  <a:pt x="2391" y="3496"/>
                  <a:pt x="2261" y="3875"/>
                  <a:pt x="2261" y="4315"/>
                </a:cubicBezTo>
                <a:lnTo>
                  <a:pt x="2261" y="17284"/>
                </a:lnTo>
                <a:cubicBezTo>
                  <a:pt x="2261" y="17724"/>
                  <a:pt x="2391" y="18101"/>
                  <a:pt x="2652" y="18412"/>
                </a:cubicBezTo>
                <a:cubicBezTo>
                  <a:pt x="2914" y="18729"/>
                  <a:pt x="3228" y="18888"/>
                  <a:pt x="3595" y="18888"/>
                </a:cubicBezTo>
                <a:lnTo>
                  <a:pt x="16188" y="18888"/>
                </a:lnTo>
                <a:cubicBezTo>
                  <a:pt x="16556" y="18888"/>
                  <a:pt x="16874" y="18729"/>
                  <a:pt x="17138" y="18412"/>
                </a:cubicBezTo>
                <a:cubicBezTo>
                  <a:pt x="17405" y="18101"/>
                  <a:pt x="17537" y="17724"/>
                  <a:pt x="17537" y="17284"/>
                </a:cubicBezTo>
                <a:lnTo>
                  <a:pt x="17537" y="12697"/>
                </a:lnTo>
                <a:close/>
                <a:moveTo>
                  <a:pt x="21333" y="2796"/>
                </a:moveTo>
                <a:cubicBezTo>
                  <a:pt x="21514" y="3011"/>
                  <a:pt x="21599" y="3272"/>
                  <a:pt x="21597" y="3578"/>
                </a:cubicBezTo>
                <a:cubicBezTo>
                  <a:pt x="21592" y="3881"/>
                  <a:pt x="21504" y="4136"/>
                  <a:pt x="21333" y="4342"/>
                </a:cubicBezTo>
                <a:lnTo>
                  <a:pt x="13005" y="14346"/>
                </a:lnTo>
                <a:lnTo>
                  <a:pt x="11854" y="15721"/>
                </a:lnTo>
                <a:cubicBezTo>
                  <a:pt x="11676" y="15938"/>
                  <a:pt x="11458" y="16044"/>
                  <a:pt x="11206" y="16044"/>
                </a:cubicBezTo>
                <a:cubicBezTo>
                  <a:pt x="10951" y="16044"/>
                  <a:pt x="10733" y="15938"/>
                  <a:pt x="10555" y="15721"/>
                </a:cubicBezTo>
                <a:lnTo>
                  <a:pt x="9383" y="14346"/>
                </a:lnTo>
                <a:lnTo>
                  <a:pt x="4779" y="8787"/>
                </a:lnTo>
                <a:cubicBezTo>
                  <a:pt x="4600" y="8573"/>
                  <a:pt x="4507" y="8314"/>
                  <a:pt x="4507" y="8006"/>
                </a:cubicBezTo>
                <a:cubicBezTo>
                  <a:pt x="4507" y="7703"/>
                  <a:pt x="4600" y="7441"/>
                  <a:pt x="4779" y="7227"/>
                </a:cubicBezTo>
                <a:lnTo>
                  <a:pt x="5927" y="5846"/>
                </a:lnTo>
                <a:cubicBezTo>
                  <a:pt x="6106" y="5635"/>
                  <a:pt x="6323" y="5526"/>
                  <a:pt x="6578" y="5526"/>
                </a:cubicBezTo>
                <a:cubicBezTo>
                  <a:pt x="6830" y="5526"/>
                  <a:pt x="7043" y="5634"/>
                  <a:pt x="7214" y="5846"/>
                </a:cubicBezTo>
                <a:lnTo>
                  <a:pt x="11198" y="10632"/>
                </a:lnTo>
                <a:lnTo>
                  <a:pt x="18861" y="1404"/>
                </a:lnTo>
                <a:cubicBezTo>
                  <a:pt x="19040" y="1186"/>
                  <a:pt x="19262" y="1084"/>
                  <a:pt x="19524" y="1087"/>
                </a:cubicBezTo>
                <a:cubicBezTo>
                  <a:pt x="19786" y="1092"/>
                  <a:pt x="20001" y="1198"/>
                  <a:pt x="20173" y="1404"/>
                </a:cubicBezTo>
                <a:lnTo>
                  <a:pt x="21333" y="27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7065324" y="6713343"/>
            <a:ext cx="536274" cy="786174"/>
            <a:chOff x="1559893" y="2241774"/>
            <a:chExt cx="174947" cy="256404"/>
          </a:xfrm>
          <a:solidFill>
            <a:schemeClr val="bg1"/>
          </a:solidFill>
        </p:grpSpPr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1630705" y="2313975"/>
              <a:ext cx="16662" cy="166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1630705" y="2410242"/>
              <a:ext cx="16662" cy="1527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1583960" y="2362108"/>
              <a:ext cx="15273" cy="1527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1679301" y="2362108"/>
              <a:ext cx="16199" cy="1527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" name="Freeform 53"/>
            <p:cNvSpPr>
              <a:spLocks/>
            </p:cNvSpPr>
            <p:nvPr/>
          </p:nvSpPr>
          <p:spPr bwMode="auto">
            <a:xfrm>
              <a:off x="1596919" y="2394969"/>
              <a:ext cx="17587" cy="17587"/>
            </a:xfrm>
            <a:custGeom>
              <a:avLst/>
              <a:gdLst>
                <a:gd name="T0" fmla="*/ 3 w 16"/>
                <a:gd name="T1" fmla="*/ 3 h 16"/>
                <a:gd name="T2" fmla="*/ 3 w 16"/>
                <a:gd name="T3" fmla="*/ 13 h 16"/>
                <a:gd name="T4" fmla="*/ 13 w 16"/>
                <a:gd name="T5" fmla="*/ 13 h 16"/>
                <a:gd name="T6" fmla="*/ 13 w 16"/>
                <a:gd name="T7" fmla="*/ 3 h 16"/>
                <a:gd name="T8" fmla="*/ 3 w 16"/>
                <a:gd name="T9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3" y="3"/>
                  </a:moveTo>
                  <a:cubicBezTo>
                    <a:pt x="0" y="6"/>
                    <a:pt x="0" y="10"/>
                    <a:pt x="3" y="13"/>
                  </a:cubicBezTo>
                  <a:cubicBezTo>
                    <a:pt x="5" y="16"/>
                    <a:pt x="10" y="16"/>
                    <a:pt x="13" y="13"/>
                  </a:cubicBezTo>
                  <a:cubicBezTo>
                    <a:pt x="16" y="10"/>
                    <a:pt x="16" y="6"/>
                    <a:pt x="13" y="3"/>
                  </a:cubicBezTo>
                  <a:cubicBezTo>
                    <a:pt x="10" y="0"/>
                    <a:pt x="5" y="0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" name="Freeform 54"/>
            <p:cNvSpPr>
              <a:spLocks/>
            </p:cNvSpPr>
            <p:nvPr/>
          </p:nvSpPr>
          <p:spPr bwMode="auto">
            <a:xfrm>
              <a:off x="1596919" y="2326934"/>
              <a:ext cx="17587" cy="17587"/>
            </a:xfrm>
            <a:custGeom>
              <a:avLst/>
              <a:gdLst>
                <a:gd name="T0" fmla="*/ 3 w 16"/>
                <a:gd name="T1" fmla="*/ 3 h 16"/>
                <a:gd name="T2" fmla="*/ 3 w 16"/>
                <a:gd name="T3" fmla="*/ 13 h 16"/>
                <a:gd name="T4" fmla="*/ 13 w 16"/>
                <a:gd name="T5" fmla="*/ 13 h 16"/>
                <a:gd name="T6" fmla="*/ 13 w 16"/>
                <a:gd name="T7" fmla="*/ 3 h 16"/>
                <a:gd name="T8" fmla="*/ 3 w 16"/>
                <a:gd name="T9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3" y="3"/>
                  </a:moveTo>
                  <a:cubicBezTo>
                    <a:pt x="0" y="6"/>
                    <a:pt x="0" y="10"/>
                    <a:pt x="3" y="13"/>
                  </a:cubicBezTo>
                  <a:cubicBezTo>
                    <a:pt x="5" y="16"/>
                    <a:pt x="10" y="16"/>
                    <a:pt x="13" y="13"/>
                  </a:cubicBezTo>
                  <a:cubicBezTo>
                    <a:pt x="16" y="10"/>
                    <a:pt x="16" y="6"/>
                    <a:pt x="13" y="3"/>
                  </a:cubicBezTo>
                  <a:cubicBezTo>
                    <a:pt x="10" y="0"/>
                    <a:pt x="5" y="0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" name="Freeform 55"/>
            <p:cNvSpPr>
              <a:spLocks/>
            </p:cNvSpPr>
            <p:nvPr/>
          </p:nvSpPr>
          <p:spPr bwMode="auto">
            <a:xfrm>
              <a:off x="1664953" y="2394969"/>
              <a:ext cx="17587" cy="17587"/>
            </a:xfrm>
            <a:custGeom>
              <a:avLst/>
              <a:gdLst>
                <a:gd name="T0" fmla="*/ 3 w 16"/>
                <a:gd name="T1" fmla="*/ 3 h 16"/>
                <a:gd name="T2" fmla="*/ 3 w 16"/>
                <a:gd name="T3" fmla="*/ 13 h 16"/>
                <a:gd name="T4" fmla="*/ 13 w 16"/>
                <a:gd name="T5" fmla="*/ 13 h 16"/>
                <a:gd name="T6" fmla="*/ 13 w 16"/>
                <a:gd name="T7" fmla="*/ 3 h 16"/>
                <a:gd name="T8" fmla="*/ 3 w 16"/>
                <a:gd name="T9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3" y="3"/>
                  </a:moveTo>
                  <a:cubicBezTo>
                    <a:pt x="0" y="6"/>
                    <a:pt x="0" y="10"/>
                    <a:pt x="3" y="13"/>
                  </a:cubicBezTo>
                  <a:cubicBezTo>
                    <a:pt x="5" y="16"/>
                    <a:pt x="10" y="16"/>
                    <a:pt x="13" y="13"/>
                  </a:cubicBezTo>
                  <a:cubicBezTo>
                    <a:pt x="16" y="10"/>
                    <a:pt x="16" y="6"/>
                    <a:pt x="13" y="3"/>
                  </a:cubicBezTo>
                  <a:cubicBezTo>
                    <a:pt x="10" y="0"/>
                    <a:pt x="5" y="0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" name="Freeform 56"/>
            <p:cNvSpPr>
              <a:spLocks noEditPoints="1"/>
            </p:cNvSpPr>
            <p:nvPr/>
          </p:nvSpPr>
          <p:spPr bwMode="auto">
            <a:xfrm>
              <a:off x="1559893" y="2241774"/>
              <a:ext cx="174947" cy="256404"/>
            </a:xfrm>
            <a:custGeom>
              <a:avLst/>
              <a:gdLst>
                <a:gd name="T0" fmla="*/ 146 w 160"/>
                <a:gd name="T1" fmla="*/ 103 h 234"/>
                <a:gd name="T2" fmla="*/ 144 w 160"/>
                <a:gd name="T3" fmla="*/ 103 h 234"/>
                <a:gd name="T4" fmla="*/ 128 w 160"/>
                <a:gd name="T5" fmla="*/ 69 h 234"/>
                <a:gd name="T6" fmla="*/ 117 w 160"/>
                <a:gd name="T7" fmla="*/ 12 h 234"/>
                <a:gd name="T8" fmla="*/ 103 w 160"/>
                <a:gd name="T9" fmla="*/ 0 h 234"/>
                <a:gd name="T10" fmla="*/ 44 w 160"/>
                <a:gd name="T11" fmla="*/ 0 h 234"/>
                <a:gd name="T12" fmla="*/ 30 w 160"/>
                <a:gd name="T13" fmla="*/ 12 h 234"/>
                <a:gd name="T14" fmla="*/ 20 w 160"/>
                <a:gd name="T15" fmla="*/ 67 h 234"/>
                <a:gd name="T16" fmla="*/ 0 w 160"/>
                <a:gd name="T17" fmla="*/ 117 h 234"/>
                <a:gd name="T18" fmla="*/ 19 w 160"/>
                <a:gd name="T19" fmla="*/ 166 h 234"/>
                <a:gd name="T20" fmla="*/ 29 w 160"/>
                <a:gd name="T21" fmla="*/ 222 h 234"/>
                <a:gd name="T22" fmla="*/ 44 w 160"/>
                <a:gd name="T23" fmla="*/ 234 h 234"/>
                <a:gd name="T24" fmla="*/ 102 w 160"/>
                <a:gd name="T25" fmla="*/ 234 h 234"/>
                <a:gd name="T26" fmla="*/ 116 w 160"/>
                <a:gd name="T27" fmla="*/ 222 h 234"/>
                <a:gd name="T28" fmla="*/ 127 w 160"/>
                <a:gd name="T29" fmla="*/ 166 h 234"/>
                <a:gd name="T30" fmla="*/ 144 w 160"/>
                <a:gd name="T31" fmla="*/ 131 h 234"/>
                <a:gd name="T32" fmla="*/ 146 w 160"/>
                <a:gd name="T33" fmla="*/ 132 h 234"/>
                <a:gd name="T34" fmla="*/ 160 w 160"/>
                <a:gd name="T35" fmla="*/ 117 h 234"/>
                <a:gd name="T36" fmla="*/ 146 w 160"/>
                <a:gd name="T37" fmla="*/ 103 h 234"/>
                <a:gd name="T38" fmla="*/ 44 w 160"/>
                <a:gd name="T39" fmla="*/ 15 h 234"/>
                <a:gd name="T40" fmla="*/ 103 w 160"/>
                <a:gd name="T41" fmla="*/ 15 h 234"/>
                <a:gd name="T42" fmla="*/ 110 w 160"/>
                <a:gd name="T43" fmla="*/ 54 h 234"/>
                <a:gd name="T44" fmla="*/ 73 w 160"/>
                <a:gd name="T45" fmla="*/ 44 h 234"/>
                <a:gd name="T46" fmla="*/ 37 w 160"/>
                <a:gd name="T47" fmla="*/ 54 h 234"/>
                <a:gd name="T48" fmla="*/ 44 w 160"/>
                <a:gd name="T49" fmla="*/ 15 h 234"/>
                <a:gd name="T50" fmla="*/ 102 w 160"/>
                <a:gd name="T51" fmla="*/ 219 h 234"/>
                <a:gd name="T52" fmla="*/ 44 w 160"/>
                <a:gd name="T53" fmla="*/ 219 h 234"/>
                <a:gd name="T54" fmla="*/ 36 w 160"/>
                <a:gd name="T55" fmla="*/ 180 h 234"/>
                <a:gd name="T56" fmla="*/ 73 w 160"/>
                <a:gd name="T57" fmla="*/ 190 h 234"/>
                <a:gd name="T58" fmla="*/ 109 w 160"/>
                <a:gd name="T59" fmla="*/ 180 h 234"/>
                <a:gd name="T60" fmla="*/ 102 w 160"/>
                <a:gd name="T61" fmla="*/ 219 h 234"/>
                <a:gd name="T62" fmla="*/ 73 w 160"/>
                <a:gd name="T63" fmla="*/ 176 h 234"/>
                <a:gd name="T64" fmla="*/ 14 w 160"/>
                <a:gd name="T65" fmla="*/ 117 h 234"/>
                <a:gd name="T66" fmla="*/ 73 w 160"/>
                <a:gd name="T67" fmla="*/ 59 h 234"/>
                <a:gd name="T68" fmla="*/ 131 w 160"/>
                <a:gd name="T69" fmla="*/ 117 h 234"/>
                <a:gd name="T70" fmla="*/ 73 w 160"/>
                <a:gd name="T71" fmla="*/ 176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0" h="234">
                  <a:moveTo>
                    <a:pt x="146" y="103"/>
                  </a:moveTo>
                  <a:cubicBezTo>
                    <a:pt x="145" y="103"/>
                    <a:pt x="145" y="103"/>
                    <a:pt x="144" y="103"/>
                  </a:cubicBezTo>
                  <a:cubicBezTo>
                    <a:pt x="142" y="90"/>
                    <a:pt x="136" y="79"/>
                    <a:pt x="128" y="69"/>
                  </a:cubicBezTo>
                  <a:cubicBezTo>
                    <a:pt x="117" y="12"/>
                    <a:pt x="117" y="12"/>
                    <a:pt x="117" y="12"/>
                  </a:cubicBezTo>
                  <a:cubicBezTo>
                    <a:pt x="116" y="5"/>
                    <a:pt x="110" y="0"/>
                    <a:pt x="103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37" y="0"/>
                    <a:pt x="31" y="5"/>
                    <a:pt x="30" y="12"/>
                  </a:cubicBezTo>
                  <a:cubicBezTo>
                    <a:pt x="20" y="67"/>
                    <a:pt x="20" y="67"/>
                    <a:pt x="20" y="67"/>
                  </a:cubicBezTo>
                  <a:cubicBezTo>
                    <a:pt x="7" y="80"/>
                    <a:pt x="0" y="98"/>
                    <a:pt x="0" y="117"/>
                  </a:cubicBezTo>
                  <a:cubicBezTo>
                    <a:pt x="0" y="136"/>
                    <a:pt x="7" y="153"/>
                    <a:pt x="19" y="166"/>
                  </a:cubicBezTo>
                  <a:cubicBezTo>
                    <a:pt x="29" y="222"/>
                    <a:pt x="29" y="222"/>
                    <a:pt x="29" y="222"/>
                  </a:cubicBezTo>
                  <a:cubicBezTo>
                    <a:pt x="30" y="229"/>
                    <a:pt x="36" y="234"/>
                    <a:pt x="44" y="234"/>
                  </a:cubicBezTo>
                  <a:cubicBezTo>
                    <a:pt x="102" y="234"/>
                    <a:pt x="102" y="234"/>
                    <a:pt x="102" y="234"/>
                  </a:cubicBezTo>
                  <a:cubicBezTo>
                    <a:pt x="109" y="234"/>
                    <a:pt x="115" y="229"/>
                    <a:pt x="116" y="222"/>
                  </a:cubicBezTo>
                  <a:cubicBezTo>
                    <a:pt x="127" y="166"/>
                    <a:pt x="127" y="166"/>
                    <a:pt x="127" y="166"/>
                  </a:cubicBezTo>
                  <a:cubicBezTo>
                    <a:pt x="135" y="156"/>
                    <a:pt x="142" y="145"/>
                    <a:pt x="144" y="131"/>
                  </a:cubicBezTo>
                  <a:cubicBezTo>
                    <a:pt x="145" y="132"/>
                    <a:pt x="145" y="132"/>
                    <a:pt x="146" y="132"/>
                  </a:cubicBezTo>
                  <a:cubicBezTo>
                    <a:pt x="154" y="132"/>
                    <a:pt x="160" y="125"/>
                    <a:pt x="160" y="117"/>
                  </a:cubicBezTo>
                  <a:cubicBezTo>
                    <a:pt x="160" y="109"/>
                    <a:pt x="154" y="103"/>
                    <a:pt x="146" y="103"/>
                  </a:cubicBezTo>
                  <a:close/>
                  <a:moveTo>
                    <a:pt x="44" y="15"/>
                  </a:moveTo>
                  <a:cubicBezTo>
                    <a:pt x="103" y="15"/>
                    <a:pt x="103" y="15"/>
                    <a:pt x="103" y="15"/>
                  </a:cubicBezTo>
                  <a:cubicBezTo>
                    <a:pt x="110" y="54"/>
                    <a:pt x="110" y="54"/>
                    <a:pt x="110" y="54"/>
                  </a:cubicBezTo>
                  <a:cubicBezTo>
                    <a:pt x="99" y="48"/>
                    <a:pt x="87" y="44"/>
                    <a:pt x="73" y="44"/>
                  </a:cubicBezTo>
                  <a:cubicBezTo>
                    <a:pt x="60" y="44"/>
                    <a:pt x="48" y="48"/>
                    <a:pt x="37" y="54"/>
                  </a:cubicBezTo>
                  <a:lnTo>
                    <a:pt x="44" y="15"/>
                  </a:lnTo>
                  <a:close/>
                  <a:moveTo>
                    <a:pt x="102" y="219"/>
                  </a:moveTo>
                  <a:cubicBezTo>
                    <a:pt x="44" y="219"/>
                    <a:pt x="44" y="219"/>
                    <a:pt x="44" y="219"/>
                  </a:cubicBezTo>
                  <a:cubicBezTo>
                    <a:pt x="36" y="180"/>
                    <a:pt x="36" y="180"/>
                    <a:pt x="36" y="180"/>
                  </a:cubicBezTo>
                  <a:cubicBezTo>
                    <a:pt x="47" y="186"/>
                    <a:pt x="59" y="190"/>
                    <a:pt x="73" y="190"/>
                  </a:cubicBezTo>
                  <a:cubicBezTo>
                    <a:pt x="86" y="190"/>
                    <a:pt x="98" y="186"/>
                    <a:pt x="109" y="180"/>
                  </a:cubicBezTo>
                  <a:lnTo>
                    <a:pt x="102" y="219"/>
                  </a:lnTo>
                  <a:close/>
                  <a:moveTo>
                    <a:pt x="73" y="176"/>
                  </a:moveTo>
                  <a:cubicBezTo>
                    <a:pt x="40" y="176"/>
                    <a:pt x="14" y="149"/>
                    <a:pt x="14" y="117"/>
                  </a:cubicBezTo>
                  <a:cubicBezTo>
                    <a:pt x="14" y="85"/>
                    <a:pt x="40" y="59"/>
                    <a:pt x="73" y="59"/>
                  </a:cubicBezTo>
                  <a:cubicBezTo>
                    <a:pt x="105" y="59"/>
                    <a:pt x="131" y="85"/>
                    <a:pt x="131" y="117"/>
                  </a:cubicBezTo>
                  <a:cubicBezTo>
                    <a:pt x="131" y="149"/>
                    <a:pt x="105" y="176"/>
                    <a:pt x="73" y="1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" name="Freeform 57"/>
            <p:cNvSpPr>
              <a:spLocks/>
            </p:cNvSpPr>
            <p:nvPr/>
          </p:nvSpPr>
          <p:spPr bwMode="auto">
            <a:xfrm>
              <a:off x="1630705" y="2329248"/>
              <a:ext cx="49522" cy="48134"/>
            </a:xfrm>
            <a:custGeom>
              <a:avLst/>
              <a:gdLst>
                <a:gd name="T0" fmla="*/ 44 w 45"/>
                <a:gd name="T1" fmla="*/ 1 h 44"/>
                <a:gd name="T2" fmla="*/ 40 w 45"/>
                <a:gd name="T3" fmla="*/ 1 h 44"/>
                <a:gd name="T4" fmla="*/ 3 w 45"/>
                <a:gd name="T5" fmla="*/ 32 h 44"/>
                <a:gd name="T6" fmla="*/ 0 w 45"/>
                <a:gd name="T7" fmla="*/ 37 h 44"/>
                <a:gd name="T8" fmla="*/ 3 w 45"/>
                <a:gd name="T9" fmla="*/ 42 h 44"/>
                <a:gd name="T10" fmla="*/ 8 w 45"/>
                <a:gd name="T11" fmla="*/ 44 h 44"/>
                <a:gd name="T12" fmla="*/ 13 w 45"/>
                <a:gd name="T13" fmla="*/ 42 h 44"/>
                <a:gd name="T14" fmla="*/ 26 w 45"/>
                <a:gd name="T15" fmla="*/ 26 h 44"/>
                <a:gd name="T16" fmla="*/ 44 w 45"/>
                <a:gd name="T17" fmla="*/ 4 h 44"/>
                <a:gd name="T18" fmla="*/ 44 w 45"/>
                <a:gd name="T19" fmla="*/ 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" h="44">
                  <a:moveTo>
                    <a:pt x="44" y="1"/>
                  </a:moveTo>
                  <a:cubicBezTo>
                    <a:pt x="43" y="0"/>
                    <a:pt x="41" y="0"/>
                    <a:pt x="40" y="1"/>
                  </a:cubicBezTo>
                  <a:cubicBezTo>
                    <a:pt x="3" y="32"/>
                    <a:pt x="3" y="32"/>
                    <a:pt x="3" y="32"/>
                  </a:cubicBezTo>
                  <a:cubicBezTo>
                    <a:pt x="1" y="33"/>
                    <a:pt x="0" y="35"/>
                    <a:pt x="0" y="37"/>
                  </a:cubicBezTo>
                  <a:cubicBezTo>
                    <a:pt x="0" y="39"/>
                    <a:pt x="1" y="41"/>
                    <a:pt x="3" y="42"/>
                  </a:cubicBezTo>
                  <a:cubicBezTo>
                    <a:pt x="4" y="44"/>
                    <a:pt x="6" y="44"/>
                    <a:pt x="8" y="44"/>
                  </a:cubicBezTo>
                  <a:cubicBezTo>
                    <a:pt x="10" y="44"/>
                    <a:pt x="11" y="44"/>
                    <a:pt x="13" y="42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44" y="4"/>
                    <a:pt x="44" y="4"/>
                    <a:pt x="44" y="4"/>
                  </a:cubicBezTo>
                  <a:cubicBezTo>
                    <a:pt x="45" y="3"/>
                    <a:pt x="45" y="2"/>
                    <a:pt x="4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55" name="Freeform 78"/>
          <p:cNvSpPr>
            <a:spLocks noEditPoints="1"/>
          </p:cNvSpPr>
          <p:nvPr/>
        </p:nvSpPr>
        <p:spPr bwMode="auto">
          <a:xfrm>
            <a:off x="8970194" y="5187547"/>
            <a:ext cx="810087" cy="786174"/>
          </a:xfrm>
          <a:custGeom>
            <a:avLst/>
            <a:gdLst>
              <a:gd name="T0" fmla="*/ 172 w 241"/>
              <a:gd name="T1" fmla="*/ 0 h 234"/>
              <a:gd name="T2" fmla="*/ 102 w 241"/>
              <a:gd name="T3" fmla="*/ 50 h 234"/>
              <a:gd name="T4" fmla="*/ 102 w 241"/>
              <a:gd name="T5" fmla="*/ 50 h 234"/>
              <a:gd name="T6" fmla="*/ 26 w 241"/>
              <a:gd name="T7" fmla="*/ 126 h 234"/>
              <a:gd name="T8" fmla="*/ 2 w 241"/>
              <a:gd name="T9" fmla="*/ 201 h 234"/>
              <a:gd name="T10" fmla="*/ 26 w 241"/>
              <a:gd name="T11" fmla="*/ 234 h 234"/>
              <a:gd name="T12" fmla="*/ 96 w 241"/>
              <a:gd name="T13" fmla="*/ 216 h 234"/>
              <a:gd name="T14" fmla="*/ 220 w 241"/>
              <a:gd name="T15" fmla="*/ 97 h 234"/>
              <a:gd name="T16" fmla="*/ 117 w 241"/>
              <a:gd name="T17" fmla="*/ 174 h 234"/>
              <a:gd name="T18" fmla="*/ 181 w 241"/>
              <a:gd name="T19" fmla="*/ 86 h 234"/>
              <a:gd name="T20" fmla="*/ 174 w 241"/>
              <a:gd name="T21" fmla="*/ 123 h 234"/>
              <a:gd name="T22" fmla="*/ 117 w 241"/>
              <a:gd name="T23" fmla="*/ 180 h 234"/>
              <a:gd name="T24" fmla="*/ 108 w 241"/>
              <a:gd name="T25" fmla="*/ 148 h 234"/>
              <a:gd name="T26" fmla="*/ 84 w 241"/>
              <a:gd name="T27" fmla="*/ 125 h 234"/>
              <a:gd name="T28" fmla="*/ 169 w 241"/>
              <a:gd name="T29" fmla="*/ 66 h 234"/>
              <a:gd name="T30" fmla="*/ 108 w 241"/>
              <a:gd name="T31" fmla="*/ 148 h 234"/>
              <a:gd name="T32" fmla="*/ 56 w 241"/>
              <a:gd name="T33" fmla="*/ 117 h 234"/>
              <a:gd name="T34" fmla="*/ 146 w 241"/>
              <a:gd name="T35" fmla="*/ 53 h 234"/>
              <a:gd name="T36" fmla="*/ 31 w 241"/>
              <a:gd name="T37" fmla="*/ 219 h 234"/>
              <a:gd name="T38" fmla="*/ 15 w 241"/>
              <a:gd name="T39" fmla="*/ 209 h 234"/>
              <a:gd name="T40" fmla="*/ 23 w 241"/>
              <a:gd name="T41" fmla="*/ 177 h 234"/>
              <a:gd name="T42" fmla="*/ 58 w 241"/>
              <a:gd name="T43" fmla="*/ 211 h 234"/>
              <a:gd name="T44" fmla="*/ 65 w 241"/>
              <a:gd name="T45" fmla="*/ 210 h 234"/>
              <a:gd name="T46" fmla="*/ 26 w 241"/>
              <a:gd name="T47" fmla="*/ 169 h 234"/>
              <a:gd name="T48" fmla="*/ 36 w 241"/>
              <a:gd name="T49" fmla="*/ 138 h 234"/>
              <a:gd name="T50" fmla="*/ 95 w 241"/>
              <a:gd name="T51" fmla="*/ 201 h 234"/>
              <a:gd name="T52" fmla="*/ 65 w 241"/>
              <a:gd name="T53" fmla="*/ 210 h 234"/>
              <a:gd name="T54" fmla="*/ 198 w 241"/>
              <a:gd name="T55" fmla="*/ 99 h 234"/>
              <a:gd name="T56" fmla="*/ 179 w 241"/>
              <a:gd name="T57" fmla="*/ 55 h 234"/>
              <a:gd name="T58" fmla="*/ 148 w 241"/>
              <a:gd name="T59" fmla="*/ 24 h 234"/>
              <a:gd name="T60" fmla="*/ 205 w 241"/>
              <a:gd name="T61" fmla="*/ 30 h 234"/>
              <a:gd name="T62" fmla="*/ 210 w 241"/>
              <a:gd name="T63" fmla="*/ 86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41" h="234">
                <a:moveTo>
                  <a:pt x="215" y="19"/>
                </a:moveTo>
                <a:cubicBezTo>
                  <a:pt x="203" y="7"/>
                  <a:pt x="187" y="0"/>
                  <a:pt x="172" y="0"/>
                </a:cubicBezTo>
                <a:cubicBezTo>
                  <a:pt x="159" y="0"/>
                  <a:pt x="146" y="5"/>
                  <a:pt x="138" y="14"/>
                </a:cubicBezTo>
                <a:cubicBezTo>
                  <a:pt x="102" y="50"/>
                  <a:pt x="102" y="50"/>
                  <a:pt x="102" y="50"/>
                </a:cubicBezTo>
                <a:cubicBezTo>
                  <a:pt x="102" y="50"/>
                  <a:pt x="102" y="50"/>
                  <a:pt x="102" y="50"/>
                </a:cubicBezTo>
                <a:cubicBezTo>
                  <a:pt x="102" y="50"/>
                  <a:pt x="102" y="50"/>
                  <a:pt x="102" y="50"/>
                </a:cubicBezTo>
                <a:cubicBezTo>
                  <a:pt x="102" y="50"/>
                  <a:pt x="102" y="50"/>
                  <a:pt x="102" y="50"/>
                </a:cubicBezTo>
                <a:cubicBezTo>
                  <a:pt x="26" y="126"/>
                  <a:pt x="26" y="126"/>
                  <a:pt x="26" y="126"/>
                </a:cubicBezTo>
                <a:cubicBezTo>
                  <a:pt x="23" y="130"/>
                  <a:pt x="20" y="134"/>
                  <a:pt x="19" y="139"/>
                </a:cubicBezTo>
                <a:cubicBezTo>
                  <a:pt x="2" y="201"/>
                  <a:pt x="2" y="201"/>
                  <a:pt x="2" y="201"/>
                </a:cubicBezTo>
                <a:cubicBezTo>
                  <a:pt x="2" y="201"/>
                  <a:pt x="0" y="206"/>
                  <a:pt x="0" y="209"/>
                </a:cubicBezTo>
                <a:cubicBezTo>
                  <a:pt x="0" y="223"/>
                  <a:pt x="12" y="234"/>
                  <a:pt x="26" y="234"/>
                </a:cubicBezTo>
                <a:cubicBezTo>
                  <a:pt x="29" y="234"/>
                  <a:pt x="34" y="233"/>
                  <a:pt x="34" y="233"/>
                </a:cubicBezTo>
                <a:cubicBezTo>
                  <a:pt x="96" y="216"/>
                  <a:pt x="96" y="216"/>
                  <a:pt x="96" y="216"/>
                </a:cubicBezTo>
                <a:cubicBezTo>
                  <a:pt x="101" y="215"/>
                  <a:pt x="105" y="213"/>
                  <a:pt x="109" y="209"/>
                </a:cubicBezTo>
                <a:cubicBezTo>
                  <a:pt x="220" y="97"/>
                  <a:pt x="220" y="97"/>
                  <a:pt x="220" y="97"/>
                </a:cubicBezTo>
                <a:cubicBezTo>
                  <a:pt x="241" y="76"/>
                  <a:pt x="238" y="42"/>
                  <a:pt x="215" y="19"/>
                </a:cubicBezTo>
                <a:close/>
                <a:moveTo>
                  <a:pt x="117" y="174"/>
                </a:moveTo>
                <a:cubicBezTo>
                  <a:pt x="117" y="168"/>
                  <a:pt x="115" y="161"/>
                  <a:pt x="112" y="155"/>
                </a:cubicBezTo>
                <a:cubicBezTo>
                  <a:pt x="181" y="86"/>
                  <a:pt x="181" y="86"/>
                  <a:pt x="181" y="86"/>
                </a:cubicBezTo>
                <a:cubicBezTo>
                  <a:pt x="185" y="99"/>
                  <a:pt x="183" y="113"/>
                  <a:pt x="174" y="123"/>
                </a:cubicBezTo>
                <a:cubicBezTo>
                  <a:pt x="174" y="123"/>
                  <a:pt x="174" y="123"/>
                  <a:pt x="174" y="123"/>
                </a:cubicBezTo>
                <a:cubicBezTo>
                  <a:pt x="174" y="123"/>
                  <a:pt x="174" y="123"/>
                  <a:pt x="174" y="123"/>
                </a:cubicBezTo>
                <a:cubicBezTo>
                  <a:pt x="117" y="180"/>
                  <a:pt x="117" y="180"/>
                  <a:pt x="117" y="180"/>
                </a:cubicBezTo>
                <a:cubicBezTo>
                  <a:pt x="117" y="178"/>
                  <a:pt x="118" y="176"/>
                  <a:pt x="117" y="174"/>
                </a:cubicBezTo>
                <a:close/>
                <a:moveTo>
                  <a:pt x="108" y="148"/>
                </a:moveTo>
                <a:cubicBezTo>
                  <a:pt x="106" y="144"/>
                  <a:pt x="103" y="140"/>
                  <a:pt x="99" y="136"/>
                </a:cubicBezTo>
                <a:cubicBezTo>
                  <a:pt x="94" y="131"/>
                  <a:pt x="89" y="128"/>
                  <a:pt x="84" y="125"/>
                </a:cubicBezTo>
                <a:cubicBezTo>
                  <a:pt x="154" y="55"/>
                  <a:pt x="154" y="55"/>
                  <a:pt x="154" y="55"/>
                </a:cubicBezTo>
                <a:cubicBezTo>
                  <a:pt x="159" y="58"/>
                  <a:pt x="164" y="61"/>
                  <a:pt x="169" y="66"/>
                </a:cubicBezTo>
                <a:cubicBezTo>
                  <a:pt x="173" y="70"/>
                  <a:pt x="176" y="74"/>
                  <a:pt x="178" y="79"/>
                </a:cubicBezTo>
                <a:lnTo>
                  <a:pt x="108" y="148"/>
                </a:lnTo>
                <a:close/>
                <a:moveTo>
                  <a:pt x="77" y="121"/>
                </a:moveTo>
                <a:cubicBezTo>
                  <a:pt x="70" y="119"/>
                  <a:pt x="63" y="117"/>
                  <a:pt x="56" y="117"/>
                </a:cubicBezTo>
                <a:cubicBezTo>
                  <a:pt x="112" y="60"/>
                  <a:pt x="112" y="60"/>
                  <a:pt x="112" y="60"/>
                </a:cubicBezTo>
                <a:cubicBezTo>
                  <a:pt x="121" y="52"/>
                  <a:pt x="133" y="50"/>
                  <a:pt x="146" y="53"/>
                </a:cubicBezTo>
                <a:lnTo>
                  <a:pt x="77" y="121"/>
                </a:lnTo>
                <a:close/>
                <a:moveTo>
                  <a:pt x="31" y="219"/>
                </a:moveTo>
                <a:cubicBezTo>
                  <a:pt x="30" y="219"/>
                  <a:pt x="28" y="219"/>
                  <a:pt x="26" y="220"/>
                </a:cubicBezTo>
                <a:cubicBezTo>
                  <a:pt x="20" y="219"/>
                  <a:pt x="15" y="215"/>
                  <a:pt x="15" y="209"/>
                </a:cubicBezTo>
                <a:cubicBezTo>
                  <a:pt x="15" y="207"/>
                  <a:pt x="16" y="205"/>
                  <a:pt x="16" y="204"/>
                </a:cubicBezTo>
                <a:cubicBezTo>
                  <a:pt x="23" y="177"/>
                  <a:pt x="23" y="177"/>
                  <a:pt x="23" y="177"/>
                </a:cubicBezTo>
                <a:cubicBezTo>
                  <a:pt x="32" y="176"/>
                  <a:pt x="41" y="180"/>
                  <a:pt x="48" y="187"/>
                </a:cubicBezTo>
                <a:cubicBezTo>
                  <a:pt x="55" y="194"/>
                  <a:pt x="58" y="203"/>
                  <a:pt x="58" y="211"/>
                </a:cubicBezTo>
                <a:lnTo>
                  <a:pt x="31" y="219"/>
                </a:lnTo>
                <a:close/>
                <a:moveTo>
                  <a:pt x="65" y="210"/>
                </a:moveTo>
                <a:cubicBezTo>
                  <a:pt x="65" y="200"/>
                  <a:pt x="61" y="190"/>
                  <a:pt x="53" y="182"/>
                </a:cubicBezTo>
                <a:cubicBezTo>
                  <a:pt x="45" y="174"/>
                  <a:pt x="35" y="170"/>
                  <a:pt x="26" y="169"/>
                </a:cubicBezTo>
                <a:cubicBezTo>
                  <a:pt x="33" y="143"/>
                  <a:pt x="33" y="143"/>
                  <a:pt x="33" y="143"/>
                </a:cubicBezTo>
                <a:cubicBezTo>
                  <a:pt x="33" y="141"/>
                  <a:pt x="34" y="139"/>
                  <a:pt x="36" y="138"/>
                </a:cubicBezTo>
                <a:cubicBezTo>
                  <a:pt x="50" y="127"/>
                  <a:pt x="73" y="130"/>
                  <a:pt x="88" y="146"/>
                </a:cubicBezTo>
                <a:cubicBezTo>
                  <a:pt x="105" y="163"/>
                  <a:pt x="108" y="187"/>
                  <a:pt x="95" y="201"/>
                </a:cubicBezTo>
                <a:cubicBezTo>
                  <a:pt x="94" y="202"/>
                  <a:pt x="93" y="202"/>
                  <a:pt x="92" y="202"/>
                </a:cubicBezTo>
                <a:lnTo>
                  <a:pt x="65" y="210"/>
                </a:lnTo>
                <a:close/>
                <a:moveTo>
                  <a:pt x="210" y="86"/>
                </a:moveTo>
                <a:cubicBezTo>
                  <a:pt x="198" y="99"/>
                  <a:pt x="198" y="99"/>
                  <a:pt x="198" y="99"/>
                </a:cubicBezTo>
                <a:cubicBezTo>
                  <a:pt x="198" y="97"/>
                  <a:pt x="198" y="96"/>
                  <a:pt x="198" y="94"/>
                </a:cubicBezTo>
                <a:cubicBezTo>
                  <a:pt x="196" y="80"/>
                  <a:pt x="190" y="66"/>
                  <a:pt x="179" y="55"/>
                </a:cubicBezTo>
                <a:cubicBezTo>
                  <a:pt x="167" y="44"/>
                  <a:pt x="151" y="37"/>
                  <a:pt x="136" y="37"/>
                </a:cubicBezTo>
                <a:cubicBezTo>
                  <a:pt x="148" y="24"/>
                  <a:pt x="148" y="24"/>
                  <a:pt x="148" y="24"/>
                </a:cubicBezTo>
                <a:cubicBezTo>
                  <a:pt x="154" y="18"/>
                  <a:pt x="162" y="15"/>
                  <a:pt x="172" y="15"/>
                </a:cubicBezTo>
                <a:cubicBezTo>
                  <a:pt x="183" y="15"/>
                  <a:pt x="196" y="20"/>
                  <a:pt x="205" y="30"/>
                </a:cubicBezTo>
                <a:cubicBezTo>
                  <a:pt x="214" y="38"/>
                  <a:pt x="219" y="49"/>
                  <a:pt x="219" y="60"/>
                </a:cubicBezTo>
                <a:cubicBezTo>
                  <a:pt x="220" y="70"/>
                  <a:pt x="217" y="80"/>
                  <a:pt x="210" y="8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82843" tIns="91422" rIns="182843" bIns="91422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56" name="Group 55"/>
          <p:cNvGrpSpPr/>
          <p:nvPr/>
        </p:nvGrpSpPr>
        <p:grpSpPr>
          <a:xfrm>
            <a:off x="11629560" y="7631285"/>
            <a:ext cx="785969" cy="735086"/>
            <a:chOff x="998489" y="2241774"/>
            <a:chExt cx="256404" cy="239742"/>
          </a:xfrm>
          <a:solidFill>
            <a:schemeClr val="bg1"/>
          </a:solidFill>
        </p:grpSpPr>
        <p:sp>
          <p:nvSpPr>
            <p:cNvPr id="57" name="Freeform 58"/>
            <p:cNvSpPr>
              <a:spLocks noEditPoints="1"/>
            </p:cNvSpPr>
            <p:nvPr/>
          </p:nvSpPr>
          <p:spPr bwMode="auto">
            <a:xfrm>
              <a:off x="998489" y="2241774"/>
              <a:ext cx="256404" cy="239742"/>
            </a:xfrm>
            <a:custGeom>
              <a:avLst/>
              <a:gdLst>
                <a:gd name="T0" fmla="*/ 230 w 234"/>
                <a:gd name="T1" fmla="*/ 48 h 219"/>
                <a:gd name="T2" fmla="*/ 186 w 234"/>
                <a:gd name="T3" fmla="*/ 5 h 219"/>
                <a:gd name="T4" fmla="*/ 176 w 234"/>
                <a:gd name="T5" fmla="*/ 0 h 219"/>
                <a:gd name="T6" fmla="*/ 22 w 234"/>
                <a:gd name="T7" fmla="*/ 0 h 219"/>
                <a:gd name="T8" fmla="*/ 0 w 234"/>
                <a:gd name="T9" fmla="*/ 22 h 219"/>
                <a:gd name="T10" fmla="*/ 0 w 234"/>
                <a:gd name="T11" fmla="*/ 197 h 219"/>
                <a:gd name="T12" fmla="*/ 22 w 234"/>
                <a:gd name="T13" fmla="*/ 219 h 219"/>
                <a:gd name="T14" fmla="*/ 212 w 234"/>
                <a:gd name="T15" fmla="*/ 219 h 219"/>
                <a:gd name="T16" fmla="*/ 234 w 234"/>
                <a:gd name="T17" fmla="*/ 197 h 219"/>
                <a:gd name="T18" fmla="*/ 234 w 234"/>
                <a:gd name="T19" fmla="*/ 59 h 219"/>
                <a:gd name="T20" fmla="*/ 230 w 234"/>
                <a:gd name="T21" fmla="*/ 48 h 219"/>
                <a:gd name="T22" fmla="*/ 220 w 234"/>
                <a:gd name="T23" fmla="*/ 197 h 219"/>
                <a:gd name="T24" fmla="*/ 212 w 234"/>
                <a:gd name="T25" fmla="*/ 205 h 219"/>
                <a:gd name="T26" fmla="*/ 22 w 234"/>
                <a:gd name="T27" fmla="*/ 205 h 219"/>
                <a:gd name="T28" fmla="*/ 15 w 234"/>
                <a:gd name="T29" fmla="*/ 197 h 219"/>
                <a:gd name="T30" fmla="*/ 15 w 234"/>
                <a:gd name="T31" fmla="*/ 22 h 219"/>
                <a:gd name="T32" fmla="*/ 22 w 234"/>
                <a:gd name="T33" fmla="*/ 15 h 219"/>
                <a:gd name="T34" fmla="*/ 168 w 234"/>
                <a:gd name="T35" fmla="*/ 15 h 219"/>
                <a:gd name="T36" fmla="*/ 168 w 234"/>
                <a:gd name="T37" fmla="*/ 44 h 219"/>
                <a:gd name="T38" fmla="*/ 168 w 234"/>
                <a:gd name="T39" fmla="*/ 44 h 219"/>
                <a:gd name="T40" fmla="*/ 190 w 234"/>
                <a:gd name="T41" fmla="*/ 66 h 219"/>
                <a:gd name="T42" fmla="*/ 198 w 234"/>
                <a:gd name="T43" fmla="*/ 66 h 219"/>
                <a:gd name="T44" fmla="*/ 220 w 234"/>
                <a:gd name="T45" fmla="*/ 66 h 219"/>
                <a:gd name="T46" fmla="*/ 220 w 234"/>
                <a:gd name="T47" fmla="*/ 197 h 219"/>
                <a:gd name="T48" fmla="*/ 198 w 234"/>
                <a:gd name="T49" fmla="*/ 59 h 219"/>
                <a:gd name="T50" fmla="*/ 190 w 234"/>
                <a:gd name="T51" fmla="*/ 59 h 219"/>
                <a:gd name="T52" fmla="*/ 176 w 234"/>
                <a:gd name="T53" fmla="*/ 44 h 219"/>
                <a:gd name="T54" fmla="*/ 176 w 234"/>
                <a:gd name="T55" fmla="*/ 44 h 219"/>
                <a:gd name="T56" fmla="*/ 176 w 234"/>
                <a:gd name="T57" fmla="*/ 15 h 219"/>
                <a:gd name="T58" fmla="*/ 220 w 234"/>
                <a:gd name="T59" fmla="*/ 59 h 219"/>
                <a:gd name="T60" fmla="*/ 198 w 234"/>
                <a:gd name="T61" fmla="*/ 5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34" h="219">
                  <a:moveTo>
                    <a:pt x="230" y="48"/>
                  </a:moveTo>
                  <a:cubicBezTo>
                    <a:pt x="186" y="5"/>
                    <a:pt x="186" y="5"/>
                    <a:pt x="186" y="5"/>
                  </a:cubicBezTo>
                  <a:cubicBezTo>
                    <a:pt x="183" y="2"/>
                    <a:pt x="180" y="0"/>
                    <a:pt x="176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0" y="210"/>
                    <a:pt x="10" y="219"/>
                    <a:pt x="22" y="219"/>
                  </a:cubicBezTo>
                  <a:cubicBezTo>
                    <a:pt x="212" y="219"/>
                    <a:pt x="212" y="219"/>
                    <a:pt x="212" y="219"/>
                  </a:cubicBezTo>
                  <a:cubicBezTo>
                    <a:pt x="224" y="219"/>
                    <a:pt x="234" y="210"/>
                    <a:pt x="234" y="197"/>
                  </a:cubicBezTo>
                  <a:cubicBezTo>
                    <a:pt x="234" y="59"/>
                    <a:pt x="234" y="59"/>
                    <a:pt x="234" y="59"/>
                  </a:cubicBezTo>
                  <a:cubicBezTo>
                    <a:pt x="234" y="55"/>
                    <a:pt x="233" y="51"/>
                    <a:pt x="230" y="48"/>
                  </a:cubicBezTo>
                  <a:close/>
                  <a:moveTo>
                    <a:pt x="220" y="197"/>
                  </a:moveTo>
                  <a:cubicBezTo>
                    <a:pt x="220" y="202"/>
                    <a:pt x="216" y="205"/>
                    <a:pt x="212" y="205"/>
                  </a:cubicBezTo>
                  <a:cubicBezTo>
                    <a:pt x="22" y="205"/>
                    <a:pt x="22" y="205"/>
                    <a:pt x="22" y="205"/>
                  </a:cubicBezTo>
                  <a:cubicBezTo>
                    <a:pt x="18" y="205"/>
                    <a:pt x="15" y="202"/>
                    <a:pt x="15" y="197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5" y="18"/>
                    <a:pt x="18" y="15"/>
                    <a:pt x="22" y="15"/>
                  </a:cubicBezTo>
                  <a:cubicBezTo>
                    <a:pt x="168" y="15"/>
                    <a:pt x="168" y="15"/>
                    <a:pt x="168" y="15"/>
                  </a:cubicBezTo>
                  <a:cubicBezTo>
                    <a:pt x="168" y="44"/>
                    <a:pt x="168" y="44"/>
                    <a:pt x="168" y="44"/>
                  </a:cubicBezTo>
                  <a:cubicBezTo>
                    <a:pt x="168" y="44"/>
                    <a:pt x="168" y="44"/>
                    <a:pt x="168" y="44"/>
                  </a:cubicBezTo>
                  <a:cubicBezTo>
                    <a:pt x="168" y="56"/>
                    <a:pt x="178" y="66"/>
                    <a:pt x="190" y="66"/>
                  </a:cubicBezTo>
                  <a:cubicBezTo>
                    <a:pt x="198" y="66"/>
                    <a:pt x="198" y="66"/>
                    <a:pt x="198" y="66"/>
                  </a:cubicBezTo>
                  <a:cubicBezTo>
                    <a:pt x="220" y="66"/>
                    <a:pt x="220" y="66"/>
                    <a:pt x="220" y="66"/>
                  </a:cubicBezTo>
                  <a:lnTo>
                    <a:pt x="220" y="197"/>
                  </a:lnTo>
                  <a:close/>
                  <a:moveTo>
                    <a:pt x="198" y="59"/>
                  </a:moveTo>
                  <a:cubicBezTo>
                    <a:pt x="190" y="59"/>
                    <a:pt x="190" y="59"/>
                    <a:pt x="190" y="59"/>
                  </a:cubicBezTo>
                  <a:cubicBezTo>
                    <a:pt x="182" y="59"/>
                    <a:pt x="176" y="52"/>
                    <a:pt x="176" y="44"/>
                  </a:cubicBezTo>
                  <a:cubicBezTo>
                    <a:pt x="176" y="44"/>
                    <a:pt x="176" y="44"/>
                    <a:pt x="176" y="44"/>
                  </a:cubicBezTo>
                  <a:cubicBezTo>
                    <a:pt x="176" y="15"/>
                    <a:pt x="176" y="15"/>
                    <a:pt x="176" y="15"/>
                  </a:cubicBezTo>
                  <a:cubicBezTo>
                    <a:pt x="220" y="59"/>
                    <a:pt x="220" y="59"/>
                    <a:pt x="220" y="59"/>
                  </a:cubicBezTo>
                  <a:lnTo>
                    <a:pt x="198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8" name="Freeform 59"/>
            <p:cNvSpPr>
              <a:spLocks/>
            </p:cNvSpPr>
            <p:nvPr/>
          </p:nvSpPr>
          <p:spPr bwMode="auto">
            <a:xfrm>
              <a:off x="1118823" y="2289908"/>
              <a:ext cx="48597" cy="7868"/>
            </a:xfrm>
            <a:custGeom>
              <a:avLst/>
              <a:gdLst>
                <a:gd name="T0" fmla="*/ 4 w 44"/>
                <a:gd name="T1" fmla="*/ 7 h 7"/>
                <a:gd name="T2" fmla="*/ 40 w 44"/>
                <a:gd name="T3" fmla="*/ 7 h 7"/>
                <a:gd name="T4" fmla="*/ 44 w 44"/>
                <a:gd name="T5" fmla="*/ 4 h 7"/>
                <a:gd name="T6" fmla="*/ 40 w 44"/>
                <a:gd name="T7" fmla="*/ 0 h 7"/>
                <a:gd name="T8" fmla="*/ 4 w 44"/>
                <a:gd name="T9" fmla="*/ 0 h 7"/>
                <a:gd name="T10" fmla="*/ 0 w 44"/>
                <a:gd name="T11" fmla="*/ 4 h 7"/>
                <a:gd name="T12" fmla="*/ 4 w 44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7">
                  <a:moveTo>
                    <a:pt x="4" y="7"/>
                  </a:moveTo>
                  <a:cubicBezTo>
                    <a:pt x="40" y="7"/>
                    <a:pt x="40" y="7"/>
                    <a:pt x="40" y="7"/>
                  </a:cubicBezTo>
                  <a:cubicBezTo>
                    <a:pt x="42" y="7"/>
                    <a:pt x="44" y="6"/>
                    <a:pt x="44" y="4"/>
                  </a:cubicBezTo>
                  <a:cubicBezTo>
                    <a:pt x="44" y="2"/>
                    <a:pt x="42" y="0"/>
                    <a:pt x="4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7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9" name="Freeform 60"/>
            <p:cNvSpPr>
              <a:spLocks/>
            </p:cNvSpPr>
            <p:nvPr/>
          </p:nvSpPr>
          <p:spPr bwMode="auto">
            <a:xfrm>
              <a:off x="1118823" y="2313975"/>
              <a:ext cx="48597" cy="7868"/>
            </a:xfrm>
            <a:custGeom>
              <a:avLst/>
              <a:gdLst>
                <a:gd name="T0" fmla="*/ 4 w 44"/>
                <a:gd name="T1" fmla="*/ 7 h 7"/>
                <a:gd name="T2" fmla="*/ 40 w 44"/>
                <a:gd name="T3" fmla="*/ 7 h 7"/>
                <a:gd name="T4" fmla="*/ 44 w 44"/>
                <a:gd name="T5" fmla="*/ 4 h 7"/>
                <a:gd name="T6" fmla="*/ 40 w 44"/>
                <a:gd name="T7" fmla="*/ 0 h 7"/>
                <a:gd name="T8" fmla="*/ 4 w 44"/>
                <a:gd name="T9" fmla="*/ 0 h 7"/>
                <a:gd name="T10" fmla="*/ 0 w 44"/>
                <a:gd name="T11" fmla="*/ 4 h 7"/>
                <a:gd name="T12" fmla="*/ 4 w 44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7">
                  <a:moveTo>
                    <a:pt x="4" y="7"/>
                  </a:moveTo>
                  <a:cubicBezTo>
                    <a:pt x="40" y="7"/>
                    <a:pt x="40" y="7"/>
                    <a:pt x="40" y="7"/>
                  </a:cubicBezTo>
                  <a:cubicBezTo>
                    <a:pt x="42" y="7"/>
                    <a:pt x="44" y="6"/>
                    <a:pt x="44" y="4"/>
                  </a:cubicBezTo>
                  <a:cubicBezTo>
                    <a:pt x="44" y="2"/>
                    <a:pt x="42" y="0"/>
                    <a:pt x="4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7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0" name="Freeform 61"/>
            <p:cNvSpPr>
              <a:spLocks/>
            </p:cNvSpPr>
            <p:nvPr/>
          </p:nvSpPr>
          <p:spPr bwMode="auto">
            <a:xfrm>
              <a:off x="1118823" y="2338041"/>
              <a:ext cx="104135" cy="7868"/>
            </a:xfrm>
            <a:custGeom>
              <a:avLst/>
              <a:gdLst>
                <a:gd name="T0" fmla="*/ 0 w 95"/>
                <a:gd name="T1" fmla="*/ 4 h 7"/>
                <a:gd name="T2" fmla="*/ 4 w 95"/>
                <a:gd name="T3" fmla="*/ 7 h 7"/>
                <a:gd name="T4" fmla="*/ 91 w 95"/>
                <a:gd name="T5" fmla="*/ 7 h 7"/>
                <a:gd name="T6" fmla="*/ 95 w 95"/>
                <a:gd name="T7" fmla="*/ 4 h 7"/>
                <a:gd name="T8" fmla="*/ 91 w 95"/>
                <a:gd name="T9" fmla="*/ 0 h 7"/>
                <a:gd name="T10" fmla="*/ 4 w 95"/>
                <a:gd name="T11" fmla="*/ 0 h 7"/>
                <a:gd name="T12" fmla="*/ 0 w 95"/>
                <a:gd name="T13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7">
                  <a:moveTo>
                    <a:pt x="0" y="4"/>
                  </a:moveTo>
                  <a:cubicBezTo>
                    <a:pt x="0" y="6"/>
                    <a:pt x="2" y="7"/>
                    <a:pt x="4" y="7"/>
                  </a:cubicBezTo>
                  <a:cubicBezTo>
                    <a:pt x="91" y="7"/>
                    <a:pt x="91" y="7"/>
                    <a:pt x="91" y="7"/>
                  </a:cubicBezTo>
                  <a:cubicBezTo>
                    <a:pt x="93" y="7"/>
                    <a:pt x="95" y="6"/>
                    <a:pt x="95" y="4"/>
                  </a:cubicBezTo>
                  <a:cubicBezTo>
                    <a:pt x="95" y="2"/>
                    <a:pt x="93" y="0"/>
                    <a:pt x="9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1" name="Freeform 62"/>
            <p:cNvSpPr>
              <a:spLocks/>
            </p:cNvSpPr>
            <p:nvPr/>
          </p:nvSpPr>
          <p:spPr bwMode="auto">
            <a:xfrm>
              <a:off x="1031349" y="2386175"/>
              <a:ext cx="191609" cy="7868"/>
            </a:xfrm>
            <a:custGeom>
              <a:avLst/>
              <a:gdLst>
                <a:gd name="T0" fmla="*/ 171 w 175"/>
                <a:gd name="T1" fmla="*/ 0 h 7"/>
                <a:gd name="T2" fmla="*/ 3 w 175"/>
                <a:gd name="T3" fmla="*/ 0 h 7"/>
                <a:gd name="T4" fmla="*/ 0 w 175"/>
                <a:gd name="T5" fmla="*/ 3 h 7"/>
                <a:gd name="T6" fmla="*/ 3 w 175"/>
                <a:gd name="T7" fmla="*/ 7 h 7"/>
                <a:gd name="T8" fmla="*/ 171 w 175"/>
                <a:gd name="T9" fmla="*/ 7 h 7"/>
                <a:gd name="T10" fmla="*/ 175 w 175"/>
                <a:gd name="T11" fmla="*/ 3 h 7"/>
                <a:gd name="T12" fmla="*/ 171 w 175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7">
                  <a:moveTo>
                    <a:pt x="171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1" y="7"/>
                    <a:pt x="3" y="7"/>
                  </a:cubicBezTo>
                  <a:cubicBezTo>
                    <a:pt x="171" y="7"/>
                    <a:pt x="171" y="7"/>
                    <a:pt x="171" y="7"/>
                  </a:cubicBezTo>
                  <a:cubicBezTo>
                    <a:pt x="173" y="7"/>
                    <a:pt x="175" y="5"/>
                    <a:pt x="175" y="3"/>
                  </a:cubicBezTo>
                  <a:cubicBezTo>
                    <a:pt x="175" y="1"/>
                    <a:pt x="173" y="0"/>
                    <a:pt x="17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2" name="Freeform 63"/>
            <p:cNvSpPr>
              <a:spLocks/>
            </p:cNvSpPr>
            <p:nvPr/>
          </p:nvSpPr>
          <p:spPr bwMode="auto">
            <a:xfrm>
              <a:off x="1031349" y="2410242"/>
              <a:ext cx="191609" cy="7868"/>
            </a:xfrm>
            <a:custGeom>
              <a:avLst/>
              <a:gdLst>
                <a:gd name="T0" fmla="*/ 171 w 175"/>
                <a:gd name="T1" fmla="*/ 0 h 7"/>
                <a:gd name="T2" fmla="*/ 3 w 175"/>
                <a:gd name="T3" fmla="*/ 0 h 7"/>
                <a:gd name="T4" fmla="*/ 0 w 175"/>
                <a:gd name="T5" fmla="*/ 3 h 7"/>
                <a:gd name="T6" fmla="*/ 3 w 175"/>
                <a:gd name="T7" fmla="*/ 7 h 7"/>
                <a:gd name="T8" fmla="*/ 171 w 175"/>
                <a:gd name="T9" fmla="*/ 7 h 7"/>
                <a:gd name="T10" fmla="*/ 175 w 175"/>
                <a:gd name="T11" fmla="*/ 3 h 7"/>
                <a:gd name="T12" fmla="*/ 171 w 175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7">
                  <a:moveTo>
                    <a:pt x="171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1" y="7"/>
                    <a:pt x="3" y="7"/>
                  </a:cubicBezTo>
                  <a:cubicBezTo>
                    <a:pt x="171" y="7"/>
                    <a:pt x="171" y="7"/>
                    <a:pt x="171" y="7"/>
                  </a:cubicBezTo>
                  <a:cubicBezTo>
                    <a:pt x="173" y="7"/>
                    <a:pt x="175" y="5"/>
                    <a:pt x="175" y="3"/>
                  </a:cubicBezTo>
                  <a:cubicBezTo>
                    <a:pt x="175" y="1"/>
                    <a:pt x="173" y="0"/>
                    <a:pt x="17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3" name="Freeform 64"/>
            <p:cNvSpPr>
              <a:spLocks/>
            </p:cNvSpPr>
            <p:nvPr/>
          </p:nvSpPr>
          <p:spPr bwMode="auto">
            <a:xfrm>
              <a:off x="1031349" y="2434308"/>
              <a:ext cx="191609" cy="7868"/>
            </a:xfrm>
            <a:custGeom>
              <a:avLst/>
              <a:gdLst>
                <a:gd name="T0" fmla="*/ 171 w 175"/>
                <a:gd name="T1" fmla="*/ 0 h 7"/>
                <a:gd name="T2" fmla="*/ 3 w 175"/>
                <a:gd name="T3" fmla="*/ 0 h 7"/>
                <a:gd name="T4" fmla="*/ 0 w 175"/>
                <a:gd name="T5" fmla="*/ 3 h 7"/>
                <a:gd name="T6" fmla="*/ 3 w 175"/>
                <a:gd name="T7" fmla="*/ 7 h 7"/>
                <a:gd name="T8" fmla="*/ 171 w 175"/>
                <a:gd name="T9" fmla="*/ 7 h 7"/>
                <a:gd name="T10" fmla="*/ 175 w 175"/>
                <a:gd name="T11" fmla="*/ 3 h 7"/>
                <a:gd name="T12" fmla="*/ 171 w 175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7">
                  <a:moveTo>
                    <a:pt x="171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1" y="7"/>
                    <a:pt x="3" y="7"/>
                  </a:cubicBezTo>
                  <a:cubicBezTo>
                    <a:pt x="171" y="7"/>
                    <a:pt x="171" y="7"/>
                    <a:pt x="171" y="7"/>
                  </a:cubicBezTo>
                  <a:cubicBezTo>
                    <a:pt x="173" y="7"/>
                    <a:pt x="175" y="5"/>
                    <a:pt x="175" y="3"/>
                  </a:cubicBezTo>
                  <a:cubicBezTo>
                    <a:pt x="175" y="1"/>
                    <a:pt x="173" y="0"/>
                    <a:pt x="17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" name="Freeform 65"/>
            <p:cNvSpPr>
              <a:spLocks/>
            </p:cNvSpPr>
            <p:nvPr/>
          </p:nvSpPr>
          <p:spPr bwMode="auto">
            <a:xfrm>
              <a:off x="1031349" y="2362108"/>
              <a:ext cx="191609" cy="7868"/>
            </a:xfrm>
            <a:custGeom>
              <a:avLst/>
              <a:gdLst>
                <a:gd name="T0" fmla="*/ 171 w 175"/>
                <a:gd name="T1" fmla="*/ 0 h 7"/>
                <a:gd name="T2" fmla="*/ 3 w 175"/>
                <a:gd name="T3" fmla="*/ 0 h 7"/>
                <a:gd name="T4" fmla="*/ 0 w 175"/>
                <a:gd name="T5" fmla="*/ 3 h 7"/>
                <a:gd name="T6" fmla="*/ 3 w 175"/>
                <a:gd name="T7" fmla="*/ 7 h 7"/>
                <a:gd name="T8" fmla="*/ 171 w 175"/>
                <a:gd name="T9" fmla="*/ 7 h 7"/>
                <a:gd name="T10" fmla="*/ 175 w 175"/>
                <a:gd name="T11" fmla="*/ 3 h 7"/>
                <a:gd name="T12" fmla="*/ 171 w 175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7">
                  <a:moveTo>
                    <a:pt x="171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6"/>
                    <a:pt x="1" y="7"/>
                    <a:pt x="3" y="7"/>
                  </a:cubicBezTo>
                  <a:cubicBezTo>
                    <a:pt x="171" y="7"/>
                    <a:pt x="171" y="7"/>
                    <a:pt x="171" y="7"/>
                  </a:cubicBezTo>
                  <a:cubicBezTo>
                    <a:pt x="173" y="7"/>
                    <a:pt x="175" y="6"/>
                    <a:pt x="175" y="3"/>
                  </a:cubicBezTo>
                  <a:cubicBezTo>
                    <a:pt x="175" y="1"/>
                    <a:pt x="173" y="0"/>
                    <a:pt x="17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5" name="Freeform 66"/>
            <p:cNvSpPr>
              <a:spLocks noEditPoints="1"/>
            </p:cNvSpPr>
            <p:nvPr/>
          </p:nvSpPr>
          <p:spPr bwMode="auto">
            <a:xfrm>
              <a:off x="1031349" y="2282040"/>
              <a:ext cx="71275" cy="63870"/>
            </a:xfrm>
            <a:custGeom>
              <a:avLst/>
              <a:gdLst>
                <a:gd name="T0" fmla="*/ 7 w 65"/>
                <a:gd name="T1" fmla="*/ 58 h 58"/>
                <a:gd name="T2" fmla="*/ 58 w 65"/>
                <a:gd name="T3" fmla="*/ 58 h 58"/>
                <a:gd name="T4" fmla="*/ 65 w 65"/>
                <a:gd name="T5" fmla="*/ 51 h 58"/>
                <a:gd name="T6" fmla="*/ 65 w 65"/>
                <a:gd name="T7" fmla="*/ 7 h 58"/>
                <a:gd name="T8" fmla="*/ 58 w 65"/>
                <a:gd name="T9" fmla="*/ 0 h 58"/>
                <a:gd name="T10" fmla="*/ 7 w 65"/>
                <a:gd name="T11" fmla="*/ 0 h 58"/>
                <a:gd name="T12" fmla="*/ 0 w 65"/>
                <a:gd name="T13" fmla="*/ 7 h 58"/>
                <a:gd name="T14" fmla="*/ 0 w 65"/>
                <a:gd name="T15" fmla="*/ 51 h 58"/>
                <a:gd name="T16" fmla="*/ 7 w 65"/>
                <a:gd name="T17" fmla="*/ 58 h 58"/>
                <a:gd name="T18" fmla="*/ 14 w 65"/>
                <a:gd name="T19" fmla="*/ 14 h 58"/>
                <a:gd name="T20" fmla="*/ 51 w 65"/>
                <a:gd name="T21" fmla="*/ 14 h 58"/>
                <a:gd name="T22" fmla="*/ 51 w 65"/>
                <a:gd name="T23" fmla="*/ 44 h 58"/>
                <a:gd name="T24" fmla="*/ 14 w 65"/>
                <a:gd name="T25" fmla="*/ 44 h 58"/>
                <a:gd name="T26" fmla="*/ 14 w 65"/>
                <a:gd name="T27" fmla="*/ 14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" h="58">
                  <a:moveTo>
                    <a:pt x="7" y="58"/>
                  </a:moveTo>
                  <a:cubicBezTo>
                    <a:pt x="58" y="58"/>
                    <a:pt x="58" y="58"/>
                    <a:pt x="58" y="58"/>
                  </a:cubicBezTo>
                  <a:cubicBezTo>
                    <a:pt x="62" y="58"/>
                    <a:pt x="65" y="55"/>
                    <a:pt x="65" y="51"/>
                  </a:cubicBezTo>
                  <a:cubicBezTo>
                    <a:pt x="65" y="7"/>
                    <a:pt x="65" y="7"/>
                    <a:pt x="65" y="7"/>
                  </a:cubicBezTo>
                  <a:cubicBezTo>
                    <a:pt x="65" y="3"/>
                    <a:pt x="62" y="0"/>
                    <a:pt x="5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5"/>
                    <a:pt x="3" y="58"/>
                    <a:pt x="7" y="58"/>
                  </a:cubicBezTo>
                  <a:close/>
                  <a:moveTo>
                    <a:pt x="14" y="14"/>
                  </a:moveTo>
                  <a:cubicBezTo>
                    <a:pt x="51" y="14"/>
                    <a:pt x="51" y="14"/>
                    <a:pt x="51" y="1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14" y="44"/>
                    <a:pt x="14" y="44"/>
                    <a:pt x="14" y="44"/>
                  </a:cubicBezTo>
                  <a:lnTo>
                    <a:pt x="14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6008975" y="240971"/>
            <a:ext cx="12359700" cy="2079087"/>
            <a:chOff x="5988388" y="483017"/>
            <a:chExt cx="12359700" cy="2079087"/>
          </a:xfrm>
        </p:grpSpPr>
        <p:sp>
          <p:nvSpPr>
            <p:cNvPr id="68" name="TextBox 67"/>
            <p:cNvSpPr txBox="1"/>
            <p:nvPr/>
          </p:nvSpPr>
          <p:spPr>
            <a:xfrm>
              <a:off x="5988388" y="483017"/>
              <a:ext cx="12359700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n-U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Road Map CANVAS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1412311" y="2470667"/>
              <a:ext cx="1553038" cy="9143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339" tIns="45672" rIns="91339" bIns="45672" rtlCol="0" anchor="ctr"/>
            <a:lstStyle/>
            <a:p>
              <a:pPr algn="ctr"/>
              <a:endParaRPr lang="en-US" dirty="0">
                <a:solidFill>
                  <a:schemeClr val="accent2"/>
                </a:solidFill>
                <a:latin typeface="Open Sans Light"/>
              </a:endParaRPr>
            </a:p>
          </p:txBody>
        </p:sp>
        <p:sp>
          <p:nvSpPr>
            <p:cNvPr id="70" name="Subtitle 2"/>
            <p:cNvSpPr txBox="1">
              <a:spLocks/>
            </p:cNvSpPr>
            <p:nvPr/>
          </p:nvSpPr>
          <p:spPr>
            <a:xfrm>
              <a:off x="6361236" y="1634834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100" dirty="0" smtClean="0">
                  <a:latin typeface="Lato Light"/>
                  <a:cs typeface="Lato Light"/>
                </a:rPr>
                <a:t>Hay un </a:t>
              </a:r>
              <a:r>
                <a:rPr lang="en-US" sz="3100" dirty="0" err="1" smtClean="0">
                  <a:latin typeface="Lato Light"/>
                  <a:cs typeface="Lato Light"/>
                </a:rPr>
                <a:t>proceso</a:t>
              </a:r>
              <a:r>
                <a:rPr lang="en-US" sz="3100" dirty="0" smtClean="0">
                  <a:latin typeface="Lato Light"/>
                  <a:cs typeface="Lato Light"/>
                </a:rPr>
                <a:t> </a:t>
              </a:r>
              <a:r>
                <a:rPr lang="en-US" sz="3100" dirty="0" err="1" smtClean="0">
                  <a:latin typeface="Lato Light"/>
                  <a:cs typeface="Lato Light"/>
                </a:rPr>
                <a:t>recomendado</a:t>
              </a:r>
              <a:r>
                <a:rPr lang="en-US" sz="3100" dirty="0" smtClean="0">
                  <a:latin typeface="Lato Light"/>
                  <a:cs typeface="Lato Light"/>
                </a:rPr>
                <a:t> a </a:t>
              </a:r>
              <a:r>
                <a:rPr lang="en-US" sz="3100" dirty="0" err="1" smtClean="0">
                  <a:latin typeface="Lato Light"/>
                  <a:cs typeface="Lato Light"/>
                </a:rPr>
                <a:t>seguir</a:t>
              </a:r>
              <a:endParaRPr lang="en-US" sz="3100" dirty="0">
                <a:solidFill>
                  <a:schemeClr val="accent1"/>
                </a:solidFill>
                <a:latin typeface="Lato Light"/>
                <a:cs typeface="Lato Light"/>
              </a:endParaRPr>
            </a:p>
          </p:txBody>
        </p:sp>
      </p:grpSp>
      <p:sp>
        <p:nvSpPr>
          <p:cNvPr id="66" name="Rectángulo 65"/>
          <p:cNvSpPr/>
          <p:nvPr/>
        </p:nvSpPr>
        <p:spPr>
          <a:xfrm>
            <a:off x="0" y="12305210"/>
            <a:ext cx="24377650" cy="141078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3" name="Marcador de posición de imagen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27670"/>
            <a:ext cx="3380237" cy="190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093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0"/>
                            </p:stCondLst>
                            <p:childTnLst>
                              <p:par>
                                <p:cTn id="7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500"/>
                            </p:stCondLst>
                            <p:childTnLst>
                              <p:par>
                                <p:cTn id="8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9500"/>
                            </p:stCondLst>
                            <p:childTnLst>
                              <p:par>
                                <p:cTn id="9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3500"/>
                            </p:stCondLst>
                            <p:childTnLst>
                              <p:par>
                                <p:cTn id="1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6" grpId="0" animBg="1"/>
      <p:bldP spid="19" grpId="0" animBg="1"/>
      <p:bldP spid="25" grpId="0" animBg="1"/>
      <p:bldP spid="28" grpId="0" animBg="1"/>
      <p:bldP spid="31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1" grpId="0" animBg="1"/>
      <p:bldP spid="42" grpId="0" animBg="1"/>
      <p:bldP spid="44" grpId="0" animBg="1"/>
      <p:bldP spid="5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12493739" y="3584485"/>
            <a:ext cx="1479473" cy="14798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43" tIns="91422" rIns="182843" bIns="91422" rtlCol="0" anchor="ctr"/>
          <a:lstStyle/>
          <a:p>
            <a:pPr algn="ctr"/>
            <a:endParaRPr lang="id-ID"/>
          </a:p>
        </p:txBody>
      </p:sp>
      <p:sp>
        <p:nvSpPr>
          <p:cNvPr id="82" name="Rectangle 81"/>
          <p:cNvSpPr/>
          <p:nvPr/>
        </p:nvSpPr>
        <p:spPr>
          <a:xfrm>
            <a:off x="12493739" y="5652239"/>
            <a:ext cx="1479473" cy="14798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43" tIns="91422" rIns="182843" bIns="91422" rtlCol="0" anchor="ctr"/>
          <a:lstStyle/>
          <a:p>
            <a:pPr algn="ctr"/>
            <a:endParaRPr lang="id-ID"/>
          </a:p>
        </p:txBody>
      </p:sp>
      <p:sp>
        <p:nvSpPr>
          <p:cNvPr id="116" name="Rectangle 115"/>
          <p:cNvSpPr/>
          <p:nvPr/>
        </p:nvSpPr>
        <p:spPr>
          <a:xfrm>
            <a:off x="12493739" y="7552681"/>
            <a:ext cx="1479473" cy="147985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43" tIns="91422" rIns="182843" bIns="91422" rtlCol="0" anchor="ctr"/>
          <a:lstStyle/>
          <a:p>
            <a:pPr algn="ctr"/>
            <a:endParaRPr lang="id-ID"/>
          </a:p>
        </p:txBody>
      </p:sp>
      <p:sp>
        <p:nvSpPr>
          <p:cNvPr id="117" name="Rectangle 116"/>
          <p:cNvSpPr/>
          <p:nvPr/>
        </p:nvSpPr>
        <p:spPr>
          <a:xfrm>
            <a:off x="12493739" y="9620435"/>
            <a:ext cx="1479473" cy="14798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43" tIns="91422" rIns="182843" bIns="91422" rtlCol="0" anchor="ctr"/>
          <a:lstStyle/>
          <a:p>
            <a:pPr algn="ctr"/>
            <a:endParaRPr lang="id-ID"/>
          </a:p>
        </p:txBody>
      </p:sp>
      <p:grpSp>
        <p:nvGrpSpPr>
          <p:cNvPr id="118" name="Group 117"/>
          <p:cNvGrpSpPr/>
          <p:nvPr/>
        </p:nvGrpSpPr>
        <p:grpSpPr>
          <a:xfrm>
            <a:off x="14534437" y="3445945"/>
            <a:ext cx="7768343" cy="1694816"/>
            <a:chOff x="6217425" y="2328987"/>
            <a:chExt cx="3885183" cy="847408"/>
          </a:xfrm>
        </p:grpSpPr>
        <p:sp>
          <p:nvSpPr>
            <p:cNvPr id="119" name="TextBox 118"/>
            <p:cNvSpPr txBox="1"/>
            <p:nvPr/>
          </p:nvSpPr>
          <p:spPr>
            <a:xfrm>
              <a:off x="6217426" y="2328987"/>
              <a:ext cx="990272" cy="323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 dirty="0" smtClean="0">
                  <a:latin typeface="+mj-lt"/>
                </a:rPr>
                <a:t>Clientes</a:t>
              </a:r>
              <a:endParaRPr lang="id-ID" b="1" dirty="0">
                <a:latin typeface="+mj-lt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217425" y="2576230"/>
              <a:ext cx="3885183" cy="600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ES" sz="2400" dirty="0" smtClean="0"/>
                <a:t>Define y segmenta </a:t>
              </a:r>
              <a:r>
                <a:rPr lang="es-ES" sz="2400" dirty="0"/>
                <a:t>para conocer el nicho de mercado y las oportunidades del negocio</a:t>
              </a:r>
              <a:r>
                <a:rPr lang="es-ES" sz="2400" dirty="0" smtClean="0"/>
                <a:t>.</a:t>
              </a:r>
              <a:r>
                <a:rPr lang="en-US" sz="2400" dirty="0" smtClean="0">
                  <a:cs typeface="Lato Light"/>
                </a:rPr>
                <a:t> </a:t>
              </a:r>
              <a:endParaRPr lang="en-US" sz="2400" dirty="0">
                <a:cs typeface="Lato Light"/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4534443" y="5500789"/>
            <a:ext cx="7233615" cy="2203422"/>
            <a:chOff x="6217425" y="3333319"/>
            <a:chExt cx="3617748" cy="1101711"/>
          </a:xfrm>
        </p:grpSpPr>
        <p:sp>
          <p:nvSpPr>
            <p:cNvPr id="122" name="TextBox 121"/>
            <p:cNvSpPr txBox="1"/>
            <p:nvPr/>
          </p:nvSpPr>
          <p:spPr>
            <a:xfrm>
              <a:off x="6217426" y="3333319"/>
              <a:ext cx="3465952" cy="323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 dirty="0" smtClean="0">
                  <a:latin typeface="+mj-lt"/>
                </a:rPr>
                <a:t>Relación para con los clientes</a:t>
              </a:r>
              <a:endParaRPr lang="id-ID" b="1" dirty="0">
                <a:latin typeface="+mj-lt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217425" y="3592107"/>
              <a:ext cx="3617748" cy="8429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ES" sz="2400" dirty="0" smtClean="0"/>
                <a:t>Establece </a:t>
              </a:r>
              <a:r>
                <a:rPr lang="es-ES" sz="2400" dirty="0"/>
                <a:t>la relación que mantendremos con los clientes. </a:t>
              </a:r>
              <a:r>
                <a:rPr lang="en-US" sz="2400" dirty="0" smtClean="0">
                  <a:cs typeface="Lato Light"/>
                </a:rPr>
                <a:t> </a:t>
              </a:r>
              <a:endParaRPr lang="en-US" sz="2400" dirty="0">
                <a:cs typeface="Lato Light"/>
              </a:endParaRPr>
            </a:p>
            <a:p>
              <a:pPr>
                <a:lnSpc>
                  <a:spcPct val="150000"/>
                </a:lnSpc>
              </a:pPr>
              <a:endParaRPr lang="en-US" sz="2400" dirty="0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4534436" y="7360351"/>
            <a:ext cx="7233612" cy="1717906"/>
            <a:chOff x="6217425" y="4297735"/>
            <a:chExt cx="3617748" cy="858953"/>
          </a:xfrm>
        </p:grpSpPr>
        <p:sp>
          <p:nvSpPr>
            <p:cNvPr id="125" name="TextBox 124"/>
            <p:cNvSpPr txBox="1"/>
            <p:nvPr/>
          </p:nvSpPr>
          <p:spPr>
            <a:xfrm>
              <a:off x="6217426" y="4297735"/>
              <a:ext cx="977445" cy="323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 dirty="0" smtClean="0">
                  <a:latin typeface="+mj-lt"/>
                </a:rPr>
                <a:t>Canales</a:t>
              </a:r>
              <a:endParaRPr lang="id-ID" b="1" dirty="0">
                <a:latin typeface="+mj-lt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217425" y="4556523"/>
              <a:ext cx="3617748" cy="600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ES" sz="2400" dirty="0" smtClean="0"/>
                <a:t>Delimita </a:t>
              </a:r>
              <a:r>
                <a:rPr lang="es-ES" sz="2400" dirty="0"/>
                <a:t>los canales de comunicación, distribución y </a:t>
              </a:r>
              <a:r>
                <a:rPr lang="es-ES" sz="2400" dirty="0" smtClean="0"/>
                <a:t>estrategia </a:t>
              </a:r>
              <a:r>
                <a:rPr lang="es-ES" sz="2400" dirty="0"/>
                <a:t>publicitaria que </a:t>
              </a:r>
              <a:r>
                <a:rPr lang="es-ES" sz="2400" dirty="0" smtClean="0"/>
                <a:t>seguiremos.</a:t>
              </a:r>
              <a:endParaRPr lang="en-US" sz="2400" dirty="0"/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14534436" y="9427723"/>
            <a:ext cx="7233612" cy="1717906"/>
            <a:chOff x="6217425" y="5262151"/>
            <a:chExt cx="3617748" cy="858953"/>
          </a:xfrm>
        </p:grpSpPr>
        <p:sp>
          <p:nvSpPr>
            <p:cNvPr id="128" name="TextBox 127"/>
            <p:cNvSpPr txBox="1"/>
            <p:nvPr/>
          </p:nvSpPr>
          <p:spPr>
            <a:xfrm>
              <a:off x="6217426" y="5262151"/>
              <a:ext cx="3111331" cy="323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b="1" dirty="0" smtClean="0">
                  <a:latin typeface="+mj-lt"/>
                </a:rPr>
                <a:t>Propuesta de Valor</a:t>
              </a:r>
              <a:endParaRPr lang="id-ID" b="1" dirty="0">
                <a:latin typeface="+mj-lt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6217425" y="5520939"/>
              <a:ext cx="3617748" cy="600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dirty="0" smtClean="0">
                  <a:cs typeface="Lato Light"/>
                </a:rPr>
                <a:t>Define </a:t>
              </a:r>
              <a:r>
                <a:rPr lang="en-US" sz="2400" dirty="0" err="1" smtClean="0">
                  <a:cs typeface="Lato Light"/>
                </a:rPr>
                <a:t>bien</a:t>
              </a:r>
              <a:r>
                <a:rPr lang="en-US" sz="2400" dirty="0" smtClean="0">
                  <a:cs typeface="Lato Light"/>
                </a:rPr>
                <a:t> </a:t>
              </a:r>
              <a:r>
                <a:rPr lang="en-US" sz="2400" dirty="0" err="1" smtClean="0">
                  <a:cs typeface="Lato Light"/>
                </a:rPr>
                <a:t>tu</a:t>
              </a:r>
              <a:r>
                <a:rPr lang="en-US" sz="2400" dirty="0" smtClean="0">
                  <a:cs typeface="Lato Light"/>
                </a:rPr>
                <a:t> </a:t>
              </a:r>
              <a:r>
                <a:rPr lang="en-US" sz="2400" dirty="0" err="1" smtClean="0">
                  <a:cs typeface="Lato Light"/>
                </a:rPr>
                <a:t>negocio</a:t>
              </a:r>
              <a:r>
                <a:rPr lang="en-US" sz="2400" dirty="0" smtClean="0">
                  <a:cs typeface="Lato Light"/>
                </a:rPr>
                <a:t>.</a:t>
              </a:r>
              <a:endParaRPr lang="en-US" sz="2400" dirty="0">
                <a:cs typeface="Lato Light"/>
              </a:endParaRPr>
            </a:p>
            <a:p>
              <a:pPr>
                <a:lnSpc>
                  <a:spcPct val="150000"/>
                </a:lnSpc>
              </a:pPr>
              <a:endParaRPr lang="en-US" sz="2400" dirty="0"/>
            </a:p>
          </p:txBody>
        </p:sp>
      </p:grpSp>
      <p:sp>
        <p:nvSpPr>
          <p:cNvPr id="140" name="Rectangle 139"/>
          <p:cNvSpPr/>
          <p:nvPr/>
        </p:nvSpPr>
        <p:spPr>
          <a:xfrm>
            <a:off x="10485366" y="3565077"/>
            <a:ext cx="1479473" cy="14798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43" tIns="91422" rIns="182843" bIns="91422" rtlCol="0" anchor="ctr"/>
          <a:lstStyle/>
          <a:p>
            <a:pPr algn="ctr"/>
            <a:endParaRPr lang="id-ID"/>
          </a:p>
        </p:txBody>
      </p:sp>
      <p:sp>
        <p:nvSpPr>
          <p:cNvPr id="141" name="Rectangle 140"/>
          <p:cNvSpPr/>
          <p:nvPr/>
        </p:nvSpPr>
        <p:spPr>
          <a:xfrm>
            <a:off x="10485366" y="5632831"/>
            <a:ext cx="1479473" cy="14798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43" tIns="91422" rIns="182843" bIns="91422" rtlCol="0" anchor="ctr"/>
          <a:lstStyle/>
          <a:p>
            <a:pPr algn="ctr"/>
            <a:endParaRPr lang="id-ID"/>
          </a:p>
        </p:txBody>
      </p:sp>
      <p:sp>
        <p:nvSpPr>
          <p:cNvPr id="142" name="Rectangle 141"/>
          <p:cNvSpPr/>
          <p:nvPr/>
        </p:nvSpPr>
        <p:spPr>
          <a:xfrm>
            <a:off x="10485366" y="7533273"/>
            <a:ext cx="1479473" cy="147985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43" tIns="91422" rIns="182843" bIns="91422" rtlCol="0" anchor="ctr"/>
          <a:lstStyle/>
          <a:p>
            <a:pPr algn="ctr"/>
            <a:endParaRPr lang="id-ID"/>
          </a:p>
        </p:txBody>
      </p:sp>
      <p:sp>
        <p:nvSpPr>
          <p:cNvPr id="143" name="Rectangle 142"/>
          <p:cNvSpPr/>
          <p:nvPr/>
        </p:nvSpPr>
        <p:spPr>
          <a:xfrm>
            <a:off x="10485366" y="9601027"/>
            <a:ext cx="1479473" cy="14798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43" tIns="91422" rIns="182843" bIns="91422" rtlCol="0" anchor="ctr"/>
          <a:lstStyle/>
          <a:p>
            <a:pPr algn="ctr"/>
            <a:endParaRPr lang="id-ID"/>
          </a:p>
        </p:txBody>
      </p:sp>
      <p:grpSp>
        <p:nvGrpSpPr>
          <p:cNvPr id="154" name="Group 153"/>
          <p:cNvGrpSpPr/>
          <p:nvPr/>
        </p:nvGrpSpPr>
        <p:grpSpPr>
          <a:xfrm>
            <a:off x="2096256" y="3422855"/>
            <a:ext cx="7708050" cy="1628846"/>
            <a:chOff x="6217425" y="2316186"/>
            <a:chExt cx="4058835" cy="814423"/>
          </a:xfrm>
        </p:grpSpPr>
        <p:sp>
          <p:nvSpPr>
            <p:cNvPr id="155" name="TextBox 154"/>
            <p:cNvSpPr txBox="1"/>
            <p:nvPr/>
          </p:nvSpPr>
          <p:spPr>
            <a:xfrm>
              <a:off x="7400031" y="2316186"/>
              <a:ext cx="2757693" cy="323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ES" b="1" dirty="0" smtClean="0">
                  <a:latin typeface="+mj-lt"/>
                </a:rPr>
                <a:t>Actividades clave</a:t>
              </a:r>
              <a:endParaRPr lang="id-ID" b="1" dirty="0">
                <a:latin typeface="+mj-lt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6217425" y="2564685"/>
              <a:ext cx="4058835" cy="5659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s-ES" sz="2400" dirty="0"/>
                <a:t>A</a:t>
              </a:r>
              <a:r>
                <a:rPr lang="es-ES" sz="2400" dirty="0" smtClean="0"/>
                <a:t>ctividades </a:t>
              </a:r>
              <a:r>
                <a:rPr lang="es-ES" sz="2400" dirty="0"/>
                <a:t>clave que darán valor a nuestra marca, y </a:t>
              </a:r>
              <a:r>
                <a:rPr lang="es-ES" sz="2400" dirty="0" smtClean="0"/>
                <a:t>conocer estrategias </a:t>
              </a:r>
              <a:r>
                <a:rPr lang="es-ES" sz="2400" dirty="0"/>
                <a:t>necesarias para </a:t>
              </a:r>
              <a:r>
                <a:rPr lang="es-ES" sz="2400" dirty="0" smtClean="0"/>
                <a:t>Internet</a:t>
              </a:r>
              <a:r>
                <a:rPr lang="es-ES" sz="2400" dirty="0"/>
                <a:t>. </a:t>
              </a:r>
              <a:endParaRPr lang="en-US" sz="2400" dirty="0">
                <a:cs typeface="Lato Light"/>
              </a:endParaRP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2090525" y="5487665"/>
            <a:ext cx="7708050" cy="1697328"/>
            <a:chOff x="6217425" y="2316186"/>
            <a:chExt cx="4058835" cy="848664"/>
          </a:xfrm>
        </p:grpSpPr>
        <p:sp>
          <p:nvSpPr>
            <p:cNvPr id="170" name="TextBox 169"/>
            <p:cNvSpPr txBox="1"/>
            <p:nvPr/>
          </p:nvSpPr>
          <p:spPr>
            <a:xfrm>
              <a:off x="7403049" y="2316186"/>
              <a:ext cx="2754675" cy="323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ES" b="1" dirty="0" smtClean="0">
                  <a:latin typeface="Lato Regular"/>
                  <a:cs typeface="Lato Regular"/>
                </a:rPr>
                <a:t>Recursos clave</a:t>
              </a:r>
              <a:endParaRPr lang="id-ID" b="1" dirty="0">
                <a:latin typeface="Lato Regular"/>
                <a:cs typeface="Lato Regular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6217425" y="2564685"/>
              <a:ext cx="4058835" cy="600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s-ES" sz="2400" dirty="0"/>
                <a:t>Identificar </a:t>
              </a:r>
              <a:r>
                <a:rPr lang="es-ES" sz="2400" dirty="0" smtClean="0"/>
                <a:t>activos </a:t>
              </a:r>
              <a:r>
                <a:rPr lang="es-ES" sz="2400" dirty="0"/>
                <a:t>y recursos clave que necesitaremos para la supervivencia en el ecosistema digital</a:t>
              </a:r>
              <a:r>
                <a:rPr lang="es-ES" sz="2400" dirty="0" smtClean="0"/>
                <a:t>.</a:t>
              </a:r>
              <a:endParaRPr lang="en-US" sz="2400" dirty="0">
                <a:cs typeface="Lato Light"/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2084633" y="7383117"/>
            <a:ext cx="7708050" cy="1697328"/>
            <a:chOff x="6217425" y="2316186"/>
            <a:chExt cx="4058835" cy="848664"/>
          </a:xfrm>
        </p:grpSpPr>
        <p:sp>
          <p:nvSpPr>
            <p:cNvPr id="173" name="TextBox 172"/>
            <p:cNvSpPr txBox="1"/>
            <p:nvPr/>
          </p:nvSpPr>
          <p:spPr>
            <a:xfrm>
              <a:off x="7260282" y="2316186"/>
              <a:ext cx="2897442" cy="323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ES" b="1" dirty="0" err="1" smtClean="0">
                  <a:latin typeface="+mj-lt"/>
                </a:rPr>
                <a:t>Partners</a:t>
              </a:r>
              <a:endParaRPr lang="id-ID" b="1" dirty="0">
                <a:latin typeface="+mj-lt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6217425" y="2564685"/>
              <a:ext cx="4058835" cy="600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s-ES" sz="2400" dirty="0"/>
                <a:t>Tener en cuenta los socios clave con los que establecer contactos y alianzas para el negocio</a:t>
              </a:r>
              <a:r>
                <a:rPr lang="es-ES" sz="2400" dirty="0" smtClean="0"/>
                <a:t>.</a:t>
              </a:r>
              <a:endParaRPr lang="en-US" sz="2400" dirty="0">
                <a:cs typeface="Lato Light"/>
              </a:endParaRPr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2078902" y="9447927"/>
            <a:ext cx="7708050" cy="2182844"/>
            <a:chOff x="6217425" y="2316186"/>
            <a:chExt cx="4058835" cy="1091422"/>
          </a:xfrm>
        </p:grpSpPr>
        <p:sp>
          <p:nvSpPr>
            <p:cNvPr id="176" name="TextBox 175"/>
            <p:cNvSpPr txBox="1"/>
            <p:nvPr/>
          </p:nvSpPr>
          <p:spPr>
            <a:xfrm>
              <a:off x="7263299" y="2316186"/>
              <a:ext cx="2894425" cy="323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ES" b="1" dirty="0" smtClean="0">
                  <a:latin typeface="+mj-lt"/>
                </a:rPr>
                <a:t>Costes</a:t>
              </a:r>
              <a:endParaRPr lang="id-ID" b="1" dirty="0">
                <a:latin typeface="+mj-lt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6217425" y="2564685"/>
              <a:ext cx="4058835" cy="8429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s-ES" sz="2400" dirty="0"/>
                <a:t>Marcar las estructuras de costes, para llegar a saber el precio que tendrá que pagar el cliente por adquirir nuestro bien o servicio.</a:t>
              </a:r>
              <a:endParaRPr lang="en-US" sz="2400" dirty="0">
                <a:cs typeface="Lato Light"/>
              </a:endParaRPr>
            </a:p>
          </p:txBody>
        </p:sp>
      </p:grpSp>
      <p:sp>
        <p:nvSpPr>
          <p:cNvPr id="178" name="AutoShape 124"/>
          <p:cNvSpPr>
            <a:spLocks/>
          </p:cNvSpPr>
          <p:nvPr/>
        </p:nvSpPr>
        <p:spPr bwMode="auto">
          <a:xfrm>
            <a:off x="12723014" y="7924791"/>
            <a:ext cx="920458" cy="73563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684" y="0"/>
                </a:moveTo>
                <a:cubicBezTo>
                  <a:pt x="20941" y="0"/>
                  <a:pt x="21159" y="103"/>
                  <a:pt x="21335" y="310"/>
                </a:cubicBezTo>
                <a:cubicBezTo>
                  <a:pt x="21511" y="518"/>
                  <a:pt x="21599" y="760"/>
                  <a:pt x="21599" y="1048"/>
                </a:cubicBezTo>
                <a:lnTo>
                  <a:pt x="21599" y="16238"/>
                </a:lnTo>
                <a:cubicBezTo>
                  <a:pt x="21599" y="16523"/>
                  <a:pt x="21511" y="16767"/>
                  <a:pt x="21335" y="16969"/>
                </a:cubicBezTo>
                <a:cubicBezTo>
                  <a:pt x="21161" y="17173"/>
                  <a:pt x="20943" y="17274"/>
                  <a:pt x="20684" y="17274"/>
                </a:cubicBezTo>
                <a:lnTo>
                  <a:pt x="19807" y="17274"/>
                </a:lnTo>
                <a:lnTo>
                  <a:pt x="19807" y="17369"/>
                </a:lnTo>
                <a:cubicBezTo>
                  <a:pt x="19807" y="17948"/>
                  <a:pt x="19709" y="18498"/>
                  <a:pt x="19513" y="19017"/>
                </a:cubicBezTo>
                <a:cubicBezTo>
                  <a:pt x="19317" y="19535"/>
                  <a:pt x="19060" y="19984"/>
                  <a:pt x="18746" y="20361"/>
                </a:cubicBezTo>
                <a:cubicBezTo>
                  <a:pt x="18433" y="20738"/>
                  <a:pt x="18051" y="21038"/>
                  <a:pt x="17608" y="21263"/>
                </a:cubicBezTo>
                <a:cubicBezTo>
                  <a:pt x="17167" y="21487"/>
                  <a:pt x="16697" y="21599"/>
                  <a:pt x="16197" y="21599"/>
                </a:cubicBezTo>
                <a:cubicBezTo>
                  <a:pt x="15705" y="21599"/>
                  <a:pt x="15237" y="21487"/>
                  <a:pt x="14796" y="21263"/>
                </a:cubicBezTo>
                <a:cubicBezTo>
                  <a:pt x="14353" y="21038"/>
                  <a:pt x="13973" y="20738"/>
                  <a:pt x="13653" y="20361"/>
                </a:cubicBezTo>
                <a:cubicBezTo>
                  <a:pt x="13332" y="19984"/>
                  <a:pt x="13077" y="19535"/>
                  <a:pt x="12886" y="19017"/>
                </a:cubicBezTo>
                <a:cubicBezTo>
                  <a:pt x="12695" y="18498"/>
                  <a:pt x="12600" y="17948"/>
                  <a:pt x="12600" y="17369"/>
                </a:cubicBezTo>
                <a:lnTo>
                  <a:pt x="12600" y="17274"/>
                </a:lnTo>
                <a:lnTo>
                  <a:pt x="9000" y="17274"/>
                </a:lnTo>
                <a:lnTo>
                  <a:pt x="9000" y="17369"/>
                </a:lnTo>
                <a:cubicBezTo>
                  <a:pt x="9000" y="17948"/>
                  <a:pt x="8904" y="18498"/>
                  <a:pt x="8713" y="19017"/>
                </a:cubicBezTo>
                <a:cubicBezTo>
                  <a:pt x="8522" y="19535"/>
                  <a:pt x="8265" y="19984"/>
                  <a:pt x="7946" y="20361"/>
                </a:cubicBezTo>
                <a:cubicBezTo>
                  <a:pt x="7628" y="20738"/>
                  <a:pt x="7244" y="21038"/>
                  <a:pt x="6803" y="21263"/>
                </a:cubicBezTo>
                <a:cubicBezTo>
                  <a:pt x="6360" y="21487"/>
                  <a:pt x="5894" y="21599"/>
                  <a:pt x="5402" y="21599"/>
                </a:cubicBezTo>
                <a:cubicBezTo>
                  <a:pt x="4910" y="21599"/>
                  <a:pt x="4442" y="21487"/>
                  <a:pt x="4004" y="21263"/>
                </a:cubicBezTo>
                <a:cubicBezTo>
                  <a:pt x="3558" y="21038"/>
                  <a:pt x="3178" y="20738"/>
                  <a:pt x="2857" y="20361"/>
                </a:cubicBezTo>
                <a:cubicBezTo>
                  <a:pt x="2537" y="19984"/>
                  <a:pt x="2282" y="19535"/>
                  <a:pt x="2091" y="19017"/>
                </a:cubicBezTo>
                <a:cubicBezTo>
                  <a:pt x="1900" y="18498"/>
                  <a:pt x="1804" y="17948"/>
                  <a:pt x="1804" y="17369"/>
                </a:cubicBezTo>
                <a:lnTo>
                  <a:pt x="1804" y="17274"/>
                </a:lnTo>
                <a:lnTo>
                  <a:pt x="891" y="17274"/>
                </a:lnTo>
                <a:cubicBezTo>
                  <a:pt x="646" y="17274"/>
                  <a:pt x="438" y="17168"/>
                  <a:pt x="262" y="16960"/>
                </a:cubicBezTo>
                <a:cubicBezTo>
                  <a:pt x="88" y="16756"/>
                  <a:pt x="0" y="16514"/>
                  <a:pt x="0" y="16238"/>
                </a:cubicBezTo>
                <a:lnTo>
                  <a:pt x="0" y="10668"/>
                </a:lnTo>
                <a:cubicBezTo>
                  <a:pt x="0" y="10441"/>
                  <a:pt x="26" y="10205"/>
                  <a:pt x="68" y="9960"/>
                </a:cubicBezTo>
                <a:cubicBezTo>
                  <a:pt x="117" y="9715"/>
                  <a:pt x="186" y="9474"/>
                  <a:pt x="274" y="9229"/>
                </a:cubicBezTo>
                <a:cubicBezTo>
                  <a:pt x="364" y="8984"/>
                  <a:pt x="470" y="8751"/>
                  <a:pt x="592" y="8526"/>
                </a:cubicBezTo>
                <a:cubicBezTo>
                  <a:pt x="712" y="8301"/>
                  <a:pt x="837" y="8114"/>
                  <a:pt x="959" y="7964"/>
                </a:cubicBezTo>
                <a:lnTo>
                  <a:pt x="3573" y="4906"/>
                </a:lnTo>
                <a:cubicBezTo>
                  <a:pt x="3697" y="4759"/>
                  <a:pt x="3857" y="4613"/>
                  <a:pt x="4053" y="4474"/>
                </a:cubicBezTo>
                <a:cubicBezTo>
                  <a:pt x="4248" y="4330"/>
                  <a:pt x="4449" y="4209"/>
                  <a:pt x="4657" y="4109"/>
                </a:cubicBezTo>
                <a:cubicBezTo>
                  <a:pt x="4863" y="4005"/>
                  <a:pt x="5071" y="3927"/>
                  <a:pt x="5277" y="3867"/>
                </a:cubicBezTo>
                <a:cubicBezTo>
                  <a:pt x="5485" y="3806"/>
                  <a:pt x="5686" y="3775"/>
                  <a:pt x="5882" y="3775"/>
                </a:cubicBezTo>
                <a:lnTo>
                  <a:pt x="6820" y="3775"/>
                </a:lnTo>
                <a:lnTo>
                  <a:pt x="6820" y="1048"/>
                </a:lnTo>
                <a:cubicBezTo>
                  <a:pt x="6820" y="760"/>
                  <a:pt x="6908" y="518"/>
                  <a:pt x="7082" y="310"/>
                </a:cubicBezTo>
                <a:cubicBezTo>
                  <a:pt x="7258" y="103"/>
                  <a:pt x="7464" y="0"/>
                  <a:pt x="7699" y="0"/>
                </a:cubicBezTo>
                <a:lnTo>
                  <a:pt x="20684" y="0"/>
                </a:lnTo>
                <a:close/>
                <a:moveTo>
                  <a:pt x="6791" y="6438"/>
                </a:moveTo>
                <a:lnTo>
                  <a:pt x="5877" y="6438"/>
                </a:lnTo>
                <a:cubicBezTo>
                  <a:pt x="5799" y="6438"/>
                  <a:pt x="5676" y="6478"/>
                  <a:pt x="5510" y="6550"/>
                </a:cubicBezTo>
                <a:cubicBezTo>
                  <a:pt x="5341" y="6625"/>
                  <a:pt x="5223" y="6703"/>
                  <a:pt x="5152" y="6784"/>
                </a:cubicBezTo>
                <a:lnTo>
                  <a:pt x="2539" y="9830"/>
                </a:lnTo>
                <a:cubicBezTo>
                  <a:pt x="2478" y="9902"/>
                  <a:pt x="2412" y="10040"/>
                  <a:pt x="2351" y="10239"/>
                </a:cubicBezTo>
                <a:cubicBezTo>
                  <a:pt x="2289" y="10435"/>
                  <a:pt x="2257" y="10579"/>
                  <a:pt x="2257" y="10671"/>
                </a:cubicBezTo>
                <a:lnTo>
                  <a:pt x="2257" y="11527"/>
                </a:lnTo>
                <a:lnTo>
                  <a:pt x="6795" y="11527"/>
                </a:lnTo>
                <a:lnTo>
                  <a:pt x="6795" y="6438"/>
                </a:lnTo>
                <a:close/>
                <a:moveTo>
                  <a:pt x="5395" y="18942"/>
                </a:moveTo>
                <a:cubicBezTo>
                  <a:pt x="5760" y="18942"/>
                  <a:pt x="6075" y="18789"/>
                  <a:pt x="6340" y="18481"/>
                </a:cubicBezTo>
                <a:cubicBezTo>
                  <a:pt x="6600" y="18173"/>
                  <a:pt x="6732" y="17804"/>
                  <a:pt x="6732" y="17372"/>
                </a:cubicBezTo>
                <a:cubicBezTo>
                  <a:pt x="6732" y="16940"/>
                  <a:pt x="6600" y="16569"/>
                  <a:pt x="6340" y="16252"/>
                </a:cubicBezTo>
                <a:cubicBezTo>
                  <a:pt x="6078" y="15944"/>
                  <a:pt x="5762" y="15786"/>
                  <a:pt x="5395" y="15786"/>
                </a:cubicBezTo>
                <a:cubicBezTo>
                  <a:pt x="5027" y="15786"/>
                  <a:pt x="4714" y="15941"/>
                  <a:pt x="4444" y="16246"/>
                </a:cubicBezTo>
                <a:cubicBezTo>
                  <a:pt x="4180" y="16557"/>
                  <a:pt x="4045" y="16932"/>
                  <a:pt x="4045" y="17372"/>
                </a:cubicBezTo>
                <a:cubicBezTo>
                  <a:pt x="4045" y="17804"/>
                  <a:pt x="4180" y="18173"/>
                  <a:pt x="4444" y="18481"/>
                </a:cubicBezTo>
                <a:cubicBezTo>
                  <a:pt x="4714" y="18789"/>
                  <a:pt x="5027" y="18942"/>
                  <a:pt x="5395" y="18942"/>
                </a:cubicBezTo>
                <a:moveTo>
                  <a:pt x="16195" y="18942"/>
                </a:moveTo>
                <a:cubicBezTo>
                  <a:pt x="16560" y="18942"/>
                  <a:pt x="16878" y="18789"/>
                  <a:pt x="17145" y="18481"/>
                </a:cubicBezTo>
                <a:cubicBezTo>
                  <a:pt x="17409" y="18173"/>
                  <a:pt x="17544" y="17804"/>
                  <a:pt x="17544" y="17372"/>
                </a:cubicBezTo>
                <a:cubicBezTo>
                  <a:pt x="17544" y="16940"/>
                  <a:pt x="17412" y="16569"/>
                  <a:pt x="17150" y="16252"/>
                </a:cubicBezTo>
                <a:cubicBezTo>
                  <a:pt x="16890" y="15944"/>
                  <a:pt x="16572" y="15786"/>
                  <a:pt x="16195" y="15786"/>
                </a:cubicBezTo>
                <a:cubicBezTo>
                  <a:pt x="15827" y="15786"/>
                  <a:pt x="15514" y="15941"/>
                  <a:pt x="15249" y="16246"/>
                </a:cubicBezTo>
                <a:cubicBezTo>
                  <a:pt x="14990" y="16557"/>
                  <a:pt x="14857" y="16932"/>
                  <a:pt x="14857" y="17372"/>
                </a:cubicBezTo>
                <a:cubicBezTo>
                  <a:pt x="14857" y="17804"/>
                  <a:pt x="14990" y="18173"/>
                  <a:pt x="15249" y="18481"/>
                </a:cubicBezTo>
                <a:cubicBezTo>
                  <a:pt x="15511" y="18789"/>
                  <a:pt x="15825" y="18942"/>
                  <a:pt x="16195" y="1894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9" name="AutoShape 122"/>
          <p:cNvSpPr>
            <a:spLocks/>
          </p:cNvSpPr>
          <p:nvPr/>
        </p:nvSpPr>
        <p:spPr bwMode="auto">
          <a:xfrm>
            <a:off x="13933709" y="12181530"/>
            <a:ext cx="814524" cy="89621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4921"/>
                </a:moveTo>
                <a:lnTo>
                  <a:pt x="21599" y="5871"/>
                </a:lnTo>
                <a:cubicBezTo>
                  <a:pt x="21192" y="6052"/>
                  <a:pt x="20518" y="6202"/>
                  <a:pt x="19564" y="6320"/>
                </a:cubicBezTo>
                <a:cubicBezTo>
                  <a:pt x="18617" y="6436"/>
                  <a:pt x="17593" y="6522"/>
                  <a:pt x="16494" y="6579"/>
                </a:cubicBezTo>
                <a:cubicBezTo>
                  <a:pt x="15398" y="6643"/>
                  <a:pt x="14330" y="6677"/>
                  <a:pt x="13290" y="6683"/>
                </a:cubicBezTo>
                <a:cubicBezTo>
                  <a:pt x="12253" y="6692"/>
                  <a:pt x="11427" y="6698"/>
                  <a:pt x="10808" y="6698"/>
                </a:cubicBezTo>
                <a:cubicBezTo>
                  <a:pt x="10200" y="6698"/>
                  <a:pt x="9374" y="6692"/>
                  <a:pt x="8326" y="6683"/>
                </a:cubicBezTo>
                <a:cubicBezTo>
                  <a:pt x="7276" y="6677"/>
                  <a:pt x="6204" y="6643"/>
                  <a:pt x="5105" y="6579"/>
                </a:cubicBezTo>
                <a:cubicBezTo>
                  <a:pt x="4009" y="6522"/>
                  <a:pt x="2993" y="6436"/>
                  <a:pt x="2053" y="6326"/>
                </a:cubicBezTo>
                <a:cubicBezTo>
                  <a:pt x="1116" y="6214"/>
                  <a:pt x="442" y="6064"/>
                  <a:pt x="34" y="5871"/>
                </a:cubicBezTo>
                <a:cubicBezTo>
                  <a:pt x="10" y="5724"/>
                  <a:pt x="0" y="5566"/>
                  <a:pt x="0" y="5393"/>
                </a:cubicBezTo>
                <a:lnTo>
                  <a:pt x="0" y="4921"/>
                </a:lnTo>
                <a:lnTo>
                  <a:pt x="0" y="4423"/>
                </a:lnTo>
                <a:cubicBezTo>
                  <a:pt x="0" y="4258"/>
                  <a:pt x="10" y="4092"/>
                  <a:pt x="34" y="3924"/>
                </a:cubicBezTo>
                <a:cubicBezTo>
                  <a:pt x="307" y="3801"/>
                  <a:pt x="701" y="3688"/>
                  <a:pt x="1213" y="3602"/>
                </a:cubicBezTo>
                <a:cubicBezTo>
                  <a:pt x="1717" y="3516"/>
                  <a:pt x="2257" y="3444"/>
                  <a:pt x="2830" y="3389"/>
                </a:cubicBezTo>
                <a:cubicBezTo>
                  <a:pt x="3404" y="3334"/>
                  <a:pt x="3971" y="3294"/>
                  <a:pt x="4528" y="3265"/>
                </a:cubicBezTo>
                <a:cubicBezTo>
                  <a:pt x="5084" y="3239"/>
                  <a:pt x="5516" y="3213"/>
                  <a:pt x="5827" y="3196"/>
                </a:cubicBezTo>
                <a:cubicBezTo>
                  <a:pt x="5737" y="2444"/>
                  <a:pt x="5800" y="1857"/>
                  <a:pt x="6017" y="1431"/>
                </a:cubicBezTo>
                <a:cubicBezTo>
                  <a:pt x="6232" y="1010"/>
                  <a:pt x="6560" y="693"/>
                  <a:pt x="7003" y="489"/>
                </a:cubicBezTo>
                <a:cubicBezTo>
                  <a:pt x="7441" y="282"/>
                  <a:pt x="7984" y="146"/>
                  <a:pt x="8631" y="86"/>
                </a:cubicBezTo>
                <a:cubicBezTo>
                  <a:pt x="9280" y="28"/>
                  <a:pt x="9999" y="0"/>
                  <a:pt x="10808" y="0"/>
                </a:cubicBezTo>
                <a:cubicBezTo>
                  <a:pt x="11417" y="0"/>
                  <a:pt x="12021" y="11"/>
                  <a:pt x="12619" y="40"/>
                </a:cubicBezTo>
                <a:cubicBezTo>
                  <a:pt x="13221" y="69"/>
                  <a:pt x="13757" y="164"/>
                  <a:pt x="14234" y="319"/>
                </a:cubicBezTo>
                <a:cubicBezTo>
                  <a:pt x="14707" y="483"/>
                  <a:pt x="15084" y="734"/>
                  <a:pt x="15367" y="1074"/>
                </a:cubicBezTo>
                <a:cubicBezTo>
                  <a:pt x="15647" y="1413"/>
                  <a:pt x="15789" y="1894"/>
                  <a:pt x="15789" y="2519"/>
                </a:cubicBezTo>
                <a:lnTo>
                  <a:pt x="15789" y="2850"/>
                </a:lnTo>
                <a:cubicBezTo>
                  <a:pt x="15789" y="2963"/>
                  <a:pt x="15775" y="3078"/>
                  <a:pt x="15758" y="3196"/>
                </a:cubicBezTo>
                <a:cubicBezTo>
                  <a:pt x="16076" y="3213"/>
                  <a:pt x="16511" y="3239"/>
                  <a:pt x="17061" y="3265"/>
                </a:cubicBezTo>
                <a:cubicBezTo>
                  <a:pt x="17611" y="3294"/>
                  <a:pt x="18178" y="3334"/>
                  <a:pt x="18758" y="3389"/>
                </a:cubicBezTo>
                <a:cubicBezTo>
                  <a:pt x="19335" y="3443"/>
                  <a:pt x="19885" y="3515"/>
                  <a:pt x="20404" y="3602"/>
                </a:cubicBezTo>
                <a:cubicBezTo>
                  <a:pt x="20922" y="3688"/>
                  <a:pt x="21323" y="3801"/>
                  <a:pt x="21596" y="3924"/>
                </a:cubicBezTo>
                <a:lnTo>
                  <a:pt x="21596" y="4921"/>
                </a:lnTo>
                <a:close/>
                <a:moveTo>
                  <a:pt x="10812" y="8296"/>
                </a:moveTo>
                <a:cubicBezTo>
                  <a:pt x="12236" y="8278"/>
                  <a:pt x="13656" y="8250"/>
                  <a:pt x="15080" y="8215"/>
                </a:cubicBezTo>
                <a:cubicBezTo>
                  <a:pt x="16501" y="8178"/>
                  <a:pt x="17925" y="8088"/>
                  <a:pt x="19353" y="7939"/>
                </a:cubicBezTo>
                <a:lnTo>
                  <a:pt x="19353" y="19477"/>
                </a:lnTo>
                <a:cubicBezTo>
                  <a:pt x="19353" y="20056"/>
                  <a:pt x="19107" y="20557"/>
                  <a:pt x="18620" y="20972"/>
                </a:cubicBezTo>
                <a:cubicBezTo>
                  <a:pt x="18133" y="21392"/>
                  <a:pt x="17542" y="21599"/>
                  <a:pt x="16847" y="21599"/>
                </a:cubicBezTo>
                <a:lnTo>
                  <a:pt x="4752" y="21599"/>
                </a:lnTo>
                <a:cubicBezTo>
                  <a:pt x="4058" y="21599"/>
                  <a:pt x="3460" y="21395"/>
                  <a:pt x="2955" y="20977"/>
                </a:cubicBezTo>
                <a:cubicBezTo>
                  <a:pt x="2450" y="20569"/>
                  <a:pt x="2201" y="20068"/>
                  <a:pt x="2201" y="19477"/>
                </a:cubicBezTo>
                <a:lnTo>
                  <a:pt x="2201" y="7939"/>
                </a:lnTo>
                <a:cubicBezTo>
                  <a:pt x="3560" y="8088"/>
                  <a:pt x="4904" y="8183"/>
                  <a:pt x="6239" y="8229"/>
                </a:cubicBezTo>
                <a:cubicBezTo>
                  <a:pt x="7576" y="8273"/>
                  <a:pt x="8917" y="8296"/>
                  <a:pt x="10276" y="8296"/>
                </a:cubicBezTo>
                <a:lnTo>
                  <a:pt x="10812" y="8296"/>
                </a:lnTo>
                <a:close/>
                <a:moveTo>
                  <a:pt x="6923" y="10395"/>
                </a:moveTo>
                <a:cubicBezTo>
                  <a:pt x="6923" y="10248"/>
                  <a:pt x="6857" y="10119"/>
                  <a:pt x="6733" y="10015"/>
                </a:cubicBezTo>
                <a:cubicBezTo>
                  <a:pt x="6605" y="9908"/>
                  <a:pt x="6453" y="9854"/>
                  <a:pt x="6277" y="9854"/>
                </a:cubicBezTo>
                <a:lnTo>
                  <a:pt x="5630" y="9854"/>
                </a:lnTo>
                <a:cubicBezTo>
                  <a:pt x="5450" y="9854"/>
                  <a:pt x="5305" y="9908"/>
                  <a:pt x="5191" y="10015"/>
                </a:cubicBezTo>
                <a:cubicBezTo>
                  <a:pt x="5074" y="10119"/>
                  <a:pt x="5015" y="10248"/>
                  <a:pt x="5015" y="10395"/>
                </a:cubicBezTo>
                <a:lnTo>
                  <a:pt x="5015" y="18858"/>
                </a:lnTo>
                <a:cubicBezTo>
                  <a:pt x="5015" y="19005"/>
                  <a:pt x="5074" y="19126"/>
                  <a:pt x="5191" y="19224"/>
                </a:cubicBezTo>
                <a:cubicBezTo>
                  <a:pt x="5305" y="19319"/>
                  <a:pt x="5450" y="19368"/>
                  <a:pt x="5630" y="19368"/>
                </a:cubicBezTo>
                <a:lnTo>
                  <a:pt x="6277" y="19368"/>
                </a:lnTo>
                <a:cubicBezTo>
                  <a:pt x="6453" y="19368"/>
                  <a:pt x="6605" y="19319"/>
                  <a:pt x="6733" y="19230"/>
                </a:cubicBezTo>
                <a:cubicBezTo>
                  <a:pt x="6857" y="19137"/>
                  <a:pt x="6923" y="19014"/>
                  <a:pt x="6923" y="18858"/>
                </a:cubicBezTo>
                <a:lnTo>
                  <a:pt x="6923" y="10395"/>
                </a:lnTo>
                <a:close/>
                <a:moveTo>
                  <a:pt x="8416" y="3141"/>
                </a:moveTo>
                <a:cubicBezTo>
                  <a:pt x="10006" y="3121"/>
                  <a:pt x="11607" y="3121"/>
                  <a:pt x="13231" y="3141"/>
                </a:cubicBezTo>
                <a:cubicBezTo>
                  <a:pt x="13231" y="3032"/>
                  <a:pt x="13242" y="2925"/>
                  <a:pt x="13266" y="2819"/>
                </a:cubicBezTo>
                <a:cubicBezTo>
                  <a:pt x="13286" y="2712"/>
                  <a:pt x="13286" y="2611"/>
                  <a:pt x="13266" y="2519"/>
                </a:cubicBezTo>
                <a:lnTo>
                  <a:pt x="13266" y="2315"/>
                </a:lnTo>
                <a:cubicBezTo>
                  <a:pt x="12879" y="2222"/>
                  <a:pt x="12471" y="2171"/>
                  <a:pt x="12042" y="2162"/>
                </a:cubicBezTo>
                <a:cubicBezTo>
                  <a:pt x="11610" y="2153"/>
                  <a:pt x="11202" y="2148"/>
                  <a:pt x="10819" y="2148"/>
                </a:cubicBezTo>
                <a:cubicBezTo>
                  <a:pt x="10411" y="2148"/>
                  <a:pt x="9996" y="2153"/>
                  <a:pt x="9574" y="2162"/>
                </a:cubicBezTo>
                <a:cubicBezTo>
                  <a:pt x="9149" y="2171"/>
                  <a:pt x="8741" y="2222"/>
                  <a:pt x="8354" y="2315"/>
                </a:cubicBezTo>
                <a:lnTo>
                  <a:pt x="8354" y="2519"/>
                </a:lnTo>
                <a:cubicBezTo>
                  <a:pt x="8354" y="2611"/>
                  <a:pt x="8357" y="2715"/>
                  <a:pt x="8371" y="2824"/>
                </a:cubicBezTo>
                <a:cubicBezTo>
                  <a:pt x="8375" y="2937"/>
                  <a:pt x="8392" y="3040"/>
                  <a:pt x="8416" y="3141"/>
                </a:cubicBezTo>
                <a:moveTo>
                  <a:pt x="11769" y="10395"/>
                </a:moveTo>
                <a:cubicBezTo>
                  <a:pt x="11769" y="10248"/>
                  <a:pt x="11707" y="10119"/>
                  <a:pt x="11582" y="10015"/>
                </a:cubicBezTo>
                <a:cubicBezTo>
                  <a:pt x="11451" y="9908"/>
                  <a:pt x="11299" y="9854"/>
                  <a:pt x="11123" y="9854"/>
                </a:cubicBezTo>
                <a:lnTo>
                  <a:pt x="10476" y="9854"/>
                </a:lnTo>
                <a:cubicBezTo>
                  <a:pt x="10300" y="9854"/>
                  <a:pt x="10151" y="9908"/>
                  <a:pt x="10037" y="10015"/>
                </a:cubicBezTo>
                <a:cubicBezTo>
                  <a:pt x="9923" y="10119"/>
                  <a:pt x="9865" y="10248"/>
                  <a:pt x="9865" y="10395"/>
                </a:cubicBezTo>
                <a:lnTo>
                  <a:pt x="9865" y="18858"/>
                </a:lnTo>
                <a:cubicBezTo>
                  <a:pt x="9865" y="19005"/>
                  <a:pt x="9920" y="19126"/>
                  <a:pt x="10030" y="19224"/>
                </a:cubicBezTo>
                <a:cubicBezTo>
                  <a:pt x="10141" y="19319"/>
                  <a:pt x="10286" y="19368"/>
                  <a:pt x="10476" y="19368"/>
                </a:cubicBezTo>
                <a:lnTo>
                  <a:pt x="11123" y="19368"/>
                </a:lnTo>
                <a:cubicBezTo>
                  <a:pt x="11299" y="19368"/>
                  <a:pt x="11451" y="19319"/>
                  <a:pt x="11582" y="19230"/>
                </a:cubicBezTo>
                <a:cubicBezTo>
                  <a:pt x="11707" y="19137"/>
                  <a:pt x="11769" y="19014"/>
                  <a:pt x="11769" y="18858"/>
                </a:cubicBezTo>
                <a:lnTo>
                  <a:pt x="11769" y="10395"/>
                </a:lnTo>
                <a:close/>
                <a:moveTo>
                  <a:pt x="14683" y="18858"/>
                </a:moveTo>
                <a:cubicBezTo>
                  <a:pt x="14683" y="19005"/>
                  <a:pt x="14745" y="19126"/>
                  <a:pt x="14866" y="19224"/>
                </a:cubicBezTo>
                <a:cubicBezTo>
                  <a:pt x="14987" y="19319"/>
                  <a:pt x="15143" y="19368"/>
                  <a:pt x="15333" y="19368"/>
                </a:cubicBezTo>
                <a:lnTo>
                  <a:pt x="15979" y="19368"/>
                </a:lnTo>
                <a:cubicBezTo>
                  <a:pt x="16155" y="19368"/>
                  <a:pt x="16308" y="19319"/>
                  <a:pt x="16432" y="19230"/>
                </a:cubicBezTo>
                <a:cubicBezTo>
                  <a:pt x="16560" y="19137"/>
                  <a:pt x="16629" y="19014"/>
                  <a:pt x="16629" y="18858"/>
                </a:cubicBezTo>
                <a:lnTo>
                  <a:pt x="16629" y="10395"/>
                </a:lnTo>
                <a:cubicBezTo>
                  <a:pt x="16629" y="10248"/>
                  <a:pt x="16560" y="10119"/>
                  <a:pt x="16432" y="10015"/>
                </a:cubicBezTo>
                <a:cubicBezTo>
                  <a:pt x="16308" y="9908"/>
                  <a:pt x="16155" y="9854"/>
                  <a:pt x="15979" y="9854"/>
                </a:cubicBezTo>
                <a:lnTo>
                  <a:pt x="15333" y="9854"/>
                </a:lnTo>
                <a:cubicBezTo>
                  <a:pt x="15153" y="9854"/>
                  <a:pt x="15001" y="9908"/>
                  <a:pt x="14877" y="10015"/>
                </a:cubicBezTo>
                <a:cubicBezTo>
                  <a:pt x="14752" y="10119"/>
                  <a:pt x="14683" y="10248"/>
                  <a:pt x="14683" y="10395"/>
                </a:cubicBezTo>
                <a:lnTo>
                  <a:pt x="14683" y="1885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0" name="AutoShape 123"/>
          <p:cNvSpPr>
            <a:spLocks/>
          </p:cNvSpPr>
          <p:nvPr/>
        </p:nvSpPr>
        <p:spPr bwMode="auto">
          <a:xfrm>
            <a:off x="12844965" y="3873673"/>
            <a:ext cx="814524" cy="89621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6949"/>
                </a:moveTo>
                <a:cubicBezTo>
                  <a:pt x="21599" y="7542"/>
                  <a:pt x="21407" y="8153"/>
                  <a:pt x="21017" y="8781"/>
                </a:cubicBezTo>
                <a:cubicBezTo>
                  <a:pt x="20628" y="9416"/>
                  <a:pt x="20109" y="10015"/>
                  <a:pt x="19458" y="10585"/>
                </a:cubicBezTo>
                <a:cubicBezTo>
                  <a:pt x="18806" y="11152"/>
                  <a:pt x="18040" y="11651"/>
                  <a:pt x="17159" y="12083"/>
                </a:cubicBezTo>
                <a:cubicBezTo>
                  <a:pt x="16275" y="12512"/>
                  <a:pt x="15327" y="12820"/>
                  <a:pt x="14315" y="12996"/>
                </a:cubicBezTo>
                <a:cubicBezTo>
                  <a:pt x="13880" y="13090"/>
                  <a:pt x="13492" y="13284"/>
                  <a:pt x="13151" y="13578"/>
                </a:cubicBezTo>
                <a:cubicBezTo>
                  <a:pt x="12809" y="13872"/>
                  <a:pt x="12641" y="14204"/>
                  <a:pt x="12641" y="14571"/>
                </a:cubicBezTo>
                <a:cubicBezTo>
                  <a:pt x="12641" y="14900"/>
                  <a:pt x="12713" y="15140"/>
                  <a:pt x="12865" y="15293"/>
                </a:cubicBezTo>
                <a:cubicBezTo>
                  <a:pt x="13015" y="15449"/>
                  <a:pt x="13177" y="15596"/>
                  <a:pt x="13364" y="15728"/>
                </a:cubicBezTo>
                <a:cubicBezTo>
                  <a:pt x="13546" y="15866"/>
                  <a:pt x="13717" y="16010"/>
                  <a:pt x="13874" y="16169"/>
                </a:cubicBezTo>
                <a:cubicBezTo>
                  <a:pt x="14032" y="16330"/>
                  <a:pt x="14125" y="16574"/>
                  <a:pt x="14160" y="16903"/>
                </a:cubicBezTo>
                <a:cubicBezTo>
                  <a:pt x="14195" y="17117"/>
                  <a:pt x="14187" y="17340"/>
                  <a:pt x="14133" y="17564"/>
                </a:cubicBezTo>
                <a:cubicBezTo>
                  <a:pt x="14099" y="17696"/>
                  <a:pt x="14200" y="17805"/>
                  <a:pt x="14432" y="17893"/>
                </a:cubicBezTo>
                <a:cubicBezTo>
                  <a:pt x="14667" y="17981"/>
                  <a:pt x="14956" y="18069"/>
                  <a:pt x="15295" y="18154"/>
                </a:cubicBezTo>
                <a:cubicBezTo>
                  <a:pt x="15637" y="18236"/>
                  <a:pt x="15987" y="18342"/>
                  <a:pt x="16344" y="18468"/>
                </a:cubicBezTo>
                <a:cubicBezTo>
                  <a:pt x="16705" y="18595"/>
                  <a:pt x="16975" y="18756"/>
                  <a:pt x="17164" y="18953"/>
                </a:cubicBezTo>
                <a:cubicBezTo>
                  <a:pt x="17266" y="19050"/>
                  <a:pt x="17351" y="19232"/>
                  <a:pt x="17415" y="19511"/>
                </a:cubicBezTo>
                <a:cubicBezTo>
                  <a:pt x="17477" y="19790"/>
                  <a:pt x="17519" y="20090"/>
                  <a:pt x="17535" y="20416"/>
                </a:cubicBezTo>
                <a:cubicBezTo>
                  <a:pt x="17554" y="20727"/>
                  <a:pt x="17527" y="21000"/>
                  <a:pt x="17463" y="21241"/>
                </a:cubicBezTo>
                <a:cubicBezTo>
                  <a:pt x="17394" y="21479"/>
                  <a:pt x="17268" y="21599"/>
                  <a:pt x="17089" y="21599"/>
                </a:cubicBezTo>
                <a:lnTo>
                  <a:pt x="4496" y="21599"/>
                </a:lnTo>
                <a:cubicBezTo>
                  <a:pt x="4328" y="21599"/>
                  <a:pt x="4205" y="21479"/>
                  <a:pt x="4130" y="21241"/>
                </a:cubicBezTo>
                <a:cubicBezTo>
                  <a:pt x="4061" y="21000"/>
                  <a:pt x="4032" y="20727"/>
                  <a:pt x="4048" y="20416"/>
                </a:cubicBezTo>
                <a:cubicBezTo>
                  <a:pt x="4066" y="20090"/>
                  <a:pt x="4109" y="19790"/>
                  <a:pt x="4170" y="19511"/>
                </a:cubicBezTo>
                <a:cubicBezTo>
                  <a:pt x="4235" y="19232"/>
                  <a:pt x="4317" y="19050"/>
                  <a:pt x="4421" y="18953"/>
                </a:cubicBezTo>
                <a:cubicBezTo>
                  <a:pt x="4616" y="18768"/>
                  <a:pt x="4889" y="18606"/>
                  <a:pt x="5239" y="18474"/>
                </a:cubicBezTo>
                <a:cubicBezTo>
                  <a:pt x="5588" y="18345"/>
                  <a:pt x="5933" y="18236"/>
                  <a:pt x="6269" y="18154"/>
                </a:cubicBezTo>
                <a:cubicBezTo>
                  <a:pt x="6606" y="18069"/>
                  <a:pt x="6897" y="17984"/>
                  <a:pt x="7145" y="17901"/>
                </a:cubicBezTo>
                <a:cubicBezTo>
                  <a:pt x="7394" y="17816"/>
                  <a:pt x="7498" y="17705"/>
                  <a:pt x="7463" y="17564"/>
                </a:cubicBezTo>
                <a:cubicBezTo>
                  <a:pt x="7428" y="17432"/>
                  <a:pt x="7412" y="17311"/>
                  <a:pt x="7412" y="17205"/>
                </a:cubicBezTo>
                <a:lnTo>
                  <a:pt x="7412" y="16903"/>
                </a:lnTo>
                <a:cubicBezTo>
                  <a:pt x="7428" y="16574"/>
                  <a:pt x="7519" y="16330"/>
                  <a:pt x="7687" y="16169"/>
                </a:cubicBezTo>
                <a:cubicBezTo>
                  <a:pt x="7853" y="16010"/>
                  <a:pt x="8034" y="15866"/>
                  <a:pt x="8224" y="15728"/>
                </a:cubicBezTo>
                <a:cubicBezTo>
                  <a:pt x="8416" y="15593"/>
                  <a:pt x="8584" y="15446"/>
                  <a:pt x="8729" y="15293"/>
                </a:cubicBezTo>
                <a:cubicBezTo>
                  <a:pt x="8873" y="15140"/>
                  <a:pt x="8945" y="14900"/>
                  <a:pt x="8945" y="14571"/>
                </a:cubicBezTo>
                <a:cubicBezTo>
                  <a:pt x="8945" y="14204"/>
                  <a:pt x="8777" y="13875"/>
                  <a:pt x="8440" y="13578"/>
                </a:cubicBezTo>
                <a:cubicBezTo>
                  <a:pt x="8104" y="13281"/>
                  <a:pt x="7706" y="13090"/>
                  <a:pt x="7247" y="12996"/>
                </a:cubicBezTo>
                <a:cubicBezTo>
                  <a:pt x="6251" y="12811"/>
                  <a:pt x="5311" y="12497"/>
                  <a:pt x="4435" y="12062"/>
                </a:cubicBezTo>
                <a:cubicBezTo>
                  <a:pt x="3554" y="11628"/>
                  <a:pt x="2790" y="11128"/>
                  <a:pt x="2133" y="10570"/>
                </a:cubicBezTo>
                <a:cubicBezTo>
                  <a:pt x="1479" y="10012"/>
                  <a:pt x="958" y="9416"/>
                  <a:pt x="574" y="8781"/>
                </a:cubicBezTo>
                <a:cubicBezTo>
                  <a:pt x="189" y="8153"/>
                  <a:pt x="0" y="7542"/>
                  <a:pt x="0" y="6949"/>
                </a:cubicBezTo>
                <a:lnTo>
                  <a:pt x="0" y="4320"/>
                </a:lnTo>
                <a:cubicBezTo>
                  <a:pt x="0" y="4009"/>
                  <a:pt x="93" y="3756"/>
                  <a:pt x="285" y="3553"/>
                </a:cubicBezTo>
                <a:cubicBezTo>
                  <a:pt x="475" y="3354"/>
                  <a:pt x="712" y="3254"/>
                  <a:pt x="998" y="3254"/>
                </a:cubicBezTo>
                <a:lnTo>
                  <a:pt x="5124" y="3254"/>
                </a:lnTo>
                <a:cubicBezTo>
                  <a:pt x="5108" y="3139"/>
                  <a:pt x="5097" y="3025"/>
                  <a:pt x="5097" y="2901"/>
                </a:cubicBezTo>
                <a:lnTo>
                  <a:pt x="5097" y="2564"/>
                </a:lnTo>
                <a:lnTo>
                  <a:pt x="5097" y="2505"/>
                </a:lnTo>
                <a:cubicBezTo>
                  <a:pt x="5097" y="2005"/>
                  <a:pt x="5118" y="1594"/>
                  <a:pt x="5156" y="1265"/>
                </a:cubicBezTo>
                <a:cubicBezTo>
                  <a:pt x="5193" y="939"/>
                  <a:pt x="5260" y="684"/>
                  <a:pt x="5353" y="499"/>
                </a:cubicBezTo>
                <a:cubicBezTo>
                  <a:pt x="5444" y="320"/>
                  <a:pt x="5580" y="187"/>
                  <a:pt x="5754" y="111"/>
                </a:cubicBezTo>
                <a:cubicBezTo>
                  <a:pt x="5928" y="38"/>
                  <a:pt x="6165" y="0"/>
                  <a:pt x="6464" y="0"/>
                </a:cubicBezTo>
                <a:lnTo>
                  <a:pt x="15132" y="0"/>
                </a:lnTo>
                <a:cubicBezTo>
                  <a:pt x="15410" y="0"/>
                  <a:pt x="15645" y="38"/>
                  <a:pt x="15829" y="111"/>
                </a:cubicBezTo>
                <a:cubicBezTo>
                  <a:pt x="16011" y="187"/>
                  <a:pt x="16149" y="320"/>
                  <a:pt x="16243" y="499"/>
                </a:cubicBezTo>
                <a:cubicBezTo>
                  <a:pt x="16336" y="684"/>
                  <a:pt x="16403" y="939"/>
                  <a:pt x="16435" y="1265"/>
                </a:cubicBezTo>
                <a:cubicBezTo>
                  <a:pt x="16470" y="1594"/>
                  <a:pt x="16486" y="2006"/>
                  <a:pt x="16486" y="2505"/>
                </a:cubicBezTo>
                <a:lnTo>
                  <a:pt x="16486" y="2863"/>
                </a:lnTo>
                <a:cubicBezTo>
                  <a:pt x="16486" y="2989"/>
                  <a:pt x="16478" y="3119"/>
                  <a:pt x="16459" y="3251"/>
                </a:cubicBezTo>
                <a:lnTo>
                  <a:pt x="20603" y="3251"/>
                </a:lnTo>
                <a:cubicBezTo>
                  <a:pt x="20884" y="3251"/>
                  <a:pt x="21119" y="3351"/>
                  <a:pt x="21314" y="3550"/>
                </a:cubicBezTo>
                <a:cubicBezTo>
                  <a:pt x="21503" y="3753"/>
                  <a:pt x="21599" y="4006"/>
                  <a:pt x="21599" y="4317"/>
                </a:cubicBezTo>
                <a:lnTo>
                  <a:pt x="21599" y="6949"/>
                </a:lnTo>
                <a:close/>
                <a:moveTo>
                  <a:pt x="6283" y="10550"/>
                </a:moveTo>
                <a:cubicBezTo>
                  <a:pt x="6072" y="9798"/>
                  <a:pt x="5882" y="8978"/>
                  <a:pt x="5714" y="8082"/>
                </a:cubicBezTo>
                <a:cubicBezTo>
                  <a:pt x="5548" y="7189"/>
                  <a:pt x="5407" y="6299"/>
                  <a:pt x="5287" y="5415"/>
                </a:cubicBezTo>
                <a:lnTo>
                  <a:pt x="1962" y="5415"/>
                </a:lnTo>
                <a:lnTo>
                  <a:pt x="1962" y="6949"/>
                </a:lnTo>
                <a:cubicBezTo>
                  <a:pt x="1962" y="7137"/>
                  <a:pt x="2064" y="7389"/>
                  <a:pt x="2264" y="7709"/>
                </a:cubicBezTo>
                <a:cubicBezTo>
                  <a:pt x="2462" y="8029"/>
                  <a:pt x="2753" y="8358"/>
                  <a:pt x="3126" y="8699"/>
                </a:cubicBezTo>
                <a:cubicBezTo>
                  <a:pt x="3500" y="9040"/>
                  <a:pt x="3954" y="9381"/>
                  <a:pt x="4488" y="9707"/>
                </a:cubicBezTo>
                <a:cubicBezTo>
                  <a:pt x="5022" y="10033"/>
                  <a:pt x="5618" y="10315"/>
                  <a:pt x="6283" y="10550"/>
                </a:cubicBezTo>
                <a:moveTo>
                  <a:pt x="19629" y="5415"/>
                </a:moveTo>
                <a:lnTo>
                  <a:pt x="16280" y="5415"/>
                </a:lnTo>
                <a:cubicBezTo>
                  <a:pt x="16179" y="6299"/>
                  <a:pt x="16043" y="7189"/>
                  <a:pt x="15877" y="8082"/>
                </a:cubicBezTo>
                <a:cubicBezTo>
                  <a:pt x="15712" y="8978"/>
                  <a:pt x="15522" y="9798"/>
                  <a:pt x="15308" y="10550"/>
                </a:cubicBezTo>
                <a:cubicBezTo>
                  <a:pt x="15973" y="10315"/>
                  <a:pt x="16574" y="10033"/>
                  <a:pt x="17105" y="9707"/>
                </a:cubicBezTo>
                <a:cubicBezTo>
                  <a:pt x="17637" y="9381"/>
                  <a:pt x="18091" y="9040"/>
                  <a:pt x="18467" y="8699"/>
                </a:cubicBezTo>
                <a:cubicBezTo>
                  <a:pt x="18844" y="8358"/>
                  <a:pt x="19130" y="8029"/>
                  <a:pt x="19330" y="7709"/>
                </a:cubicBezTo>
                <a:cubicBezTo>
                  <a:pt x="19530" y="7389"/>
                  <a:pt x="19629" y="7137"/>
                  <a:pt x="19629" y="6949"/>
                </a:cubicBezTo>
                <a:lnTo>
                  <a:pt x="19629" y="54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1" name="AutoShape 12"/>
          <p:cNvSpPr>
            <a:spLocks/>
          </p:cNvSpPr>
          <p:nvPr/>
        </p:nvSpPr>
        <p:spPr bwMode="auto">
          <a:xfrm>
            <a:off x="12852263" y="6026292"/>
            <a:ext cx="661960" cy="728346"/>
          </a:xfrm>
          <a:custGeom>
            <a:avLst/>
            <a:gdLst>
              <a:gd name="T0" fmla="+- 0 10802 114"/>
              <a:gd name="T1" fmla="*/ T0 w 21376"/>
              <a:gd name="T2" fmla="*/ 10800 h 21600"/>
              <a:gd name="T3" fmla="+- 0 10802 114"/>
              <a:gd name="T4" fmla="*/ T3 w 21376"/>
              <a:gd name="T5" fmla="*/ 10800 h 21600"/>
              <a:gd name="T6" fmla="+- 0 10802 114"/>
              <a:gd name="T7" fmla="*/ T6 w 21376"/>
              <a:gd name="T8" fmla="*/ 10800 h 21600"/>
              <a:gd name="T9" fmla="+- 0 10802 114"/>
              <a:gd name="T10" fmla="*/ T9 w 2137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6" h="21600">
                <a:moveTo>
                  <a:pt x="21036" y="18604"/>
                </a:moveTo>
                <a:cubicBezTo>
                  <a:pt x="21454" y="19261"/>
                  <a:pt x="21486" y="19922"/>
                  <a:pt x="21134" y="20586"/>
                </a:cubicBezTo>
                <a:cubicBezTo>
                  <a:pt x="20969" y="20915"/>
                  <a:pt x="20731" y="21168"/>
                  <a:pt x="20427" y="21338"/>
                </a:cubicBezTo>
                <a:cubicBezTo>
                  <a:pt x="20122" y="21514"/>
                  <a:pt x="19797" y="21599"/>
                  <a:pt x="19455" y="21599"/>
                </a:cubicBezTo>
                <a:lnTo>
                  <a:pt x="1928" y="21599"/>
                </a:lnTo>
                <a:cubicBezTo>
                  <a:pt x="1585" y="21599"/>
                  <a:pt x="1263" y="21514"/>
                  <a:pt x="965" y="21338"/>
                </a:cubicBezTo>
                <a:cubicBezTo>
                  <a:pt x="663" y="21168"/>
                  <a:pt x="425" y="20915"/>
                  <a:pt x="248" y="20586"/>
                </a:cubicBezTo>
                <a:cubicBezTo>
                  <a:pt x="-114" y="19914"/>
                  <a:pt x="-80" y="19250"/>
                  <a:pt x="344" y="18604"/>
                </a:cubicBezTo>
                <a:lnTo>
                  <a:pt x="7509" y="7313"/>
                </a:lnTo>
                <a:lnTo>
                  <a:pt x="7509" y="2167"/>
                </a:lnTo>
                <a:lnTo>
                  <a:pt x="6427" y="2167"/>
                </a:lnTo>
                <a:cubicBezTo>
                  <a:pt x="6122" y="2167"/>
                  <a:pt x="5870" y="2061"/>
                  <a:pt x="5670" y="1850"/>
                </a:cubicBezTo>
                <a:cubicBezTo>
                  <a:pt x="5473" y="1638"/>
                  <a:pt x="5371" y="1380"/>
                  <a:pt x="5371" y="1072"/>
                </a:cubicBezTo>
                <a:cubicBezTo>
                  <a:pt x="5371" y="778"/>
                  <a:pt x="5473" y="528"/>
                  <a:pt x="5670" y="320"/>
                </a:cubicBezTo>
                <a:cubicBezTo>
                  <a:pt x="5870" y="108"/>
                  <a:pt x="6122" y="0"/>
                  <a:pt x="6427" y="0"/>
                </a:cubicBezTo>
                <a:lnTo>
                  <a:pt x="14953" y="0"/>
                </a:lnTo>
                <a:cubicBezTo>
                  <a:pt x="15260" y="0"/>
                  <a:pt x="15515" y="108"/>
                  <a:pt x="15724" y="320"/>
                </a:cubicBezTo>
                <a:cubicBezTo>
                  <a:pt x="15933" y="528"/>
                  <a:pt x="16038" y="778"/>
                  <a:pt x="16038" y="1072"/>
                </a:cubicBezTo>
                <a:cubicBezTo>
                  <a:pt x="16038" y="1380"/>
                  <a:pt x="15933" y="1638"/>
                  <a:pt x="15724" y="1850"/>
                </a:cubicBezTo>
                <a:cubicBezTo>
                  <a:pt x="15515" y="2061"/>
                  <a:pt x="15260" y="2167"/>
                  <a:pt x="14953" y="2167"/>
                </a:cubicBezTo>
                <a:lnTo>
                  <a:pt x="13900" y="2167"/>
                </a:lnTo>
                <a:lnTo>
                  <a:pt x="13900" y="7339"/>
                </a:lnTo>
                <a:lnTo>
                  <a:pt x="21036" y="18604"/>
                </a:lnTo>
                <a:close/>
                <a:moveTo>
                  <a:pt x="5261" y="14865"/>
                </a:moveTo>
                <a:lnTo>
                  <a:pt x="16122" y="14865"/>
                </a:lnTo>
                <a:lnTo>
                  <a:pt x="11773" y="7974"/>
                </a:lnTo>
                <a:lnTo>
                  <a:pt x="11773" y="2167"/>
                </a:lnTo>
                <a:lnTo>
                  <a:pt x="9635" y="2167"/>
                </a:lnTo>
                <a:lnTo>
                  <a:pt x="9635" y="7947"/>
                </a:lnTo>
                <a:lnTo>
                  <a:pt x="5261" y="1486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3" name="AutoShape 38"/>
          <p:cNvSpPr>
            <a:spLocks/>
          </p:cNvSpPr>
          <p:nvPr/>
        </p:nvSpPr>
        <p:spPr bwMode="auto">
          <a:xfrm>
            <a:off x="10877425" y="6052846"/>
            <a:ext cx="661960" cy="6647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872" y="2850"/>
                </a:moveTo>
                <a:cubicBezTo>
                  <a:pt x="18363" y="3806"/>
                  <a:pt x="19524" y="5033"/>
                  <a:pt x="20354" y="6530"/>
                </a:cubicBezTo>
                <a:cubicBezTo>
                  <a:pt x="21184" y="8031"/>
                  <a:pt x="21599" y="9635"/>
                  <a:pt x="21599" y="11342"/>
                </a:cubicBezTo>
                <a:cubicBezTo>
                  <a:pt x="21599" y="12759"/>
                  <a:pt x="21318" y="14087"/>
                  <a:pt x="20754" y="15328"/>
                </a:cubicBezTo>
                <a:cubicBezTo>
                  <a:pt x="20184" y="16569"/>
                  <a:pt x="19415" y="17654"/>
                  <a:pt x="18433" y="18587"/>
                </a:cubicBezTo>
                <a:cubicBezTo>
                  <a:pt x="17451" y="19520"/>
                  <a:pt x="16300" y="20255"/>
                  <a:pt x="14984" y="20793"/>
                </a:cubicBezTo>
                <a:cubicBezTo>
                  <a:pt x="13669" y="21332"/>
                  <a:pt x="12269" y="21599"/>
                  <a:pt x="10775" y="21599"/>
                </a:cubicBezTo>
                <a:cubicBezTo>
                  <a:pt x="9287" y="21599"/>
                  <a:pt x="7890" y="21332"/>
                  <a:pt x="6584" y="20793"/>
                </a:cubicBezTo>
                <a:cubicBezTo>
                  <a:pt x="5278" y="20255"/>
                  <a:pt x="4136" y="19520"/>
                  <a:pt x="3160" y="18587"/>
                </a:cubicBezTo>
                <a:cubicBezTo>
                  <a:pt x="2184" y="17654"/>
                  <a:pt x="1412" y="16569"/>
                  <a:pt x="845" y="15328"/>
                </a:cubicBezTo>
                <a:cubicBezTo>
                  <a:pt x="278" y="14087"/>
                  <a:pt x="0" y="12759"/>
                  <a:pt x="0" y="11342"/>
                </a:cubicBezTo>
                <a:cubicBezTo>
                  <a:pt x="0" y="9635"/>
                  <a:pt x="415" y="8031"/>
                  <a:pt x="1245" y="6530"/>
                </a:cubicBezTo>
                <a:cubicBezTo>
                  <a:pt x="2075" y="5033"/>
                  <a:pt x="3236" y="3806"/>
                  <a:pt x="4724" y="2850"/>
                </a:cubicBezTo>
                <a:cubicBezTo>
                  <a:pt x="4839" y="2761"/>
                  <a:pt x="4975" y="2732"/>
                  <a:pt x="5130" y="2770"/>
                </a:cubicBezTo>
                <a:cubicBezTo>
                  <a:pt x="5306" y="2804"/>
                  <a:pt x="5430" y="2879"/>
                  <a:pt x="5493" y="2989"/>
                </a:cubicBezTo>
                <a:lnTo>
                  <a:pt x="6800" y="4797"/>
                </a:lnTo>
                <a:cubicBezTo>
                  <a:pt x="6896" y="4906"/>
                  <a:pt x="6927" y="5033"/>
                  <a:pt x="6887" y="5174"/>
                </a:cubicBezTo>
                <a:cubicBezTo>
                  <a:pt x="6848" y="5318"/>
                  <a:pt x="6769" y="5436"/>
                  <a:pt x="6654" y="5525"/>
                </a:cubicBezTo>
                <a:cubicBezTo>
                  <a:pt x="5630" y="6185"/>
                  <a:pt x="4833" y="7026"/>
                  <a:pt x="4269" y="8042"/>
                </a:cubicBezTo>
                <a:cubicBezTo>
                  <a:pt x="3703" y="9056"/>
                  <a:pt x="3421" y="10156"/>
                  <a:pt x="3421" y="11342"/>
                </a:cubicBezTo>
                <a:cubicBezTo>
                  <a:pt x="3421" y="12298"/>
                  <a:pt x="3612" y="13208"/>
                  <a:pt x="3993" y="14066"/>
                </a:cubicBezTo>
                <a:cubicBezTo>
                  <a:pt x="4375" y="14925"/>
                  <a:pt x="4900" y="15667"/>
                  <a:pt x="5569" y="16298"/>
                </a:cubicBezTo>
                <a:cubicBezTo>
                  <a:pt x="6236" y="16929"/>
                  <a:pt x="7021" y="17430"/>
                  <a:pt x="7918" y="17796"/>
                </a:cubicBezTo>
                <a:cubicBezTo>
                  <a:pt x="8815" y="18161"/>
                  <a:pt x="9769" y="18346"/>
                  <a:pt x="10772" y="18346"/>
                </a:cubicBezTo>
                <a:cubicBezTo>
                  <a:pt x="11778" y="18346"/>
                  <a:pt x="12733" y="18161"/>
                  <a:pt x="13639" y="17796"/>
                </a:cubicBezTo>
                <a:cubicBezTo>
                  <a:pt x="14542" y="17430"/>
                  <a:pt x="15333" y="16929"/>
                  <a:pt x="16009" y="16298"/>
                </a:cubicBezTo>
                <a:cubicBezTo>
                  <a:pt x="16684" y="15668"/>
                  <a:pt x="17215" y="14927"/>
                  <a:pt x="17596" y="14075"/>
                </a:cubicBezTo>
                <a:cubicBezTo>
                  <a:pt x="17978" y="13220"/>
                  <a:pt x="18169" y="12307"/>
                  <a:pt x="18169" y="11342"/>
                </a:cubicBezTo>
                <a:cubicBezTo>
                  <a:pt x="18169" y="10156"/>
                  <a:pt x="17881" y="9056"/>
                  <a:pt x="17312" y="8042"/>
                </a:cubicBezTo>
                <a:cubicBezTo>
                  <a:pt x="16742" y="7023"/>
                  <a:pt x="15951" y="6185"/>
                  <a:pt x="14933" y="5525"/>
                </a:cubicBezTo>
                <a:cubicBezTo>
                  <a:pt x="14800" y="5436"/>
                  <a:pt x="14721" y="5324"/>
                  <a:pt x="14703" y="5197"/>
                </a:cubicBezTo>
                <a:cubicBezTo>
                  <a:pt x="14663" y="5050"/>
                  <a:pt x="14693" y="4915"/>
                  <a:pt x="14787" y="4797"/>
                </a:cubicBezTo>
                <a:lnTo>
                  <a:pt x="16066" y="2989"/>
                </a:lnTo>
                <a:cubicBezTo>
                  <a:pt x="16160" y="2879"/>
                  <a:pt x="16284" y="2810"/>
                  <a:pt x="16436" y="2784"/>
                </a:cubicBezTo>
                <a:cubicBezTo>
                  <a:pt x="16593" y="2755"/>
                  <a:pt x="16739" y="2778"/>
                  <a:pt x="16872" y="2850"/>
                </a:cubicBezTo>
                <a:moveTo>
                  <a:pt x="9663" y="10778"/>
                </a:moveTo>
                <a:cubicBezTo>
                  <a:pt x="9509" y="10778"/>
                  <a:pt x="9375" y="10726"/>
                  <a:pt x="9263" y="10625"/>
                </a:cubicBezTo>
                <a:cubicBezTo>
                  <a:pt x="9154" y="10524"/>
                  <a:pt x="9096" y="10398"/>
                  <a:pt x="9096" y="10239"/>
                </a:cubicBezTo>
                <a:lnTo>
                  <a:pt x="9096" y="535"/>
                </a:lnTo>
                <a:cubicBezTo>
                  <a:pt x="9096" y="388"/>
                  <a:pt x="9151" y="264"/>
                  <a:pt x="9257" y="158"/>
                </a:cubicBezTo>
                <a:cubicBezTo>
                  <a:pt x="9363" y="48"/>
                  <a:pt x="9496" y="0"/>
                  <a:pt x="9663" y="0"/>
                </a:cubicBezTo>
                <a:lnTo>
                  <a:pt x="11942" y="0"/>
                </a:lnTo>
                <a:cubicBezTo>
                  <a:pt x="12096" y="0"/>
                  <a:pt x="12230" y="48"/>
                  <a:pt x="12339" y="158"/>
                </a:cubicBezTo>
                <a:cubicBezTo>
                  <a:pt x="12451" y="264"/>
                  <a:pt x="12509" y="388"/>
                  <a:pt x="12509" y="535"/>
                </a:cubicBezTo>
                <a:lnTo>
                  <a:pt x="12509" y="10239"/>
                </a:lnTo>
                <a:cubicBezTo>
                  <a:pt x="12509" y="10386"/>
                  <a:pt x="12454" y="10513"/>
                  <a:pt x="12348" y="10620"/>
                </a:cubicBezTo>
                <a:cubicBezTo>
                  <a:pt x="12242" y="10723"/>
                  <a:pt x="12106" y="10778"/>
                  <a:pt x="11942" y="10778"/>
                </a:cubicBezTo>
                <a:lnTo>
                  <a:pt x="9663" y="107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4" name="AutoShape 84"/>
          <p:cNvSpPr>
            <a:spLocks/>
          </p:cNvSpPr>
          <p:nvPr/>
        </p:nvSpPr>
        <p:spPr bwMode="auto">
          <a:xfrm>
            <a:off x="10854341" y="7903204"/>
            <a:ext cx="661960" cy="6647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92" y="0"/>
                </a:moveTo>
                <a:cubicBezTo>
                  <a:pt x="12101" y="0"/>
                  <a:pt x="13398" y="296"/>
                  <a:pt x="14685" y="897"/>
                </a:cubicBezTo>
                <a:cubicBezTo>
                  <a:pt x="15972" y="1496"/>
                  <a:pt x="17128" y="2309"/>
                  <a:pt x="18152" y="3337"/>
                </a:cubicBezTo>
                <a:cubicBezTo>
                  <a:pt x="19173" y="4365"/>
                  <a:pt x="20002" y="5565"/>
                  <a:pt x="20642" y="6941"/>
                </a:cubicBezTo>
                <a:cubicBezTo>
                  <a:pt x="21277" y="8313"/>
                  <a:pt x="21599" y="9784"/>
                  <a:pt x="21599" y="11354"/>
                </a:cubicBezTo>
                <a:cubicBezTo>
                  <a:pt x="21599" y="12995"/>
                  <a:pt x="21305" y="14571"/>
                  <a:pt x="20722" y="16085"/>
                </a:cubicBezTo>
                <a:lnTo>
                  <a:pt x="20416" y="16895"/>
                </a:lnTo>
                <a:lnTo>
                  <a:pt x="18455" y="17245"/>
                </a:lnTo>
                <a:cubicBezTo>
                  <a:pt x="18253" y="18183"/>
                  <a:pt x="17836" y="18965"/>
                  <a:pt x="17210" y="19589"/>
                </a:cubicBezTo>
                <a:cubicBezTo>
                  <a:pt x="16584" y="20207"/>
                  <a:pt x="15843" y="20521"/>
                  <a:pt x="14996" y="20521"/>
                </a:cubicBezTo>
                <a:lnTo>
                  <a:pt x="14996" y="21074"/>
                </a:lnTo>
                <a:cubicBezTo>
                  <a:pt x="14996" y="21218"/>
                  <a:pt x="14953" y="21343"/>
                  <a:pt x="14862" y="21447"/>
                </a:cubicBezTo>
                <a:cubicBezTo>
                  <a:pt x="14770" y="21549"/>
                  <a:pt x="14664" y="21599"/>
                  <a:pt x="14534" y="21599"/>
                </a:cubicBezTo>
                <a:lnTo>
                  <a:pt x="13633" y="21599"/>
                </a:lnTo>
                <a:cubicBezTo>
                  <a:pt x="13513" y="21599"/>
                  <a:pt x="13407" y="21549"/>
                  <a:pt x="13322" y="21447"/>
                </a:cubicBezTo>
                <a:cubicBezTo>
                  <a:pt x="13238" y="21343"/>
                  <a:pt x="13193" y="21218"/>
                  <a:pt x="13193" y="21074"/>
                </a:cubicBezTo>
                <a:lnTo>
                  <a:pt x="13193" y="11354"/>
                </a:lnTo>
                <a:cubicBezTo>
                  <a:pt x="13193" y="11210"/>
                  <a:pt x="13238" y="11081"/>
                  <a:pt x="13322" y="10970"/>
                </a:cubicBezTo>
                <a:cubicBezTo>
                  <a:pt x="13407" y="10857"/>
                  <a:pt x="13513" y="10798"/>
                  <a:pt x="13633" y="10798"/>
                </a:cubicBezTo>
                <a:lnTo>
                  <a:pt x="14534" y="10798"/>
                </a:lnTo>
                <a:cubicBezTo>
                  <a:pt x="14654" y="10798"/>
                  <a:pt x="14763" y="10857"/>
                  <a:pt x="14857" y="10970"/>
                </a:cubicBezTo>
                <a:cubicBezTo>
                  <a:pt x="14949" y="11081"/>
                  <a:pt x="14996" y="11210"/>
                  <a:pt x="14996" y="11354"/>
                </a:cubicBezTo>
                <a:lnTo>
                  <a:pt x="14996" y="11880"/>
                </a:lnTo>
                <a:cubicBezTo>
                  <a:pt x="15655" y="11880"/>
                  <a:pt x="16262" y="12077"/>
                  <a:pt x="16810" y="12476"/>
                </a:cubicBezTo>
                <a:cubicBezTo>
                  <a:pt x="17359" y="12874"/>
                  <a:pt x="17787" y="13396"/>
                  <a:pt x="18095" y="14046"/>
                </a:cubicBezTo>
                <a:lnTo>
                  <a:pt x="18533" y="13947"/>
                </a:lnTo>
                <a:cubicBezTo>
                  <a:pt x="18782" y="13136"/>
                  <a:pt x="18900" y="12272"/>
                  <a:pt x="18893" y="11354"/>
                </a:cubicBezTo>
                <a:cubicBezTo>
                  <a:pt x="18893" y="10228"/>
                  <a:pt x="18648" y="9177"/>
                  <a:pt x="18156" y="8194"/>
                </a:cubicBezTo>
                <a:cubicBezTo>
                  <a:pt x="17665" y="7220"/>
                  <a:pt x="17024" y="6362"/>
                  <a:pt x="16238" y="5622"/>
                </a:cubicBezTo>
                <a:cubicBezTo>
                  <a:pt x="15455" y="4882"/>
                  <a:pt x="14584" y="4300"/>
                  <a:pt x="13621" y="3877"/>
                </a:cubicBezTo>
                <a:cubicBezTo>
                  <a:pt x="12659" y="3456"/>
                  <a:pt x="11717" y="3241"/>
                  <a:pt x="10792" y="3241"/>
                </a:cubicBezTo>
                <a:cubicBezTo>
                  <a:pt x="9868" y="3241"/>
                  <a:pt x="8929" y="3456"/>
                  <a:pt x="7971" y="3877"/>
                </a:cubicBezTo>
                <a:cubicBezTo>
                  <a:pt x="7015" y="4300"/>
                  <a:pt x="6140" y="4879"/>
                  <a:pt x="5358" y="5608"/>
                </a:cubicBezTo>
                <a:cubicBezTo>
                  <a:pt x="4572" y="6336"/>
                  <a:pt x="3934" y="7198"/>
                  <a:pt x="3443" y="8183"/>
                </a:cubicBezTo>
                <a:cubicBezTo>
                  <a:pt x="2951" y="9171"/>
                  <a:pt x="2704" y="10219"/>
                  <a:pt x="2704" y="11329"/>
                </a:cubicBezTo>
                <a:cubicBezTo>
                  <a:pt x="2704" y="12267"/>
                  <a:pt x="2824" y="13136"/>
                  <a:pt x="3066" y="13947"/>
                </a:cubicBezTo>
                <a:lnTo>
                  <a:pt x="3504" y="14046"/>
                </a:lnTo>
                <a:cubicBezTo>
                  <a:pt x="3812" y="13396"/>
                  <a:pt x="4240" y="12874"/>
                  <a:pt x="4789" y="12476"/>
                </a:cubicBezTo>
                <a:cubicBezTo>
                  <a:pt x="5337" y="12077"/>
                  <a:pt x="5942" y="11880"/>
                  <a:pt x="6603" y="11880"/>
                </a:cubicBezTo>
                <a:lnTo>
                  <a:pt x="6603" y="11354"/>
                </a:lnTo>
                <a:cubicBezTo>
                  <a:pt x="6603" y="11210"/>
                  <a:pt x="6646" y="11081"/>
                  <a:pt x="6737" y="10970"/>
                </a:cubicBezTo>
                <a:cubicBezTo>
                  <a:pt x="6827" y="10857"/>
                  <a:pt x="6935" y="10798"/>
                  <a:pt x="7065" y="10798"/>
                </a:cubicBezTo>
                <a:lnTo>
                  <a:pt x="7966" y="10798"/>
                </a:lnTo>
                <a:cubicBezTo>
                  <a:pt x="8086" y="10798"/>
                  <a:pt x="8187" y="10857"/>
                  <a:pt x="8270" y="10970"/>
                </a:cubicBezTo>
                <a:cubicBezTo>
                  <a:pt x="8352" y="11081"/>
                  <a:pt x="8392" y="11210"/>
                  <a:pt x="8392" y="11354"/>
                </a:cubicBezTo>
                <a:lnTo>
                  <a:pt x="8392" y="21074"/>
                </a:lnTo>
                <a:cubicBezTo>
                  <a:pt x="8392" y="21218"/>
                  <a:pt x="8352" y="21343"/>
                  <a:pt x="8270" y="21447"/>
                </a:cubicBezTo>
                <a:cubicBezTo>
                  <a:pt x="8187" y="21549"/>
                  <a:pt x="8086" y="21599"/>
                  <a:pt x="7966" y="21599"/>
                </a:cubicBezTo>
                <a:lnTo>
                  <a:pt x="7065" y="21599"/>
                </a:lnTo>
                <a:cubicBezTo>
                  <a:pt x="6945" y="21599"/>
                  <a:pt x="6836" y="21549"/>
                  <a:pt x="6742" y="21447"/>
                </a:cubicBezTo>
                <a:cubicBezTo>
                  <a:pt x="6650" y="21343"/>
                  <a:pt x="6603" y="21218"/>
                  <a:pt x="6603" y="21074"/>
                </a:cubicBezTo>
                <a:lnTo>
                  <a:pt x="6603" y="20521"/>
                </a:lnTo>
                <a:cubicBezTo>
                  <a:pt x="6189" y="20521"/>
                  <a:pt x="5789" y="20436"/>
                  <a:pt x="5403" y="20270"/>
                </a:cubicBezTo>
                <a:cubicBezTo>
                  <a:pt x="5015" y="20103"/>
                  <a:pt x="4671" y="19877"/>
                  <a:pt x="4370" y="19589"/>
                </a:cubicBezTo>
                <a:cubicBezTo>
                  <a:pt x="4073" y="19298"/>
                  <a:pt x="3814" y="18956"/>
                  <a:pt x="3598" y="18558"/>
                </a:cubicBezTo>
                <a:cubicBezTo>
                  <a:pt x="3388" y="18163"/>
                  <a:pt x="3233" y="17725"/>
                  <a:pt x="3144" y="17245"/>
                </a:cubicBezTo>
                <a:lnTo>
                  <a:pt x="1172" y="16895"/>
                </a:lnTo>
                <a:lnTo>
                  <a:pt x="877" y="16085"/>
                </a:lnTo>
                <a:cubicBezTo>
                  <a:pt x="294" y="14571"/>
                  <a:pt x="0" y="12987"/>
                  <a:pt x="0" y="11326"/>
                </a:cubicBezTo>
                <a:cubicBezTo>
                  <a:pt x="0" y="9776"/>
                  <a:pt x="320" y="8310"/>
                  <a:pt x="957" y="6938"/>
                </a:cubicBezTo>
                <a:cubicBezTo>
                  <a:pt x="1595" y="5563"/>
                  <a:pt x="2426" y="4363"/>
                  <a:pt x="3447" y="3335"/>
                </a:cubicBezTo>
                <a:cubicBezTo>
                  <a:pt x="4469" y="2307"/>
                  <a:pt x="5622" y="1493"/>
                  <a:pt x="6909" y="895"/>
                </a:cubicBezTo>
                <a:cubicBezTo>
                  <a:pt x="8192" y="296"/>
                  <a:pt x="9486" y="0"/>
                  <a:pt x="10792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5" name="AutoShape 14"/>
          <p:cNvSpPr>
            <a:spLocks/>
          </p:cNvSpPr>
          <p:nvPr/>
        </p:nvSpPr>
        <p:spPr bwMode="auto">
          <a:xfrm>
            <a:off x="12940778" y="9998367"/>
            <a:ext cx="664615" cy="72834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6008975" y="240971"/>
            <a:ext cx="12359700" cy="2079087"/>
            <a:chOff x="5988388" y="483017"/>
            <a:chExt cx="12359700" cy="2079087"/>
          </a:xfrm>
        </p:grpSpPr>
        <p:sp>
          <p:nvSpPr>
            <p:cNvPr id="45" name="TextBox 44"/>
            <p:cNvSpPr txBox="1"/>
            <p:nvPr/>
          </p:nvSpPr>
          <p:spPr>
            <a:xfrm>
              <a:off x="5988388" y="483017"/>
              <a:ext cx="12359700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Las 9 divisiones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1412311" y="2470667"/>
              <a:ext cx="1553038" cy="9143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339" tIns="45672" rIns="91339" bIns="45672" rtlCol="0" anchor="ctr"/>
            <a:lstStyle/>
            <a:p>
              <a:pPr algn="ctr"/>
              <a:endParaRPr lang="en-US" dirty="0">
                <a:solidFill>
                  <a:schemeClr val="accent2"/>
                </a:solidFill>
                <a:latin typeface="Open Sans Light"/>
              </a:endParaRPr>
            </a:p>
          </p:txBody>
        </p:sp>
        <p:sp>
          <p:nvSpPr>
            <p:cNvPr id="47" name="Subtitle 2"/>
            <p:cNvSpPr txBox="1">
              <a:spLocks/>
            </p:cNvSpPr>
            <p:nvPr/>
          </p:nvSpPr>
          <p:spPr>
            <a:xfrm>
              <a:off x="6361236" y="1634834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100" dirty="0" err="1" smtClean="0">
                  <a:latin typeface="Lato Light"/>
                  <a:cs typeface="Lato Light"/>
                </a:rPr>
                <a:t>Segmentos</a:t>
              </a:r>
              <a:r>
                <a:rPr lang="en-US" sz="3100" dirty="0" smtClean="0">
                  <a:latin typeface="Lato Light"/>
                  <a:cs typeface="Lato Light"/>
                </a:rPr>
                <a:t> clave </a:t>
              </a:r>
              <a:r>
                <a:rPr lang="en-US" sz="3100" dirty="0" smtClean="0">
                  <a:latin typeface="Lato Light"/>
                  <a:cs typeface="Lato Light"/>
                </a:rPr>
                <a:t>a </a:t>
              </a:r>
              <a:r>
                <a:rPr lang="en-US" sz="3100" dirty="0" err="1" smtClean="0">
                  <a:latin typeface="Lato Light"/>
                  <a:cs typeface="Lato Light"/>
                </a:rPr>
                <a:t>considerar</a:t>
              </a:r>
              <a:r>
                <a:rPr lang="en-US" sz="3100" dirty="0" smtClean="0">
                  <a:latin typeface="Lato Light"/>
                  <a:cs typeface="Lato Light"/>
                </a:rPr>
                <a:t> </a:t>
              </a:r>
              <a:r>
                <a:rPr lang="en-US" sz="3100" dirty="0" err="1" smtClean="0">
                  <a:latin typeface="Lato Light"/>
                  <a:cs typeface="Lato Light"/>
                </a:rPr>
                <a:t>en</a:t>
              </a:r>
              <a:r>
                <a:rPr lang="en-US" sz="3100" dirty="0" smtClean="0">
                  <a:latin typeface="Lato Light"/>
                  <a:cs typeface="Lato Light"/>
                </a:rPr>
                <a:t> el </a:t>
              </a:r>
              <a:r>
                <a:rPr lang="en-US" sz="3100" dirty="0" err="1" smtClean="0">
                  <a:latin typeface="Lato Light"/>
                  <a:cs typeface="Lato Light"/>
                </a:rPr>
                <a:t>modelo</a:t>
              </a:r>
              <a:r>
                <a:rPr lang="en-US" sz="3100" dirty="0" smtClean="0">
                  <a:latin typeface="Lato Light"/>
                  <a:cs typeface="Lato Light"/>
                </a:rPr>
                <a:t> CANVAS</a:t>
              </a:r>
              <a:endParaRPr lang="en-US" sz="3100" dirty="0">
                <a:solidFill>
                  <a:schemeClr val="accent1"/>
                </a:solidFill>
                <a:latin typeface="Lato Light"/>
                <a:cs typeface="Lato Light"/>
              </a:endParaRPr>
            </a:p>
          </p:txBody>
        </p:sp>
      </p:grpSp>
      <p:grpSp>
        <p:nvGrpSpPr>
          <p:cNvPr id="50" name="Group 588"/>
          <p:cNvGrpSpPr>
            <a:grpSpLocks/>
          </p:cNvGrpSpPr>
          <p:nvPr/>
        </p:nvGrpSpPr>
        <p:grpSpPr bwMode="auto">
          <a:xfrm>
            <a:off x="10577525" y="3832148"/>
            <a:ext cx="1209484" cy="937738"/>
            <a:chOff x="2061430" y="5656262"/>
            <a:chExt cx="583345" cy="522285"/>
          </a:xfrm>
          <a:solidFill>
            <a:schemeClr val="bg1"/>
          </a:solidFill>
        </p:grpSpPr>
        <p:sp>
          <p:nvSpPr>
            <p:cNvPr id="51" name="Freeform 539"/>
            <p:cNvSpPr>
              <a:spLocks noChangeArrowheads="1"/>
            </p:cNvSpPr>
            <p:nvPr/>
          </p:nvSpPr>
          <p:spPr bwMode="auto">
            <a:xfrm>
              <a:off x="2403475" y="5656262"/>
              <a:ext cx="241300" cy="238125"/>
            </a:xfrm>
            <a:custGeom>
              <a:avLst/>
              <a:gdLst>
                <a:gd name="T0" fmla="*/ 159 w 670"/>
                <a:gd name="T1" fmla="*/ 660 h 661"/>
                <a:gd name="T2" fmla="*/ 259 w 670"/>
                <a:gd name="T3" fmla="*/ 635 h 661"/>
                <a:gd name="T4" fmla="*/ 669 w 670"/>
                <a:gd name="T5" fmla="*/ 225 h 661"/>
                <a:gd name="T6" fmla="*/ 435 w 670"/>
                <a:gd name="T7" fmla="*/ 0 h 661"/>
                <a:gd name="T8" fmla="*/ 33 w 670"/>
                <a:gd name="T9" fmla="*/ 409 h 661"/>
                <a:gd name="T10" fmla="*/ 0 w 670"/>
                <a:gd name="T11" fmla="*/ 510 h 661"/>
                <a:gd name="T12" fmla="*/ 159 w 670"/>
                <a:gd name="T13" fmla="*/ 660 h 661"/>
                <a:gd name="T14" fmla="*/ 159 w 670"/>
                <a:gd name="T15" fmla="*/ 660 h 661"/>
                <a:gd name="T16" fmla="*/ 159 w 670"/>
                <a:gd name="T17" fmla="*/ 660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0" h="661">
                  <a:moveTo>
                    <a:pt x="159" y="660"/>
                  </a:moveTo>
                  <a:cubicBezTo>
                    <a:pt x="184" y="643"/>
                    <a:pt x="226" y="635"/>
                    <a:pt x="259" y="635"/>
                  </a:cubicBezTo>
                  <a:cubicBezTo>
                    <a:pt x="669" y="225"/>
                    <a:pt x="669" y="225"/>
                    <a:pt x="669" y="225"/>
                  </a:cubicBezTo>
                  <a:cubicBezTo>
                    <a:pt x="435" y="0"/>
                    <a:pt x="435" y="0"/>
                    <a:pt x="435" y="0"/>
                  </a:cubicBezTo>
                  <a:cubicBezTo>
                    <a:pt x="33" y="409"/>
                    <a:pt x="33" y="409"/>
                    <a:pt x="33" y="409"/>
                  </a:cubicBezTo>
                  <a:cubicBezTo>
                    <a:pt x="33" y="443"/>
                    <a:pt x="25" y="485"/>
                    <a:pt x="0" y="510"/>
                  </a:cubicBezTo>
                  <a:lnTo>
                    <a:pt x="159" y="660"/>
                  </a:lnTo>
                  <a:close/>
                  <a:moveTo>
                    <a:pt x="159" y="660"/>
                  </a:moveTo>
                  <a:lnTo>
                    <a:pt x="159" y="66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a typeface="SimSun" charset="0"/>
              </a:endParaRPr>
            </a:p>
          </p:txBody>
        </p:sp>
        <p:sp>
          <p:nvSpPr>
            <p:cNvPr id="52" name="Freeform 540"/>
            <p:cNvSpPr>
              <a:spLocks noChangeArrowheads="1"/>
            </p:cNvSpPr>
            <p:nvPr/>
          </p:nvSpPr>
          <p:spPr bwMode="auto">
            <a:xfrm>
              <a:off x="2124075" y="5981699"/>
              <a:ext cx="196850" cy="195263"/>
            </a:xfrm>
            <a:custGeom>
              <a:avLst/>
              <a:gdLst>
                <a:gd name="T0" fmla="*/ 226 w 545"/>
                <a:gd name="T1" fmla="*/ 259 h 544"/>
                <a:gd name="T2" fmla="*/ 209 w 545"/>
                <a:gd name="T3" fmla="*/ 242 h 544"/>
                <a:gd name="T4" fmla="*/ 134 w 545"/>
                <a:gd name="T5" fmla="*/ 301 h 544"/>
                <a:gd name="T6" fmla="*/ 0 w 545"/>
                <a:gd name="T7" fmla="*/ 510 h 544"/>
                <a:gd name="T8" fmla="*/ 34 w 545"/>
                <a:gd name="T9" fmla="*/ 543 h 544"/>
                <a:gd name="T10" fmla="*/ 243 w 545"/>
                <a:gd name="T11" fmla="*/ 409 h 544"/>
                <a:gd name="T12" fmla="*/ 301 w 545"/>
                <a:gd name="T13" fmla="*/ 334 h 544"/>
                <a:gd name="T14" fmla="*/ 285 w 545"/>
                <a:gd name="T15" fmla="*/ 317 h 544"/>
                <a:gd name="T16" fmla="*/ 544 w 545"/>
                <a:gd name="T17" fmla="*/ 58 h 544"/>
                <a:gd name="T18" fmla="*/ 485 w 545"/>
                <a:gd name="T19" fmla="*/ 0 h 544"/>
                <a:gd name="T20" fmla="*/ 226 w 545"/>
                <a:gd name="T21" fmla="*/ 259 h 544"/>
                <a:gd name="T22" fmla="*/ 226 w 545"/>
                <a:gd name="T23" fmla="*/ 259 h 544"/>
                <a:gd name="T24" fmla="*/ 226 w 545"/>
                <a:gd name="T25" fmla="*/ 259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5" h="544">
                  <a:moveTo>
                    <a:pt x="226" y="259"/>
                  </a:moveTo>
                  <a:lnTo>
                    <a:pt x="209" y="242"/>
                  </a:lnTo>
                  <a:lnTo>
                    <a:pt x="134" y="301"/>
                  </a:lnTo>
                  <a:lnTo>
                    <a:pt x="0" y="510"/>
                  </a:lnTo>
                  <a:lnTo>
                    <a:pt x="34" y="543"/>
                  </a:lnTo>
                  <a:lnTo>
                    <a:pt x="243" y="409"/>
                  </a:lnTo>
                  <a:lnTo>
                    <a:pt x="301" y="334"/>
                  </a:lnTo>
                  <a:lnTo>
                    <a:pt x="285" y="317"/>
                  </a:lnTo>
                  <a:lnTo>
                    <a:pt x="544" y="58"/>
                  </a:lnTo>
                  <a:lnTo>
                    <a:pt x="485" y="0"/>
                  </a:lnTo>
                  <a:lnTo>
                    <a:pt x="226" y="259"/>
                  </a:lnTo>
                  <a:close/>
                  <a:moveTo>
                    <a:pt x="226" y="259"/>
                  </a:moveTo>
                  <a:lnTo>
                    <a:pt x="226" y="259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a typeface="SimSun" charset="0"/>
              </a:endParaRPr>
            </a:p>
          </p:txBody>
        </p:sp>
        <p:sp>
          <p:nvSpPr>
            <p:cNvPr id="53" name="Freeform 541"/>
            <p:cNvSpPr>
              <a:spLocks noChangeArrowheads="1"/>
            </p:cNvSpPr>
            <p:nvPr/>
          </p:nvSpPr>
          <p:spPr bwMode="auto">
            <a:xfrm>
              <a:off x="2124075" y="5981699"/>
              <a:ext cx="196850" cy="195263"/>
            </a:xfrm>
            <a:custGeom>
              <a:avLst/>
              <a:gdLst>
                <a:gd name="T0" fmla="*/ 226 w 545"/>
                <a:gd name="T1" fmla="*/ 259 h 544"/>
                <a:gd name="T2" fmla="*/ 209 w 545"/>
                <a:gd name="T3" fmla="*/ 242 h 544"/>
                <a:gd name="T4" fmla="*/ 134 w 545"/>
                <a:gd name="T5" fmla="*/ 301 h 544"/>
                <a:gd name="T6" fmla="*/ 0 w 545"/>
                <a:gd name="T7" fmla="*/ 510 h 544"/>
                <a:gd name="T8" fmla="*/ 34 w 545"/>
                <a:gd name="T9" fmla="*/ 543 h 544"/>
                <a:gd name="T10" fmla="*/ 243 w 545"/>
                <a:gd name="T11" fmla="*/ 409 h 544"/>
                <a:gd name="T12" fmla="*/ 301 w 545"/>
                <a:gd name="T13" fmla="*/ 334 h 544"/>
                <a:gd name="T14" fmla="*/ 285 w 545"/>
                <a:gd name="T15" fmla="*/ 317 h 544"/>
                <a:gd name="T16" fmla="*/ 544 w 545"/>
                <a:gd name="T17" fmla="*/ 58 h 544"/>
                <a:gd name="T18" fmla="*/ 485 w 545"/>
                <a:gd name="T19" fmla="*/ 0 h 544"/>
                <a:gd name="T20" fmla="*/ 226 w 545"/>
                <a:gd name="T21" fmla="*/ 259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5" h="544">
                  <a:moveTo>
                    <a:pt x="226" y="259"/>
                  </a:moveTo>
                  <a:lnTo>
                    <a:pt x="209" y="242"/>
                  </a:lnTo>
                  <a:lnTo>
                    <a:pt x="134" y="301"/>
                  </a:lnTo>
                  <a:lnTo>
                    <a:pt x="0" y="510"/>
                  </a:lnTo>
                  <a:lnTo>
                    <a:pt x="34" y="543"/>
                  </a:lnTo>
                  <a:lnTo>
                    <a:pt x="243" y="409"/>
                  </a:lnTo>
                  <a:lnTo>
                    <a:pt x="301" y="334"/>
                  </a:lnTo>
                  <a:lnTo>
                    <a:pt x="285" y="317"/>
                  </a:lnTo>
                  <a:lnTo>
                    <a:pt x="544" y="58"/>
                  </a:lnTo>
                  <a:lnTo>
                    <a:pt x="485" y="0"/>
                  </a:lnTo>
                  <a:lnTo>
                    <a:pt x="226" y="259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a typeface="SimSun" charset="0"/>
              </a:endParaRPr>
            </a:p>
          </p:txBody>
        </p:sp>
        <p:sp>
          <p:nvSpPr>
            <p:cNvPr id="54" name="Freeform 542"/>
            <p:cNvSpPr>
              <a:spLocks noChangeArrowheads="1"/>
            </p:cNvSpPr>
            <p:nvPr/>
          </p:nvSpPr>
          <p:spPr bwMode="auto">
            <a:xfrm>
              <a:off x="2205038" y="6075362"/>
              <a:ext cx="1587" cy="1587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a typeface="SimSun" charset="0"/>
              </a:endParaRPr>
            </a:p>
          </p:txBody>
        </p:sp>
        <p:sp>
          <p:nvSpPr>
            <p:cNvPr id="55" name="Freeform 543"/>
            <p:cNvSpPr>
              <a:spLocks noChangeArrowheads="1"/>
            </p:cNvSpPr>
            <p:nvPr/>
          </p:nvSpPr>
          <p:spPr bwMode="auto">
            <a:xfrm>
              <a:off x="2061430" y="5662610"/>
              <a:ext cx="520701" cy="515937"/>
            </a:xfrm>
            <a:custGeom>
              <a:avLst/>
              <a:gdLst>
                <a:gd name="T0" fmla="*/ 644 w 1448"/>
                <a:gd name="T1" fmla="*/ 427 h 1431"/>
                <a:gd name="T2" fmla="*/ 561 w 1448"/>
                <a:gd name="T3" fmla="*/ 117 h 1431"/>
                <a:gd name="T4" fmla="*/ 251 w 1448"/>
                <a:gd name="T5" fmla="*/ 34 h 1431"/>
                <a:gd name="T6" fmla="*/ 435 w 1448"/>
                <a:gd name="T7" fmla="*/ 209 h 1431"/>
                <a:gd name="T8" fmla="*/ 385 w 1448"/>
                <a:gd name="T9" fmla="*/ 385 h 1431"/>
                <a:gd name="T10" fmla="*/ 210 w 1448"/>
                <a:gd name="T11" fmla="*/ 435 h 1431"/>
                <a:gd name="T12" fmla="*/ 34 w 1448"/>
                <a:gd name="T13" fmla="*/ 251 h 1431"/>
                <a:gd name="T14" fmla="*/ 109 w 1448"/>
                <a:gd name="T15" fmla="*/ 561 h 1431"/>
                <a:gd name="T16" fmla="*/ 435 w 1448"/>
                <a:gd name="T17" fmla="*/ 644 h 1431"/>
                <a:gd name="T18" fmla="*/ 1179 w 1448"/>
                <a:gd name="T19" fmla="*/ 1380 h 1431"/>
                <a:gd name="T20" fmla="*/ 1288 w 1448"/>
                <a:gd name="T21" fmla="*/ 1430 h 1431"/>
                <a:gd name="T22" fmla="*/ 1388 w 1448"/>
                <a:gd name="T23" fmla="*/ 1380 h 1431"/>
                <a:gd name="T24" fmla="*/ 1388 w 1448"/>
                <a:gd name="T25" fmla="*/ 1171 h 1431"/>
                <a:gd name="T26" fmla="*/ 644 w 1448"/>
                <a:gd name="T27" fmla="*/ 427 h 1431"/>
                <a:gd name="T28" fmla="*/ 1296 w 1448"/>
                <a:gd name="T29" fmla="*/ 1355 h 1431"/>
                <a:gd name="T30" fmla="*/ 1238 w 1448"/>
                <a:gd name="T31" fmla="*/ 1305 h 1431"/>
                <a:gd name="T32" fmla="*/ 1296 w 1448"/>
                <a:gd name="T33" fmla="*/ 1246 h 1431"/>
                <a:gd name="T34" fmla="*/ 1355 w 1448"/>
                <a:gd name="T35" fmla="*/ 1305 h 1431"/>
                <a:gd name="T36" fmla="*/ 1296 w 1448"/>
                <a:gd name="T37" fmla="*/ 1355 h 1431"/>
                <a:gd name="T38" fmla="*/ 1296 w 1448"/>
                <a:gd name="T39" fmla="*/ 1355 h 1431"/>
                <a:gd name="T40" fmla="*/ 1296 w 1448"/>
                <a:gd name="T41" fmla="*/ 1355 h 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48" h="1431">
                  <a:moveTo>
                    <a:pt x="644" y="427"/>
                  </a:moveTo>
                  <a:cubicBezTo>
                    <a:pt x="678" y="318"/>
                    <a:pt x="644" y="201"/>
                    <a:pt x="561" y="117"/>
                  </a:cubicBezTo>
                  <a:cubicBezTo>
                    <a:pt x="477" y="34"/>
                    <a:pt x="360" y="0"/>
                    <a:pt x="251" y="34"/>
                  </a:cubicBezTo>
                  <a:cubicBezTo>
                    <a:pt x="435" y="209"/>
                    <a:pt x="435" y="209"/>
                    <a:pt x="435" y="209"/>
                  </a:cubicBezTo>
                  <a:cubicBezTo>
                    <a:pt x="385" y="385"/>
                    <a:pt x="385" y="385"/>
                    <a:pt x="385" y="385"/>
                  </a:cubicBezTo>
                  <a:cubicBezTo>
                    <a:pt x="210" y="435"/>
                    <a:pt x="210" y="435"/>
                    <a:pt x="210" y="435"/>
                  </a:cubicBezTo>
                  <a:cubicBezTo>
                    <a:pt x="34" y="251"/>
                    <a:pt x="34" y="251"/>
                    <a:pt x="34" y="251"/>
                  </a:cubicBezTo>
                  <a:cubicBezTo>
                    <a:pt x="0" y="360"/>
                    <a:pt x="25" y="477"/>
                    <a:pt x="109" y="561"/>
                  </a:cubicBezTo>
                  <a:cubicBezTo>
                    <a:pt x="201" y="653"/>
                    <a:pt x="326" y="677"/>
                    <a:pt x="435" y="644"/>
                  </a:cubicBezTo>
                  <a:cubicBezTo>
                    <a:pt x="1179" y="1380"/>
                    <a:pt x="1179" y="1380"/>
                    <a:pt x="1179" y="1380"/>
                  </a:cubicBezTo>
                  <a:cubicBezTo>
                    <a:pt x="1204" y="1413"/>
                    <a:pt x="1246" y="1430"/>
                    <a:pt x="1288" y="1430"/>
                  </a:cubicBezTo>
                  <a:cubicBezTo>
                    <a:pt x="1321" y="1430"/>
                    <a:pt x="1363" y="1413"/>
                    <a:pt x="1388" y="1380"/>
                  </a:cubicBezTo>
                  <a:cubicBezTo>
                    <a:pt x="1447" y="1321"/>
                    <a:pt x="1447" y="1229"/>
                    <a:pt x="1388" y="1171"/>
                  </a:cubicBezTo>
                  <a:lnTo>
                    <a:pt x="644" y="427"/>
                  </a:lnTo>
                  <a:close/>
                  <a:moveTo>
                    <a:pt x="1296" y="1355"/>
                  </a:moveTo>
                  <a:cubicBezTo>
                    <a:pt x="1263" y="1355"/>
                    <a:pt x="1238" y="1330"/>
                    <a:pt x="1238" y="1305"/>
                  </a:cubicBezTo>
                  <a:cubicBezTo>
                    <a:pt x="1238" y="1271"/>
                    <a:pt x="1263" y="1246"/>
                    <a:pt x="1296" y="1246"/>
                  </a:cubicBezTo>
                  <a:cubicBezTo>
                    <a:pt x="1330" y="1246"/>
                    <a:pt x="1355" y="1271"/>
                    <a:pt x="1355" y="1305"/>
                  </a:cubicBezTo>
                  <a:cubicBezTo>
                    <a:pt x="1355" y="1330"/>
                    <a:pt x="1330" y="1355"/>
                    <a:pt x="1296" y="1355"/>
                  </a:cubicBezTo>
                  <a:close/>
                  <a:moveTo>
                    <a:pt x="1296" y="1355"/>
                  </a:moveTo>
                  <a:lnTo>
                    <a:pt x="1296" y="135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a typeface="SimSun" charset="0"/>
              </a:endParaRPr>
            </a:p>
          </p:txBody>
        </p:sp>
      </p:grpSp>
      <p:sp>
        <p:nvSpPr>
          <p:cNvPr id="58" name="Freeform 169"/>
          <p:cNvSpPr>
            <a:spLocks noChangeArrowheads="1"/>
          </p:cNvSpPr>
          <p:nvPr/>
        </p:nvSpPr>
        <p:spPr bwMode="auto">
          <a:xfrm>
            <a:off x="10816557" y="9998367"/>
            <a:ext cx="784765" cy="627812"/>
          </a:xfrm>
          <a:custGeom>
            <a:avLst/>
            <a:gdLst>
              <a:gd name="T0" fmla="*/ 478 w 487"/>
              <a:gd name="T1" fmla="*/ 9 h 390"/>
              <a:gd name="T2" fmla="*/ 478 w 487"/>
              <a:gd name="T3" fmla="*/ 9 h 390"/>
              <a:gd name="T4" fmla="*/ 372 w 487"/>
              <a:gd name="T5" fmla="*/ 195 h 390"/>
              <a:gd name="T6" fmla="*/ 345 w 487"/>
              <a:gd name="T7" fmla="*/ 195 h 390"/>
              <a:gd name="T8" fmla="*/ 292 w 487"/>
              <a:gd name="T9" fmla="*/ 150 h 390"/>
              <a:gd name="T10" fmla="*/ 274 w 487"/>
              <a:gd name="T11" fmla="*/ 150 h 390"/>
              <a:gd name="T12" fmla="*/ 194 w 487"/>
              <a:gd name="T13" fmla="*/ 266 h 390"/>
              <a:gd name="T14" fmla="*/ 177 w 487"/>
              <a:gd name="T15" fmla="*/ 266 h 390"/>
              <a:gd name="T16" fmla="*/ 141 w 487"/>
              <a:gd name="T17" fmla="*/ 239 h 390"/>
              <a:gd name="T18" fmla="*/ 123 w 487"/>
              <a:gd name="T19" fmla="*/ 239 h 390"/>
              <a:gd name="T20" fmla="*/ 8 w 487"/>
              <a:gd name="T21" fmla="*/ 381 h 390"/>
              <a:gd name="T22" fmla="*/ 8 w 487"/>
              <a:gd name="T23" fmla="*/ 389 h 390"/>
              <a:gd name="T24" fmla="*/ 486 w 487"/>
              <a:gd name="T25" fmla="*/ 389 h 390"/>
              <a:gd name="T26" fmla="*/ 486 w 487"/>
              <a:gd name="T27" fmla="*/ 9 h 390"/>
              <a:gd name="T28" fmla="*/ 478 w 487"/>
              <a:gd name="T29" fmla="*/ 9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87" h="390">
                <a:moveTo>
                  <a:pt x="478" y="9"/>
                </a:moveTo>
                <a:lnTo>
                  <a:pt x="478" y="9"/>
                </a:lnTo>
                <a:cubicBezTo>
                  <a:pt x="372" y="195"/>
                  <a:pt x="372" y="195"/>
                  <a:pt x="372" y="195"/>
                </a:cubicBezTo>
                <a:cubicBezTo>
                  <a:pt x="363" y="204"/>
                  <a:pt x="354" y="204"/>
                  <a:pt x="345" y="195"/>
                </a:cubicBezTo>
                <a:cubicBezTo>
                  <a:pt x="292" y="150"/>
                  <a:pt x="292" y="150"/>
                  <a:pt x="292" y="150"/>
                </a:cubicBezTo>
                <a:cubicBezTo>
                  <a:pt x="283" y="141"/>
                  <a:pt x="283" y="141"/>
                  <a:pt x="274" y="150"/>
                </a:cubicBezTo>
                <a:cubicBezTo>
                  <a:pt x="194" y="266"/>
                  <a:pt x="194" y="266"/>
                  <a:pt x="194" y="266"/>
                </a:cubicBezTo>
                <a:cubicBezTo>
                  <a:pt x="194" y="275"/>
                  <a:pt x="186" y="275"/>
                  <a:pt x="177" y="266"/>
                </a:cubicBezTo>
                <a:cubicBezTo>
                  <a:pt x="141" y="239"/>
                  <a:pt x="141" y="239"/>
                  <a:pt x="141" y="239"/>
                </a:cubicBezTo>
                <a:cubicBezTo>
                  <a:pt x="132" y="230"/>
                  <a:pt x="123" y="230"/>
                  <a:pt x="123" y="239"/>
                </a:cubicBezTo>
                <a:cubicBezTo>
                  <a:pt x="8" y="381"/>
                  <a:pt x="8" y="381"/>
                  <a:pt x="8" y="381"/>
                </a:cubicBezTo>
                <a:cubicBezTo>
                  <a:pt x="0" y="389"/>
                  <a:pt x="0" y="389"/>
                  <a:pt x="8" y="389"/>
                </a:cubicBezTo>
                <a:cubicBezTo>
                  <a:pt x="486" y="389"/>
                  <a:pt x="486" y="389"/>
                  <a:pt x="486" y="389"/>
                </a:cubicBezTo>
                <a:cubicBezTo>
                  <a:pt x="486" y="9"/>
                  <a:pt x="486" y="9"/>
                  <a:pt x="486" y="9"/>
                </a:cubicBezTo>
                <a:cubicBezTo>
                  <a:pt x="486" y="0"/>
                  <a:pt x="486" y="0"/>
                  <a:pt x="478" y="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59" name="Marcador de posición de imagen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27670"/>
            <a:ext cx="3380237" cy="190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6202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0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2" grpId="0" animBg="1"/>
      <p:bldP spid="116" grpId="0" animBg="1"/>
      <p:bldP spid="117" grpId="0" animBg="1"/>
      <p:bldP spid="140" grpId="0" animBg="1"/>
      <p:bldP spid="141" grpId="0" animBg="1"/>
      <p:bldP spid="142" grpId="0" animBg="1"/>
      <p:bldP spid="143" grpId="0" animBg="1"/>
      <p:bldP spid="5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/>
          <p:cNvSpPr>
            <a:spLocks noChangeAspect="1"/>
          </p:cNvSpPr>
          <p:nvPr/>
        </p:nvSpPr>
        <p:spPr>
          <a:xfrm>
            <a:off x="-580970" y="-222076"/>
            <a:ext cx="24980900" cy="14211300"/>
          </a:xfrm>
          <a:prstGeom prst="rect">
            <a:avLst/>
          </a:prstGeom>
          <a:solidFill>
            <a:schemeClr val="accent6">
              <a:alpha val="82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2843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129" name="Group 128"/>
          <p:cNvGrpSpPr/>
          <p:nvPr/>
        </p:nvGrpSpPr>
        <p:grpSpPr>
          <a:xfrm>
            <a:off x="11010113" y="2917891"/>
            <a:ext cx="2412348" cy="2412976"/>
            <a:chOff x="10914389" y="3398630"/>
            <a:chExt cx="2545697" cy="2546360"/>
          </a:xfrm>
          <a:solidFill>
            <a:schemeClr val="bg1"/>
          </a:solidFill>
        </p:grpSpPr>
        <p:sp>
          <p:nvSpPr>
            <p:cNvPr id="130" name="Freeform 9"/>
            <p:cNvSpPr>
              <a:spLocks noEditPoints="1"/>
            </p:cNvSpPr>
            <p:nvPr/>
          </p:nvSpPr>
          <p:spPr bwMode="auto">
            <a:xfrm>
              <a:off x="10914389" y="3398630"/>
              <a:ext cx="2545697" cy="2546360"/>
            </a:xfrm>
            <a:custGeom>
              <a:avLst/>
              <a:gdLst>
                <a:gd name="T0" fmla="*/ 512 w 1024"/>
                <a:gd name="T1" fmla="*/ 0 h 1024"/>
                <a:gd name="T2" fmla="*/ 0 w 1024"/>
                <a:gd name="T3" fmla="*/ 512 h 1024"/>
                <a:gd name="T4" fmla="*/ 512 w 1024"/>
                <a:gd name="T5" fmla="*/ 1024 h 1024"/>
                <a:gd name="T6" fmla="*/ 1024 w 1024"/>
                <a:gd name="T7" fmla="*/ 512 h 1024"/>
                <a:gd name="T8" fmla="*/ 512 w 1024"/>
                <a:gd name="T9" fmla="*/ 0 h 1024"/>
                <a:gd name="T10" fmla="*/ 512 w 1024"/>
                <a:gd name="T11" fmla="*/ 951 h 1024"/>
                <a:gd name="T12" fmla="*/ 73 w 1024"/>
                <a:gd name="T13" fmla="*/ 512 h 1024"/>
                <a:gd name="T14" fmla="*/ 512 w 1024"/>
                <a:gd name="T15" fmla="*/ 73 h 1024"/>
                <a:gd name="T16" fmla="*/ 951 w 1024"/>
                <a:gd name="T17" fmla="*/ 512 h 1024"/>
                <a:gd name="T18" fmla="*/ 512 w 1024"/>
                <a:gd name="T19" fmla="*/ 951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4" h="1024">
                  <a:moveTo>
                    <a:pt x="512" y="0"/>
                  </a:moveTo>
                  <a:cubicBezTo>
                    <a:pt x="229" y="0"/>
                    <a:pt x="0" y="229"/>
                    <a:pt x="0" y="512"/>
                  </a:cubicBezTo>
                  <a:cubicBezTo>
                    <a:pt x="0" y="795"/>
                    <a:pt x="229" y="1024"/>
                    <a:pt x="512" y="1024"/>
                  </a:cubicBezTo>
                  <a:cubicBezTo>
                    <a:pt x="795" y="1024"/>
                    <a:pt x="1024" y="795"/>
                    <a:pt x="1024" y="512"/>
                  </a:cubicBezTo>
                  <a:cubicBezTo>
                    <a:pt x="1024" y="229"/>
                    <a:pt x="795" y="0"/>
                    <a:pt x="512" y="0"/>
                  </a:cubicBezTo>
                  <a:close/>
                  <a:moveTo>
                    <a:pt x="512" y="951"/>
                  </a:moveTo>
                  <a:cubicBezTo>
                    <a:pt x="270" y="951"/>
                    <a:pt x="73" y="754"/>
                    <a:pt x="73" y="512"/>
                  </a:cubicBezTo>
                  <a:cubicBezTo>
                    <a:pt x="73" y="270"/>
                    <a:pt x="270" y="73"/>
                    <a:pt x="512" y="73"/>
                  </a:cubicBezTo>
                  <a:cubicBezTo>
                    <a:pt x="754" y="73"/>
                    <a:pt x="951" y="270"/>
                    <a:pt x="951" y="512"/>
                  </a:cubicBezTo>
                  <a:cubicBezTo>
                    <a:pt x="951" y="754"/>
                    <a:pt x="754" y="951"/>
                    <a:pt x="512" y="9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82843" tIns="91422" rIns="182843" bIns="91422"/>
            <a:lstStyle/>
            <a:p>
              <a:pPr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131" name="Group 130"/>
            <p:cNvGrpSpPr/>
            <p:nvPr/>
          </p:nvGrpSpPr>
          <p:grpSpPr>
            <a:xfrm>
              <a:off x="11795226" y="4278110"/>
              <a:ext cx="787195" cy="787400"/>
              <a:chOff x="6350" y="4763"/>
              <a:chExt cx="2898775" cy="2898776"/>
            </a:xfrm>
            <a:grpFill/>
          </p:grpSpPr>
          <p:sp>
            <p:nvSpPr>
              <p:cNvPr id="132" name="Freeform 131"/>
              <p:cNvSpPr>
                <a:spLocks/>
              </p:cNvSpPr>
              <p:nvPr/>
            </p:nvSpPr>
            <p:spPr bwMode="auto">
              <a:xfrm>
                <a:off x="6350" y="4763"/>
                <a:ext cx="727075" cy="723900"/>
              </a:xfrm>
              <a:custGeom>
                <a:avLst/>
                <a:gdLst>
                  <a:gd name="T0" fmla="*/ 168 w 193"/>
                  <a:gd name="T1" fmla="*/ 0 h 192"/>
                  <a:gd name="T2" fmla="*/ 24 w 193"/>
                  <a:gd name="T3" fmla="*/ 0 h 192"/>
                  <a:gd name="T4" fmla="*/ 0 w 193"/>
                  <a:gd name="T5" fmla="*/ 24 h 192"/>
                  <a:gd name="T6" fmla="*/ 0 w 193"/>
                  <a:gd name="T7" fmla="*/ 168 h 192"/>
                  <a:gd name="T8" fmla="*/ 24 w 193"/>
                  <a:gd name="T9" fmla="*/ 192 h 192"/>
                  <a:gd name="T10" fmla="*/ 168 w 193"/>
                  <a:gd name="T11" fmla="*/ 192 h 192"/>
                  <a:gd name="T12" fmla="*/ 193 w 193"/>
                  <a:gd name="T13" fmla="*/ 168 h 192"/>
                  <a:gd name="T14" fmla="*/ 193 w 193"/>
                  <a:gd name="T15" fmla="*/ 24 h 192"/>
                  <a:gd name="T16" fmla="*/ 168 w 193"/>
                  <a:gd name="T17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3" h="192">
                    <a:moveTo>
                      <a:pt x="168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168"/>
                      <a:pt x="0" y="168"/>
                      <a:pt x="0" y="168"/>
                    </a:cubicBezTo>
                    <a:cubicBezTo>
                      <a:pt x="0" y="182"/>
                      <a:pt x="11" y="192"/>
                      <a:pt x="24" y="192"/>
                    </a:cubicBezTo>
                    <a:cubicBezTo>
                      <a:pt x="168" y="192"/>
                      <a:pt x="168" y="192"/>
                      <a:pt x="168" y="192"/>
                    </a:cubicBezTo>
                    <a:cubicBezTo>
                      <a:pt x="182" y="192"/>
                      <a:pt x="193" y="182"/>
                      <a:pt x="193" y="168"/>
                    </a:cubicBezTo>
                    <a:cubicBezTo>
                      <a:pt x="193" y="24"/>
                      <a:pt x="193" y="24"/>
                      <a:pt x="193" y="24"/>
                    </a:cubicBezTo>
                    <a:cubicBezTo>
                      <a:pt x="193" y="11"/>
                      <a:pt x="182" y="0"/>
                      <a:pt x="16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33" name="Freeform 132"/>
              <p:cNvSpPr>
                <a:spLocks/>
              </p:cNvSpPr>
              <p:nvPr/>
            </p:nvSpPr>
            <p:spPr bwMode="auto">
              <a:xfrm>
                <a:off x="6350" y="1093788"/>
                <a:ext cx="727075" cy="722313"/>
              </a:xfrm>
              <a:custGeom>
                <a:avLst/>
                <a:gdLst>
                  <a:gd name="T0" fmla="*/ 168 w 193"/>
                  <a:gd name="T1" fmla="*/ 0 h 192"/>
                  <a:gd name="T2" fmla="*/ 24 w 193"/>
                  <a:gd name="T3" fmla="*/ 0 h 192"/>
                  <a:gd name="T4" fmla="*/ 0 w 193"/>
                  <a:gd name="T5" fmla="*/ 24 h 192"/>
                  <a:gd name="T6" fmla="*/ 0 w 193"/>
                  <a:gd name="T7" fmla="*/ 168 h 192"/>
                  <a:gd name="T8" fmla="*/ 24 w 193"/>
                  <a:gd name="T9" fmla="*/ 192 h 192"/>
                  <a:gd name="T10" fmla="*/ 168 w 193"/>
                  <a:gd name="T11" fmla="*/ 192 h 192"/>
                  <a:gd name="T12" fmla="*/ 193 w 193"/>
                  <a:gd name="T13" fmla="*/ 168 h 192"/>
                  <a:gd name="T14" fmla="*/ 193 w 193"/>
                  <a:gd name="T15" fmla="*/ 24 h 192"/>
                  <a:gd name="T16" fmla="*/ 168 w 193"/>
                  <a:gd name="T17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3" h="192">
                    <a:moveTo>
                      <a:pt x="168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168"/>
                      <a:pt x="0" y="168"/>
                      <a:pt x="0" y="168"/>
                    </a:cubicBezTo>
                    <a:cubicBezTo>
                      <a:pt x="0" y="181"/>
                      <a:pt x="11" y="192"/>
                      <a:pt x="24" y="192"/>
                    </a:cubicBezTo>
                    <a:cubicBezTo>
                      <a:pt x="168" y="192"/>
                      <a:pt x="168" y="192"/>
                      <a:pt x="168" y="192"/>
                    </a:cubicBezTo>
                    <a:cubicBezTo>
                      <a:pt x="182" y="192"/>
                      <a:pt x="193" y="181"/>
                      <a:pt x="193" y="168"/>
                    </a:cubicBezTo>
                    <a:cubicBezTo>
                      <a:pt x="193" y="24"/>
                      <a:pt x="193" y="24"/>
                      <a:pt x="193" y="24"/>
                    </a:cubicBezTo>
                    <a:cubicBezTo>
                      <a:pt x="193" y="11"/>
                      <a:pt x="182" y="0"/>
                      <a:pt x="16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3" name="Freeform 162"/>
              <p:cNvSpPr>
                <a:spLocks/>
              </p:cNvSpPr>
              <p:nvPr/>
            </p:nvSpPr>
            <p:spPr bwMode="auto">
              <a:xfrm>
                <a:off x="6350" y="2178051"/>
                <a:ext cx="727075" cy="725488"/>
              </a:xfrm>
              <a:custGeom>
                <a:avLst/>
                <a:gdLst>
                  <a:gd name="T0" fmla="*/ 168 w 193"/>
                  <a:gd name="T1" fmla="*/ 0 h 193"/>
                  <a:gd name="T2" fmla="*/ 24 w 193"/>
                  <a:gd name="T3" fmla="*/ 0 h 193"/>
                  <a:gd name="T4" fmla="*/ 0 w 193"/>
                  <a:gd name="T5" fmla="*/ 25 h 193"/>
                  <a:gd name="T6" fmla="*/ 0 w 193"/>
                  <a:gd name="T7" fmla="*/ 169 h 193"/>
                  <a:gd name="T8" fmla="*/ 24 w 193"/>
                  <a:gd name="T9" fmla="*/ 193 h 193"/>
                  <a:gd name="T10" fmla="*/ 168 w 193"/>
                  <a:gd name="T11" fmla="*/ 193 h 193"/>
                  <a:gd name="T12" fmla="*/ 193 w 193"/>
                  <a:gd name="T13" fmla="*/ 169 h 193"/>
                  <a:gd name="T14" fmla="*/ 193 w 193"/>
                  <a:gd name="T15" fmla="*/ 25 h 193"/>
                  <a:gd name="T16" fmla="*/ 168 w 193"/>
                  <a:gd name="T17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3" h="193">
                    <a:moveTo>
                      <a:pt x="168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5"/>
                    </a:cubicBezTo>
                    <a:cubicBezTo>
                      <a:pt x="0" y="169"/>
                      <a:pt x="0" y="169"/>
                      <a:pt x="0" y="169"/>
                    </a:cubicBezTo>
                    <a:cubicBezTo>
                      <a:pt x="0" y="182"/>
                      <a:pt x="11" y="193"/>
                      <a:pt x="24" y="193"/>
                    </a:cubicBezTo>
                    <a:cubicBezTo>
                      <a:pt x="168" y="193"/>
                      <a:pt x="168" y="193"/>
                      <a:pt x="168" y="193"/>
                    </a:cubicBezTo>
                    <a:cubicBezTo>
                      <a:pt x="182" y="193"/>
                      <a:pt x="193" y="182"/>
                      <a:pt x="193" y="169"/>
                    </a:cubicBezTo>
                    <a:cubicBezTo>
                      <a:pt x="193" y="25"/>
                      <a:pt x="193" y="25"/>
                      <a:pt x="193" y="25"/>
                    </a:cubicBezTo>
                    <a:cubicBezTo>
                      <a:pt x="193" y="11"/>
                      <a:pt x="182" y="0"/>
                      <a:pt x="16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4" name="Freeform 8"/>
              <p:cNvSpPr>
                <a:spLocks/>
              </p:cNvSpPr>
              <p:nvPr/>
            </p:nvSpPr>
            <p:spPr bwMode="auto">
              <a:xfrm>
                <a:off x="1095375" y="4763"/>
                <a:ext cx="1809750" cy="723900"/>
              </a:xfrm>
              <a:custGeom>
                <a:avLst/>
                <a:gdLst>
                  <a:gd name="T0" fmla="*/ 457 w 481"/>
                  <a:gd name="T1" fmla="*/ 0 h 192"/>
                  <a:gd name="T2" fmla="*/ 24 w 481"/>
                  <a:gd name="T3" fmla="*/ 0 h 192"/>
                  <a:gd name="T4" fmla="*/ 0 w 481"/>
                  <a:gd name="T5" fmla="*/ 24 h 192"/>
                  <a:gd name="T6" fmla="*/ 0 w 481"/>
                  <a:gd name="T7" fmla="*/ 168 h 192"/>
                  <a:gd name="T8" fmla="*/ 24 w 481"/>
                  <a:gd name="T9" fmla="*/ 192 h 192"/>
                  <a:gd name="T10" fmla="*/ 457 w 481"/>
                  <a:gd name="T11" fmla="*/ 192 h 192"/>
                  <a:gd name="T12" fmla="*/ 481 w 481"/>
                  <a:gd name="T13" fmla="*/ 168 h 192"/>
                  <a:gd name="T14" fmla="*/ 481 w 481"/>
                  <a:gd name="T15" fmla="*/ 24 h 192"/>
                  <a:gd name="T16" fmla="*/ 457 w 481"/>
                  <a:gd name="T17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1" h="192">
                    <a:moveTo>
                      <a:pt x="457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168"/>
                      <a:pt x="0" y="168"/>
                      <a:pt x="0" y="168"/>
                    </a:cubicBezTo>
                    <a:cubicBezTo>
                      <a:pt x="0" y="182"/>
                      <a:pt x="11" y="192"/>
                      <a:pt x="24" y="192"/>
                    </a:cubicBezTo>
                    <a:cubicBezTo>
                      <a:pt x="457" y="192"/>
                      <a:pt x="457" y="192"/>
                      <a:pt x="457" y="192"/>
                    </a:cubicBezTo>
                    <a:cubicBezTo>
                      <a:pt x="470" y="192"/>
                      <a:pt x="481" y="182"/>
                      <a:pt x="481" y="168"/>
                    </a:cubicBezTo>
                    <a:cubicBezTo>
                      <a:pt x="481" y="24"/>
                      <a:pt x="481" y="24"/>
                      <a:pt x="481" y="24"/>
                    </a:cubicBezTo>
                    <a:cubicBezTo>
                      <a:pt x="481" y="11"/>
                      <a:pt x="470" y="0"/>
                      <a:pt x="45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5" name="Freeform 9"/>
              <p:cNvSpPr>
                <a:spLocks/>
              </p:cNvSpPr>
              <p:nvPr/>
            </p:nvSpPr>
            <p:spPr bwMode="auto">
              <a:xfrm>
                <a:off x="1095375" y="1093788"/>
                <a:ext cx="1809750" cy="722313"/>
              </a:xfrm>
              <a:custGeom>
                <a:avLst/>
                <a:gdLst>
                  <a:gd name="T0" fmla="*/ 457 w 481"/>
                  <a:gd name="T1" fmla="*/ 0 h 192"/>
                  <a:gd name="T2" fmla="*/ 24 w 481"/>
                  <a:gd name="T3" fmla="*/ 0 h 192"/>
                  <a:gd name="T4" fmla="*/ 0 w 481"/>
                  <a:gd name="T5" fmla="*/ 24 h 192"/>
                  <a:gd name="T6" fmla="*/ 0 w 481"/>
                  <a:gd name="T7" fmla="*/ 168 h 192"/>
                  <a:gd name="T8" fmla="*/ 24 w 481"/>
                  <a:gd name="T9" fmla="*/ 192 h 192"/>
                  <a:gd name="T10" fmla="*/ 457 w 481"/>
                  <a:gd name="T11" fmla="*/ 192 h 192"/>
                  <a:gd name="T12" fmla="*/ 481 w 481"/>
                  <a:gd name="T13" fmla="*/ 168 h 192"/>
                  <a:gd name="T14" fmla="*/ 481 w 481"/>
                  <a:gd name="T15" fmla="*/ 24 h 192"/>
                  <a:gd name="T16" fmla="*/ 457 w 481"/>
                  <a:gd name="T17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1" h="192">
                    <a:moveTo>
                      <a:pt x="457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168"/>
                      <a:pt x="0" y="168"/>
                      <a:pt x="0" y="168"/>
                    </a:cubicBezTo>
                    <a:cubicBezTo>
                      <a:pt x="0" y="181"/>
                      <a:pt x="11" y="192"/>
                      <a:pt x="24" y="192"/>
                    </a:cubicBezTo>
                    <a:cubicBezTo>
                      <a:pt x="457" y="192"/>
                      <a:pt x="457" y="192"/>
                      <a:pt x="457" y="192"/>
                    </a:cubicBezTo>
                    <a:cubicBezTo>
                      <a:pt x="470" y="192"/>
                      <a:pt x="481" y="181"/>
                      <a:pt x="481" y="168"/>
                    </a:cubicBezTo>
                    <a:cubicBezTo>
                      <a:pt x="481" y="24"/>
                      <a:pt x="481" y="24"/>
                      <a:pt x="481" y="24"/>
                    </a:cubicBezTo>
                    <a:cubicBezTo>
                      <a:pt x="481" y="11"/>
                      <a:pt x="470" y="0"/>
                      <a:pt x="45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6" name="Freeform 10"/>
              <p:cNvSpPr>
                <a:spLocks/>
              </p:cNvSpPr>
              <p:nvPr/>
            </p:nvSpPr>
            <p:spPr bwMode="auto">
              <a:xfrm>
                <a:off x="1095375" y="2178051"/>
                <a:ext cx="1809750" cy="725488"/>
              </a:xfrm>
              <a:custGeom>
                <a:avLst/>
                <a:gdLst>
                  <a:gd name="T0" fmla="*/ 457 w 481"/>
                  <a:gd name="T1" fmla="*/ 0 h 193"/>
                  <a:gd name="T2" fmla="*/ 24 w 481"/>
                  <a:gd name="T3" fmla="*/ 0 h 193"/>
                  <a:gd name="T4" fmla="*/ 0 w 481"/>
                  <a:gd name="T5" fmla="*/ 25 h 193"/>
                  <a:gd name="T6" fmla="*/ 0 w 481"/>
                  <a:gd name="T7" fmla="*/ 169 h 193"/>
                  <a:gd name="T8" fmla="*/ 24 w 481"/>
                  <a:gd name="T9" fmla="*/ 193 h 193"/>
                  <a:gd name="T10" fmla="*/ 457 w 481"/>
                  <a:gd name="T11" fmla="*/ 193 h 193"/>
                  <a:gd name="T12" fmla="*/ 481 w 481"/>
                  <a:gd name="T13" fmla="*/ 169 h 193"/>
                  <a:gd name="T14" fmla="*/ 481 w 481"/>
                  <a:gd name="T15" fmla="*/ 25 h 193"/>
                  <a:gd name="T16" fmla="*/ 457 w 481"/>
                  <a:gd name="T17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1" h="193">
                    <a:moveTo>
                      <a:pt x="457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5"/>
                    </a:cubicBezTo>
                    <a:cubicBezTo>
                      <a:pt x="0" y="169"/>
                      <a:pt x="0" y="169"/>
                      <a:pt x="0" y="169"/>
                    </a:cubicBezTo>
                    <a:cubicBezTo>
                      <a:pt x="0" y="182"/>
                      <a:pt x="11" y="193"/>
                      <a:pt x="24" y="193"/>
                    </a:cubicBezTo>
                    <a:cubicBezTo>
                      <a:pt x="457" y="193"/>
                      <a:pt x="457" y="193"/>
                      <a:pt x="457" y="193"/>
                    </a:cubicBezTo>
                    <a:cubicBezTo>
                      <a:pt x="470" y="193"/>
                      <a:pt x="481" y="182"/>
                      <a:pt x="481" y="169"/>
                    </a:cubicBezTo>
                    <a:cubicBezTo>
                      <a:pt x="481" y="25"/>
                      <a:pt x="481" y="25"/>
                      <a:pt x="481" y="25"/>
                    </a:cubicBezTo>
                    <a:cubicBezTo>
                      <a:pt x="481" y="11"/>
                      <a:pt x="470" y="0"/>
                      <a:pt x="45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>
                  <a:latin typeface="+mn-lt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2" name="Group 61"/>
          <p:cNvGrpSpPr/>
          <p:nvPr/>
        </p:nvGrpSpPr>
        <p:grpSpPr>
          <a:xfrm>
            <a:off x="4287954" y="201585"/>
            <a:ext cx="16647244" cy="2212597"/>
            <a:chOff x="4604606" y="174691"/>
            <a:chExt cx="13385178" cy="2212597"/>
          </a:xfrm>
        </p:grpSpPr>
        <p:sp>
          <p:nvSpPr>
            <p:cNvPr id="64" name="TextBox 63"/>
            <p:cNvSpPr txBox="1"/>
            <p:nvPr/>
          </p:nvSpPr>
          <p:spPr>
            <a:xfrm>
              <a:off x="4763205" y="174691"/>
              <a:ext cx="13226579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bg1"/>
                  </a:solidFill>
                  <a:latin typeface="Lato Regular"/>
                  <a:cs typeface="Lato Regular"/>
                </a:rPr>
                <a:t>Ventas (Fuentes de ingreso)</a:t>
              </a:r>
              <a:endParaRPr lang="id-ID" sz="8800" b="1" dirty="0" smtClean="0">
                <a:solidFill>
                  <a:schemeClr val="bg1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79" name="Subtitle 2"/>
            <p:cNvSpPr txBox="1">
              <a:spLocks/>
            </p:cNvSpPr>
            <p:nvPr/>
          </p:nvSpPr>
          <p:spPr>
            <a:xfrm>
              <a:off x="4604606" y="1548172"/>
              <a:ext cx="12977264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100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Esta</a:t>
              </a:r>
              <a:r>
                <a:rPr lang="en-US" sz="3100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 </a:t>
              </a:r>
              <a:r>
                <a:rPr lang="en-US" sz="3100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división</a:t>
              </a:r>
              <a:r>
                <a:rPr lang="en-US" sz="3100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 </a:t>
              </a:r>
              <a:r>
                <a:rPr lang="en-US" sz="3100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puede</a:t>
              </a:r>
              <a:r>
                <a:rPr lang="en-US" sz="3100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 </a:t>
              </a:r>
              <a:r>
                <a:rPr lang="en-US" sz="3100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ser</a:t>
              </a:r>
              <a:r>
                <a:rPr lang="en-US" sz="3100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 </a:t>
              </a:r>
              <a:r>
                <a:rPr lang="en-US" sz="3100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considerada</a:t>
              </a:r>
              <a:r>
                <a:rPr lang="en-US" sz="3100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 </a:t>
              </a:r>
              <a:r>
                <a:rPr lang="en-US" sz="3100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como</a:t>
              </a:r>
              <a:r>
                <a:rPr lang="en-US" sz="3100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 la </a:t>
              </a:r>
              <a:r>
                <a:rPr lang="en-US" sz="3100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más</a:t>
              </a:r>
              <a:r>
                <a:rPr lang="en-US" sz="3100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 </a:t>
              </a:r>
              <a:r>
                <a:rPr lang="en-US" sz="3100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importante</a:t>
              </a:r>
              <a:endParaRPr lang="en-US" sz="3100" dirty="0">
                <a:solidFill>
                  <a:schemeClr val="accent1"/>
                </a:solidFill>
                <a:latin typeface="Lato Light"/>
                <a:cs typeface="Lato Light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763349" y="5499169"/>
            <a:ext cx="11011892" cy="8531530"/>
            <a:chOff x="6763349" y="5499169"/>
            <a:chExt cx="11011892" cy="8531530"/>
          </a:xfrm>
        </p:grpSpPr>
        <p:sp>
          <p:nvSpPr>
            <p:cNvPr id="101" name="TextBox 100"/>
            <p:cNvSpPr txBox="1"/>
            <p:nvPr/>
          </p:nvSpPr>
          <p:spPr>
            <a:xfrm>
              <a:off x="7719190" y="5499169"/>
              <a:ext cx="10056051" cy="8531530"/>
            </a:xfrm>
            <a:prstGeom prst="rect">
              <a:avLst/>
            </a:prstGeom>
            <a:noFill/>
          </p:spPr>
          <p:txBody>
            <a:bodyPr wrap="square" lIns="219419" tIns="109710" rIns="219419" bIns="109710" rtlCol="0">
              <a:spAutoFit/>
            </a:bodyPr>
            <a:lstStyle/>
            <a:p>
              <a:pPr algn="just"/>
              <a:r>
                <a:rPr lang="es-ES" b="1" dirty="0" smtClean="0">
                  <a:solidFill>
                    <a:schemeClr val="bg1">
                      <a:lumMod val="95000"/>
                    </a:schemeClr>
                  </a:solidFill>
                  <a:ea typeface="Open Sans Light" panose="020B0306030504020204" pitchFamily="34" charset="0"/>
                  <a:cs typeface="Lato Light"/>
                </a:rPr>
                <a:t>Ventas.</a:t>
              </a:r>
              <a:endParaRPr lang="es-ES" b="1" dirty="0">
                <a:solidFill>
                  <a:schemeClr val="bg1">
                    <a:lumMod val="95000"/>
                  </a:schemeClr>
                </a:solidFill>
                <a:ea typeface="Open Sans Light" panose="020B0306030504020204" pitchFamily="34" charset="0"/>
                <a:cs typeface="Lato Light"/>
              </a:endParaRPr>
            </a:p>
            <a:p>
              <a:r>
                <a:rPr lang="es-ES" dirty="0">
                  <a:solidFill>
                    <a:schemeClr val="bg1"/>
                  </a:solidFill>
                </a:rPr>
                <a:t>En este bloque se identifican las principales formas en que la empresa genera </a:t>
              </a:r>
              <a:r>
                <a:rPr lang="es-ES" dirty="0" smtClean="0">
                  <a:solidFill>
                    <a:schemeClr val="bg1"/>
                  </a:solidFill>
                </a:rPr>
                <a:t>sus </a:t>
              </a:r>
              <a:r>
                <a:rPr lang="es-ES" dirty="0">
                  <a:solidFill>
                    <a:schemeClr val="bg1"/>
                  </a:solidFill>
                </a:rPr>
                <a:t>ingresos. </a:t>
              </a:r>
              <a:r>
                <a:rPr lang="es-ES" dirty="0" smtClean="0">
                  <a:solidFill>
                    <a:schemeClr val="bg1"/>
                  </a:solidFill>
                </a:rPr>
                <a:t/>
              </a:r>
              <a:br>
                <a:rPr lang="es-ES" dirty="0" smtClean="0">
                  <a:solidFill>
                    <a:schemeClr val="bg1"/>
                  </a:solidFill>
                </a:rPr>
              </a:br>
              <a:r>
                <a:rPr lang="es-ES" dirty="0" smtClean="0">
                  <a:solidFill>
                    <a:schemeClr val="bg1"/>
                  </a:solidFill>
                </a:rPr>
                <a:t/>
              </a:r>
              <a:br>
                <a:rPr lang="es-ES" dirty="0" smtClean="0">
                  <a:solidFill>
                    <a:schemeClr val="bg1"/>
                  </a:solidFill>
                </a:rPr>
              </a:br>
              <a:r>
                <a:rPr lang="es-ES" dirty="0" smtClean="0">
                  <a:solidFill>
                    <a:schemeClr val="bg1"/>
                  </a:solidFill>
                </a:rPr>
                <a:t>¿</a:t>
              </a:r>
              <a:r>
                <a:rPr lang="es-ES" dirty="0">
                  <a:solidFill>
                    <a:schemeClr val="bg1"/>
                  </a:solidFill>
                </a:rPr>
                <a:t>Cómo es el flujo de ingreso? </a:t>
              </a:r>
              <a:r>
                <a:rPr lang="es-ES" dirty="0" smtClean="0">
                  <a:solidFill>
                    <a:schemeClr val="bg1"/>
                  </a:solidFill>
                </a:rPr>
                <a:t/>
              </a:r>
              <a:br>
                <a:rPr lang="es-ES" dirty="0" smtClean="0">
                  <a:solidFill>
                    <a:schemeClr val="bg1"/>
                  </a:solidFill>
                </a:rPr>
              </a:br>
              <a:r>
                <a:rPr lang="es-ES" dirty="0" smtClean="0">
                  <a:solidFill>
                    <a:schemeClr val="bg1"/>
                  </a:solidFill>
                </a:rPr>
                <a:t>¿</a:t>
              </a:r>
              <a:r>
                <a:rPr lang="es-ES" dirty="0">
                  <a:solidFill>
                    <a:schemeClr val="bg1"/>
                  </a:solidFill>
                </a:rPr>
                <a:t>Diario, </a:t>
              </a:r>
              <a:r>
                <a:rPr lang="es-ES" dirty="0" smtClean="0">
                  <a:solidFill>
                    <a:schemeClr val="bg1"/>
                  </a:solidFill>
                </a:rPr>
                <a:t>mensual, fijo</a:t>
              </a:r>
              <a:r>
                <a:rPr lang="es-ES" dirty="0">
                  <a:solidFill>
                    <a:schemeClr val="bg1"/>
                  </a:solidFill>
                </a:rPr>
                <a:t>, </a:t>
              </a:r>
              <a:r>
                <a:rPr lang="es-ES" dirty="0" smtClean="0">
                  <a:solidFill>
                    <a:schemeClr val="bg1"/>
                  </a:solidFill>
                </a:rPr>
                <a:t>variable, estacional</a:t>
              </a:r>
              <a:r>
                <a:rPr lang="es-ES" dirty="0">
                  <a:solidFill>
                    <a:schemeClr val="bg1"/>
                  </a:solidFill>
                </a:rPr>
                <a:t>? </a:t>
              </a:r>
              <a:r>
                <a:rPr lang="es-ES" dirty="0" smtClean="0">
                  <a:solidFill>
                    <a:schemeClr val="bg1"/>
                  </a:solidFill>
                </a:rPr>
                <a:t/>
              </a:r>
              <a:br>
                <a:rPr lang="es-ES" dirty="0" smtClean="0">
                  <a:solidFill>
                    <a:schemeClr val="bg1"/>
                  </a:solidFill>
                </a:rPr>
              </a:br>
              <a:r>
                <a:rPr lang="es-ES" dirty="0" smtClean="0">
                  <a:solidFill>
                    <a:schemeClr val="bg1"/>
                  </a:solidFill>
                </a:rPr>
                <a:t/>
              </a:r>
              <a:br>
                <a:rPr lang="es-ES" dirty="0" smtClean="0">
                  <a:solidFill>
                    <a:schemeClr val="bg1"/>
                  </a:solidFill>
                </a:rPr>
              </a:br>
              <a:r>
                <a:rPr lang="es-ES" dirty="0" smtClean="0">
                  <a:solidFill>
                    <a:schemeClr val="bg1"/>
                  </a:solidFill>
                </a:rPr>
                <a:t>Analizar </a:t>
              </a:r>
              <a:r>
                <a:rPr lang="es-ES" dirty="0">
                  <a:solidFill>
                    <a:schemeClr val="bg1"/>
                  </a:solidFill>
                </a:rPr>
                <a:t>el flujo de los fondos de cada producto </a:t>
              </a:r>
              <a:r>
                <a:rPr lang="es-ES" dirty="0" smtClean="0">
                  <a:solidFill>
                    <a:schemeClr val="bg1"/>
                  </a:solidFill>
                </a:rPr>
                <a:t>y/o </a:t>
              </a:r>
              <a:r>
                <a:rPr lang="es-ES" dirty="0">
                  <a:solidFill>
                    <a:schemeClr val="bg1"/>
                  </a:solidFill>
                </a:rPr>
                <a:t>servicio es clave para tomar decisiones relacionadas con la rentabilidad y la sostenibilidad de tu propuesta de Valor</a:t>
              </a:r>
              <a:r>
                <a:rPr lang="es-ES" dirty="0" smtClean="0">
                  <a:solidFill>
                    <a:schemeClr val="bg1"/>
                  </a:solidFill>
                </a:rPr>
                <a:t>.</a:t>
              </a:r>
              <a:br>
                <a:rPr lang="es-ES" dirty="0" smtClean="0">
                  <a:solidFill>
                    <a:schemeClr val="bg1"/>
                  </a:solidFill>
                </a:rPr>
              </a:br>
              <a:r>
                <a:rPr lang="es-ES" dirty="0" smtClean="0">
                  <a:solidFill>
                    <a:schemeClr val="bg1"/>
                  </a:solidFill>
                </a:rPr>
                <a:t/>
              </a:r>
              <a:br>
                <a:rPr lang="es-ES" dirty="0" smtClean="0">
                  <a:solidFill>
                    <a:schemeClr val="bg1"/>
                  </a:solidFill>
                </a:rPr>
              </a:br>
              <a:r>
                <a:rPr lang="es-ES" b="1" dirty="0" smtClean="0">
                  <a:solidFill>
                    <a:schemeClr val="accent4"/>
                  </a:solidFill>
                </a:rPr>
                <a:t>Empresa que no vende = muere</a:t>
              </a:r>
              <a:r>
                <a:rPr lang="es-ES" dirty="0" smtClean="0">
                  <a:solidFill>
                    <a:schemeClr val="accent4"/>
                  </a:solidFill>
                </a:rPr>
                <a:t>.</a:t>
              </a:r>
              <a:r>
                <a:rPr lang="es-ES" dirty="0" smtClean="0">
                  <a:solidFill>
                    <a:schemeClr val="bg1"/>
                  </a:solidFill>
                </a:rPr>
                <a:t/>
              </a:r>
              <a:br>
                <a:rPr lang="es-ES" dirty="0" smtClean="0">
                  <a:solidFill>
                    <a:schemeClr val="bg1"/>
                  </a:solidFill>
                </a:rPr>
              </a:br>
              <a:endParaRPr lang="en-US" dirty="0">
                <a:solidFill>
                  <a:schemeClr val="bg1"/>
                </a:solidFill>
                <a:latin typeface="Lato Light"/>
                <a:ea typeface="Open Sans Light" panose="020B0306030504020204" pitchFamily="34" charset="0"/>
                <a:cs typeface="Lato Light"/>
              </a:endParaRPr>
            </a:p>
          </p:txBody>
        </p:sp>
        <p:sp>
          <p:nvSpPr>
            <p:cNvPr id="113" name="Round Same Side Corner Rectangle 112"/>
            <p:cNvSpPr/>
            <p:nvPr/>
          </p:nvSpPr>
          <p:spPr>
            <a:xfrm rot="10800000" flipH="1">
              <a:off x="7736447" y="5598472"/>
              <a:ext cx="109697" cy="913591"/>
            </a:xfrm>
            <a:prstGeom prst="round2SameRect">
              <a:avLst>
                <a:gd name="adj1" fmla="val 50000"/>
                <a:gd name="adj2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sz="4400" b="1" dirty="0"/>
            </a:p>
          </p:txBody>
        </p:sp>
        <p:sp>
          <p:nvSpPr>
            <p:cNvPr id="120" name="Round Same Side Corner Rectangle 119"/>
            <p:cNvSpPr/>
            <p:nvPr/>
          </p:nvSpPr>
          <p:spPr>
            <a:xfrm rot="10800000" flipH="1">
              <a:off x="7736447" y="5607944"/>
              <a:ext cx="109697" cy="913591"/>
            </a:xfrm>
            <a:prstGeom prst="round2SameRect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sz="4400" b="1"/>
            </a:p>
          </p:txBody>
        </p:sp>
        <p:sp>
          <p:nvSpPr>
            <p:cNvPr id="88" name="Freeform 222"/>
            <p:cNvSpPr>
              <a:spLocks noEditPoints="1"/>
            </p:cNvSpPr>
            <p:nvPr/>
          </p:nvSpPr>
          <p:spPr bwMode="auto">
            <a:xfrm>
              <a:off x="6763349" y="5765073"/>
              <a:ext cx="646914" cy="649763"/>
            </a:xfrm>
            <a:custGeom>
              <a:avLst/>
              <a:gdLst>
                <a:gd name="T0" fmla="*/ 206 w 412"/>
                <a:gd name="T1" fmla="*/ 0 h 412"/>
                <a:gd name="T2" fmla="*/ 0 w 412"/>
                <a:gd name="T3" fmla="*/ 206 h 412"/>
                <a:gd name="T4" fmla="*/ 206 w 412"/>
                <a:gd name="T5" fmla="*/ 412 h 412"/>
                <a:gd name="T6" fmla="*/ 412 w 412"/>
                <a:gd name="T7" fmla="*/ 206 h 412"/>
                <a:gd name="T8" fmla="*/ 206 w 412"/>
                <a:gd name="T9" fmla="*/ 0 h 412"/>
                <a:gd name="T10" fmla="*/ 171 w 412"/>
                <a:gd name="T11" fmla="*/ 317 h 412"/>
                <a:gd name="T12" fmla="*/ 74 w 412"/>
                <a:gd name="T13" fmla="*/ 220 h 412"/>
                <a:gd name="T14" fmla="*/ 115 w 412"/>
                <a:gd name="T15" fmla="*/ 178 h 412"/>
                <a:gd name="T16" fmla="*/ 171 w 412"/>
                <a:gd name="T17" fmla="*/ 234 h 412"/>
                <a:gd name="T18" fmla="*/ 300 w 412"/>
                <a:gd name="T19" fmla="*/ 105 h 412"/>
                <a:gd name="T20" fmla="*/ 341 w 412"/>
                <a:gd name="T21" fmla="*/ 146 h 412"/>
                <a:gd name="T22" fmla="*/ 171 w 412"/>
                <a:gd name="T23" fmla="*/ 317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2" h="412">
                  <a:moveTo>
                    <a:pt x="206" y="0"/>
                  </a:moveTo>
                  <a:cubicBezTo>
                    <a:pt x="92" y="0"/>
                    <a:pt x="0" y="92"/>
                    <a:pt x="0" y="206"/>
                  </a:cubicBezTo>
                  <a:cubicBezTo>
                    <a:pt x="0" y="320"/>
                    <a:pt x="92" y="412"/>
                    <a:pt x="206" y="412"/>
                  </a:cubicBezTo>
                  <a:cubicBezTo>
                    <a:pt x="320" y="412"/>
                    <a:pt x="412" y="320"/>
                    <a:pt x="412" y="206"/>
                  </a:cubicBezTo>
                  <a:cubicBezTo>
                    <a:pt x="412" y="92"/>
                    <a:pt x="320" y="0"/>
                    <a:pt x="206" y="0"/>
                  </a:cubicBezTo>
                  <a:close/>
                  <a:moveTo>
                    <a:pt x="171" y="317"/>
                  </a:moveTo>
                  <a:cubicBezTo>
                    <a:pt x="74" y="220"/>
                    <a:pt x="74" y="220"/>
                    <a:pt x="74" y="220"/>
                  </a:cubicBezTo>
                  <a:cubicBezTo>
                    <a:pt x="115" y="178"/>
                    <a:pt x="115" y="178"/>
                    <a:pt x="115" y="178"/>
                  </a:cubicBezTo>
                  <a:cubicBezTo>
                    <a:pt x="171" y="234"/>
                    <a:pt x="171" y="234"/>
                    <a:pt x="171" y="234"/>
                  </a:cubicBezTo>
                  <a:cubicBezTo>
                    <a:pt x="300" y="105"/>
                    <a:pt x="300" y="105"/>
                    <a:pt x="300" y="105"/>
                  </a:cubicBezTo>
                  <a:cubicBezTo>
                    <a:pt x="341" y="146"/>
                    <a:pt x="341" y="146"/>
                    <a:pt x="341" y="146"/>
                  </a:cubicBezTo>
                  <a:cubicBezTo>
                    <a:pt x="171" y="317"/>
                    <a:pt x="171" y="317"/>
                    <a:pt x="171" y="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 b="1"/>
            </a:p>
          </p:txBody>
        </p:sp>
      </p:grpSp>
      <p:sp>
        <p:nvSpPr>
          <p:cNvPr id="39" name="Rectangle 18"/>
          <p:cNvSpPr/>
          <p:nvPr/>
        </p:nvSpPr>
        <p:spPr>
          <a:xfrm>
            <a:off x="11432898" y="2389985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  <p:pic>
        <p:nvPicPr>
          <p:cNvPr id="41" name="Marcador de posición de imagen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27670"/>
            <a:ext cx="3380237" cy="190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2299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spect="1"/>
          </p:cNvSpPr>
          <p:nvPr/>
        </p:nvSpPr>
        <p:spPr>
          <a:xfrm rot="5400000">
            <a:off x="5330823" y="-5330825"/>
            <a:ext cx="13716000" cy="24377651"/>
          </a:xfrm>
          <a:prstGeom prst="rect">
            <a:avLst/>
          </a:prstGeom>
          <a:solidFill>
            <a:schemeClr val="accent6">
              <a:alpha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731" tIns="121864" rIns="243731" bIns="121864" rtlCol="0" anchor="ctr"/>
          <a:lstStyle/>
          <a:p>
            <a:pPr algn="ctr"/>
            <a:endParaRPr lang="en-US"/>
          </a:p>
        </p:txBody>
      </p:sp>
      <p:sp>
        <p:nvSpPr>
          <p:cNvPr id="23" name="AutoShape 5"/>
          <p:cNvSpPr>
            <a:spLocks/>
          </p:cNvSpPr>
          <p:nvPr/>
        </p:nvSpPr>
        <p:spPr bwMode="auto">
          <a:xfrm>
            <a:off x="1413164" y="4124333"/>
            <a:ext cx="21391418" cy="3987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0" tIns="50790" rIns="50790" bIns="50790" anchor="ctr"/>
          <a:lstStyle/>
          <a:p>
            <a:pPr algn="ctr">
              <a:defRPr/>
            </a:pPr>
            <a:r>
              <a:rPr lang="es-ES" sz="9200" dirty="0" smtClean="0">
                <a:solidFill>
                  <a:schemeClr val="bg1"/>
                </a:solidFill>
                <a:latin typeface="Lato Regular"/>
                <a:cs typeface="Lato Regular"/>
              </a:rPr>
              <a:t>EJEMPLOS Y EJERCICIOS CANVAS</a:t>
            </a:r>
            <a:endParaRPr lang="es-ES" sz="9200" dirty="0">
              <a:solidFill>
                <a:schemeClr val="bg1"/>
              </a:solidFill>
              <a:latin typeface="Lato Regular"/>
              <a:cs typeface="Lato Regular"/>
            </a:endParaRPr>
          </a:p>
        </p:txBody>
      </p:sp>
      <p:sp>
        <p:nvSpPr>
          <p:cNvPr id="24" name="Line 4"/>
          <p:cNvSpPr>
            <a:spLocks noChangeShapeType="1"/>
          </p:cNvSpPr>
          <p:nvPr/>
        </p:nvSpPr>
        <p:spPr bwMode="auto">
          <a:xfrm>
            <a:off x="9322817" y="7261413"/>
            <a:ext cx="5290275" cy="38266"/>
          </a:xfrm>
          <a:prstGeom prst="line">
            <a:avLst/>
          </a:prstGeom>
          <a:noFill/>
          <a:ln w="25400" cap="flat" cmpd="sng">
            <a:solidFill>
              <a:srgbClr val="DCDEE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endParaRPr lang="es-ES" sz="5600">
              <a:effectLst>
                <a:outerShdw blurRad="38100" dist="38100" dir="2700000" algn="tl">
                  <a:srgbClr val="DDDDDD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08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/>
          <p:cNvGrpSpPr/>
          <p:nvPr/>
        </p:nvGrpSpPr>
        <p:grpSpPr>
          <a:xfrm>
            <a:off x="1733605" y="483017"/>
            <a:ext cx="20962938" cy="2079087"/>
            <a:chOff x="1713018" y="483017"/>
            <a:chExt cx="20962938" cy="2079087"/>
          </a:xfrm>
        </p:grpSpPr>
        <p:sp>
          <p:nvSpPr>
            <p:cNvPr id="106" name="TextBox 105"/>
            <p:cNvSpPr txBox="1"/>
            <p:nvPr/>
          </p:nvSpPr>
          <p:spPr>
            <a:xfrm>
              <a:off x="1713018" y="483017"/>
              <a:ext cx="20962938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Modelos CANVAS (I)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11412311" y="2470667"/>
              <a:ext cx="1553038" cy="9143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339" tIns="45672" rIns="91339" bIns="45672" rtlCol="0" anchor="ctr"/>
            <a:lstStyle/>
            <a:p>
              <a:pPr algn="ctr"/>
              <a:endParaRPr lang="en-US" dirty="0">
                <a:solidFill>
                  <a:schemeClr val="accent2"/>
                </a:solidFill>
                <a:latin typeface="Open Sans Light"/>
              </a:endParaRPr>
            </a:p>
          </p:txBody>
        </p:sp>
        <p:sp>
          <p:nvSpPr>
            <p:cNvPr id="108" name="Subtitle 2"/>
            <p:cNvSpPr txBox="1">
              <a:spLocks/>
            </p:cNvSpPr>
            <p:nvPr/>
          </p:nvSpPr>
          <p:spPr>
            <a:xfrm>
              <a:off x="6361236" y="1634834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100" dirty="0" err="1" smtClean="0">
                  <a:latin typeface="Lato Light"/>
                  <a:cs typeface="Lato Light"/>
                </a:rPr>
                <a:t>Algunos</a:t>
              </a:r>
              <a:r>
                <a:rPr lang="en-US" sz="3100" dirty="0" smtClean="0">
                  <a:latin typeface="Lato Light"/>
                  <a:cs typeface="Lato Light"/>
                </a:rPr>
                <a:t> </a:t>
              </a:r>
              <a:r>
                <a:rPr lang="en-US" sz="3100" dirty="0" err="1" smtClean="0">
                  <a:latin typeface="Lato Light"/>
                  <a:cs typeface="Lato Light"/>
                </a:rPr>
                <a:t>ejemplos</a:t>
              </a:r>
              <a:r>
                <a:rPr lang="en-US" sz="3100" dirty="0" smtClean="0">
                  <a:latin typeface="Lato Light"/>
                  <a:cs typeface="Lato Light"/>
                </a:rPr>
                <a:t> del </a:t>
              </a:r>
              <a:r>
                <a:rPr lang="en-US" sz="3100" dirty="0" err="1" smtClean="0">
                  <a:latin typeface="Lato Light"/>
                  <a:cs typeface="Lato Light"/>
                </a:rPr>
                <a:t>Modelo</a:t>
              </a:r>
              <a:r>
                <a:rPr lang="en-US" sz="3100" dirty="0" smtClean="0">
                  <a:latin typeface="Lato Light"/>
                  <a:cs typeface="Lato Light"/>
                </a:rPr>
                <a:t> CANVAS</a:t>
              </a:r>
              <a:endParaRPr lang="en-US" sz="3100" dirty="0">
                <a:solidFill>
                  <a:schemeClr val="accent1"/>
                </a:solidFill>
                <a:latin typeface="Lato Light"/>
                <a:cs typeface="Lato Light"/>
              </a:endParaRP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5928237" y="5786835"/>
            <a:ext cx="1399633" cy="667839"/>
          </a:xfrm>
          <a:prstGeom prst="rect">
            <a:avLst/>
          </a:prstGeom>
          <a:noFill/>
        </p:spPr>
        <p:txBody>
          <a:bodyPr wrap="none" lIns="219419" tIns="109710" rIns="219419" bIns="109710" rtlCol="0">
            <a:spAutoFit/>
          </a:bodyPr>
          <a:lstStyle/>
          <a:p>
            <a:pPr algn="ctr"/>
            <a:r>
              <a:rPr lang="en-US" sz="2900" dirty="0" smtClean="0">
                <a:solidFill>
                  <a:schemeClr val="bg1"/>
                </a:solidFill>
                <a:latin typeface="Lato Regular"/>
                <a:ea typeface="Open Sans Light" panose="020B0306030504020204" pitchFamily="34" charset="0"/>
                <a:cs typeface="Lato Regular"/>
              </a:rPr>
              <a:t>Social</a:t>
            </a:r>
            <a:endParaRPr lang="bg-BG" sz="2900" dirty="0">
              <a:solidFill>
                <a:schemeClr val="bg1"/>
              </a:solidFill>
              <a:latin typeface="Lato Regular"/>
              <a:ea typeface="Open Sans Light" panose="020B0306030504020204" pitchFamily="34" charset="0"/>
              <a:cs typeface="Lato Regular"/>
            </a:endParaRPr>
          </a:p>
        </p:txBody>
      </p:sp>
      <p:sp>
        <p:nvSpPr>
          <p:cNvPr id="99" name="Freeform 49"/>
          <p:cNvSpPr>
            <a:spLocks noChangeArrowheads="1"/>
          </p:cNvSpPr>
          <p:nvPr/>
        </p:nvSpPr>
        <p:spPr bwMode="auto">
          <a:xfrm>
            <a:off x="6312249" y="5162888"/>
            <a:ext cx="694622" cy="681881"/>
          </a:xfrm>
          <a:custGeom>
            <a:avLst/>
            <a:gdLst>
              <a:gd name="T0" fmla="*/ 239 w 479"/>
              <a:gd name="T1" fmla="*/ 0 h 471"/>
              <a:gd name="T2" fmla="*/ 239 w 479"/>
              <a:gd name="T3" fmla="*/ 0 h 471"/>
              <a:gd name="T4" fmla="*/ 0 w 479"/>
              <a:gd name="T5" fmla="*/ 231 h 471"/>
              <a:gd name="T6" fmla="*/ 239 w 479"/>
              <a:gd name="T7" fmla="*/ 470 h 471"/>
              <a:gd name="T8" fmla="*/ 478 w 479"/>
              <a:gd name="T9" fmla="*/ 231 h 471"/>
              <a:gd name="T10" fmla="*/ 239 w 479"/>
              <a:gd name="T11" fmla="*/ 0 h 471"/>
              <a:gd name="T12" fmla="*/ 177 w 479"/>
              <a:gd name="T13" fmla="*/ 338 h 471"/>
              <a:gd name="T14" fmla="*/ 177 w 479"/>
              <a:gd name="T15" fmla="*/ 338 h 471"/>
              <a:gd name="T16" fmla="*/ 133 w 479"/>
              <a:gd name="T17" fmla="*/ 338 h 471"/>
              <a:gd name="T18" fmla="*/ 133 w 479"/>
              <a:gd name="T19" fmla="*/ 178 h 471"/>
              <a:gd name="T20" fmla="*/ 177 w 479"/>
              <a:gd name="T21" fmla="*/ 178 h 471"/>
              <a:gd name="T22" fmla="*/ 177 w 479"/>
              <a:gd name="T23" fmla="*/ 338 h 471"/>
              <a:gd name="T24" fmla="*/ 159 w 479"/>
              <a:gd name="T25" fmla="*/ 160 h 471"/>
              <a:gd name="T26" fmla="*/ 159 w 479"/>
              <a:gd name="T27" fmla="*/ 160 h 471"/>
              <a:gd name="T28" fmla="*/ 133 w 479"/>
              <a:gd name="T29" fmla="*/ 134 h 471"/>
              <a:gd name="T30" fmla="*/ 159 w 479"/>
              <a:gd name="T31" fmla="*/ 107 h 471"/>
              <a:gd name="T32" fmla="*/ 186 w 479"/>
              <a:gd name="T33" fmla="*/ 134 h 471"/>
              <a:gd name="T34" fmla="*/ 159 w 479"/>
              <a:gd name="T35" fmla="*/ 160 h 471"/>
              <a:gd name="T36" fmla="*/ 354 w 479"/>
              <a:gd name="T37" fmla="*/ 338 h 471"/>
              <a:gd name="T38" fmla="*/ 354 w 479"/>
              <a:gd name="T39" fmla="*/ 338 h 471"/>
              <a:gd name="T40" fmla="*/ 310 w 479"/>
              <a:gd name="T41" fmla="*/ 338 h 471"/>
              <a:gd name="T42" fmla="*/ 310 w 479"/>
              <a:gd name="T43" fmla="*/ 249 h 471"/>
              <a:gd name="T44" fmla="*/ 284 w 479"/>
              <a:gd name="T45" fmla="*/ 213 h 471"/>
              <a:gd name="T46" fmla="*/ 256 w 479"/>
              <a:gd name="T47" fmla="*/ 231 h 471"/>
              <a:gd name="T48" fmla="*/ 256 w 479"/>
              <a:gd name="T49" fmla="*/ 240 h 471"/>
              <a:gd name="T50" fmla="*/ 256 w 479"/>
              <a:gd name="T51" fmla="*/ 338 h 471"/>
              <a:gd name="T52" fmla="*/ 212 w 479"/>
              <a:gd name="T53" fmla="*/ 338 h 471"/>
              <a:gd name="T54" fmla="*/ 212 w 479"/>
              <a:gd name="T55" fmla="*/ 231 h 471"/>
              <a:gd name="T56" fmla="*/ 203 w 479"/>
              <a:gd name="T57" fmla="*/ 178 h 471"/>
              <a:gd name="T58" fmla="*/ 247 w 479"/>
              <a:gd name="T59" fmla="*/ 178 h 471"/>
              <a:gd name="T60" fmla="*/ 247 w 479"/>
              <a:gd name="T61" fmla="*/ 196 h 471"/>
              <a:gd name="T62" fmla="*/ 256 w 479"/>
              <a:gd name="T63" fmla="*/ 196 h 471"/>
              <a:gd name="T64" fmla="*/ 300 w 479"/>
              <a:gd name="T65" fmla="*/ 178 h 471"/>
              <a:gd name="T66" fmla="*/ 354 w 479"/>
              <a:gd name="T67" fmla="*/ 240 h 471"/>
              <a:gd name="T68" fmla="*/ 354 w 479"/>
              <a:gd name="T69" fmla="*/ 338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79" h="471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177" y="338"/>
                </a:moveTo>
                <a:lnTo>
                  <a:pt x="177" y="338"/>
                </a:lnTo>
                <a:cubicBezTo>
                  <a:pt x="133" y="338"/>
                  <a:pt x="133" y="338"/>
                  <a:pt x="133" y="338"/>
                </a:cubicBezTo>
                <a:cubicBezTo>
                  <a:pt x="133" y="178"/>
                  <a:pt x="133" y="178"/>
                  <a:pt x="133" y="178"/>
                </a:cubicBezTo>
                <a:cubicBezTo>
                  <a:pt x="177" y="178"/>
                  <a:pt x="177" y="178"/>
                  <a:pt x="177" y="178"/>
                </a:cubicBezTo>
                <a:lnTo>
                  <a:pt x="177" y="338"/>
                </a:lnTo>
                <a:close/>
                <a:moveTo>
                  <a:pt x="159" y="160"/>
                </a:moveTo>
                <a:lnTo>
                  <a:pt x="159" y="160"/>
                </a:lnTo>
                <a:cubicBezTo>
                  <a:pt x="141" y="160"/>
                  <a:pt x="133" y="151"/>
                  <a:pt x="133" y="134"/>
                </a:cubicBezTo>
                <a:cubicBezTo>
                  <a:pt x="133" y="125"/>
                  <a:pt x="141" y="107"/>
                  <a:pt x="159" y="107"/>
                </a:cubicBezTo>
                <a:cubicBezTo>
                  <a:pt x="168" y="107"/>
                  <a:pt x="177" y="125"/>
                  <a:pt x="186" y="134"/>
                </a:cubicBezTo>
                <a:cubicBezTo>
                  <a:pt x="186" y="151"/>
                  <a:pt x="168" y="160"/>
                  <a:pt x="159" y="160"/>
                </a:cubicBezTo>
                <a:close/>
                <a:moveTo>
                  <a:pt x="354" y="338"/>
                </a:moveTo>
                <a:lnTo>
                  <a:pt x="354" y="338"/>
                </a:lnTo>
                <a:cubicBezTo>
                  <a:pt x="310" y="338"/>
                  <a:pt x="310" y="338"/>
                  <a:pt x="310" y="338"/>
                </a:cubicBezTo>
                <a:cubicBezTo>
                  <a:pt x="310" y="249"/>
                  <a:pt x="310" y="249"/>
                  <a:pt x="310" y="249"/>
                </a:cubicBezTo>
                <a:cubicBezTo>
                  <a:pt x="310" y="231"/>
                  <a:pt x="300" y="213"/>
                  <a:pt x="284" y="213"/>
                </a:cubicBezTo>
                <a:cubicBezTo>
                  <a:pt x="275" y="213"/>
                  <a:pt x="265" y="222"/>
                  <a:pt x="256" y="231"/>
                </a:cubicBezTo>
                <a:lnTo>
                  <a:pt x="256" y="240"/>
                </a:lnTo>
                <a:cubicBezTo>
                  <a:pt x="256" y="338"/>
                  <a:pt x="256" y="338"/>
                  <a:pt x="256" y="338"/>
                </a:cubicBezTo>
                <a:cubicBezTo>
                  <a:pt x="212" y="338"/>
                  <a:pt x="212" y="338"/>
                  <a:pt x="212" y="338"/>
                </a:cubicBezTo>
                <a:cubicBezTo>
                  <a:pt x="212" y="231"/>
                  <a:pt x="212" y="231"/>
                  <a:pt x="212" y="231"/>
                </a:cubicBezTo>
                <a:cubicBezTo>
                  <a:pt x="212" y="205"/>
                  <a:pt x="212" y="196"/>
                  <a:pt x="203" y="178"/>
                </a:cubicBezTo>
                <a:cubicBezTo>
                  <a:pt x="247" y="178"/>
                  <a:pt x="247" y="178"/>
                  <a:pt x="247" y="178"/>
                </a:cubicBezTo>
                <a:cubicBezTo>
                  <a:pt x="247" y="196"/>
                  <a:pt x="247" y="196"/>
                  <a:pt x="247" y="196"/>
                </a:cubicBezTo>
                <a:cubicBezTo>
                  <a:pt x="256" y="196"/>
                  <a:pt x="256" y="196"/>
                  <a:pt x="256" y="196"/>
                </a:cubicBezTo>
                <a:cubicBezTo>
                  <a:pt x="256" y="187"/>
                  <a:pt x="275" y="178"/>
                  <a:pt x="300" y="178"/>
                </a:cubicBezTo>
                <a:cubicBezTo>
                  <a:pt x="337" y="178"/>
                  <a:pt x="354" y="196"/>
                  <a:pt x="354" y="240"/>
                </a:cubicBezTo>
                <a:lnTo>
                  <a:pt x="354" y="3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015068"/>
            <a:ext cx="24377650" cy="1077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68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/>
          <p:cNvGrpSpPr/>
          <p:nvPr/>
        </p:nvGrpSpPr>
        <p:grpSpPr>
          <a:xfrm>
            <a:off x="1733605" y="483017"/>
            <a:ext cx="20962938" cy="2079087"/>
            <a:chOff x="1713018" y="483017"/>
            <a:chExt cx="20962938" cy="2079087"/>
          </a:xfrm>
        </p:grpSpPr>
        <p:sp>
          <p:nvSpPr>
            <p:cNvPr id="106" name="TextBox 105"/>
            <p:cNvSpPr txBox="1"/>
            <p:nvPr/>
          </p:nvSpPr>
          <p:spPr>
            <a:xfrm>
              <a:off x="1713018" y="483017"/>
              <a:ext cx="20962938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Modelos CANVAS (II)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11412311" y="2470667"/>
              <a:ext cx="1553038" cy="9143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339" tIns="45672" rIns="91339" bIns="45672" rtlCol="0" anchor="ctr"/>
            <a:lstStyle/>
            <a:p>
              <a:pPr algn="ctr"/>
              <a:endParaRPr lang="en-US" dirty="0">
                <a:solidFill>
                  <a:schemeClr val="accent2"/>
                </a:solidFill>
                <a:latin typeface="Open Sans Light"/>
              </a:endParaRPr>
            </a:p>
          </p:txBody>
        </p:sp>
        <p:sp>
          <p:nvSpPr>
            <p:cNvPr id="108" name="Subtitle 2"/>
            <p:cNvSpPr txBox="1">
              <a:spLocks/>
            </p:cNvSpPr>
            <p:nvPr/>
          </p:nvSpPr>
          <p:spPr>
            <a:xfrm>
              <a:off x="6361236" y="1634834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100" dirty="0" err="1" smtClean="0">
                  <a:latin typeface="Lato Light"/>
                  <a:cs typeface="Lato Light"/>
                </a:rPr>
                <a:t>Algunos</a:t>
              </a:r>
              <a:r>
                <a:rPr lang="en-US" sz="3100" dirty="0" smtClean="0">
                  <a:latin typeface="Lato Light"/>
                  <a:cs typeface="Lato Light"/>
                </a:rPr>
                <a:t> </a:t>
              </a:r>
              <a:r>
                <a:rPr lang="en-US" sz="3100" dirty="0" err="1" smtClean="0">
                  <a:latin typeface="Lato Light"/>
                  <a:cs typeface="Lato Light"/>
                </a:rPr>
                <a:t>ejemplos</a:t>
              </a:r>
              <a:r>
                <a:rPr lang="en-US" sz="3100" dirty="0" smtClean="0">
                  <a:latin typeface="Lato Light"/>
                  <a:cs typeface="Lato Light"/>
                </a:rPr>
                <a:t> del </a:t>
              </a:r>
              <a:r>
                <a:rPr lang="en-US" sz="3100" dirty="0" err="1" smtClean="0">
                  <a:latin typeface="Lato Light"/>
                  <a:cs typeface="Lato Light"/>
                </a:rPr>
                <a:t>Modelo</a:t>
              </a:r>
              <a:r>
                <a:rPr lang="en-US" sz="3100" dirty="0" smtClean="0">
                  <a:latin typeface="Lato Light"/>
                  <a:cs typeface="Lato Light"/>
                </a:rPr>
                <a:t> CANVAS</a:t>
              </a:r>
              <a:endParaRPr lang="en-US" sz="3100" dirty="0">
                <a:solidFill>
                  <a:schemeClr val="accent1"/>
                </a:solidFill>
                <a:latin typeface="Lato Light"/>
                <a:cs typeface="Lato Light"/>
              </a:endParaRP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5928237" y="5786835"/>
            <a:ext cx="1399633" cy="667839"/>
          </a:xfrm>
          <a:prstGeom prst="rect">
            <a:avLst/>
          </a:prstGeom>
          <a:noFill/>
        </p:spPr>
        <p:txBody>
          <a:bodyPr wrap="none" lIns="219419" tIns="109710" rIns="219419" bIns="109710" rtlCol="0">
            <a:spAutoFit/>
          </a:bodyPr>
          <a:lstStyle/>
          <a:p>
            <a:pPr algn="ctr"/>
            <a:r>
              <a:rPr lang="en-US" sz="2900" dirty="0" smtClean="0">
                <a:solidFill>
                  <a:schemeClr val="bg1"/>
                </a:solidFill>
                <a:latin typeface="Lato Regular"/>
                <a:ea typeface="Open Sans Light" panose="020B0306030504020204" pitchFamily="34" charset="0"/>
                <a:cs typeface="Lato Regular"/>
              </a:rPr>
              <a:t>Social</a:t>
            </a:r>
            <a:endParaRPr lang="bg-BG" sz="2900" dirty="0">
              <a:solidFill>
                <a:schemeClr val="bg1"/>
              </a:solidFill>
              <a:latin typeface="Lato Regular"/>
              <a:ea typeface="Open Sans Light" panose="020B0306030504020204" pitchFamily="34" charset="0"/>
              <a:cs typeface="Lato Regular"/>
            </a:endParaRPr>
          </a:p>
        </p:txBody>
      </p:sp>
      <p:sp>
        <p:nvSpPr>
          <p:cNvPr id="99" name="Freeform 49"/>
          <p:cNvSpPr>
            <a:spLocks noChangeArrowheads="1"/>
          </p:cNvSpPr>
          <p:nvPr/>
        </p:nvSpPr>
        <p:spPr bwMode="auto">
          <a:xfrm>
            <a:off x="6312249" y="5162888"/>
            <a:ext cx="694622" cy="681881"/>
          </a:xfrm>
          <a:custGeom>
            <a:avLst/>
            <a:gdLst>
              <a:gd name="T0" fmla="*/ 239 w 479"/>
              <a:gd name="T1" fmla="*/ 0 h 471"/>
              <a:gd name="T2" fmla="*/ 239 w 479"/>
              <a:gd name="T3" fmla="*/ 0 h 471"/>
              <a:gd name="T4" fmla="*/ 0 w 479"/>
              <a:gd name="T5" fmla="*/ 231 h 471"/>
              <a:gd name="T6" fmla="*/ 239 w 479"/>
              <a:gd name="T7" fmla="*/ 470 h 471"/>
              <a:gd name="T8" fmla="*/ 478 w 479"/>
              <a:gd name="T9" fmla="*/ 231 h 471"/>
              <a:gd name="T10" fmla="*/ 239 w 479"/>
              <a:gd name="T11" fmla="*/ 0 h 471"/>
              <a:gd name="T12" fmla="*/ 177 w 479"/>
              <a:gd name="T13" fmla="*/ 338 h 471"/>
              <a:gd name="T14" fmla="*/ 177 w 479"/>
              <a:gd name="T15" fmla="*/ 338 h 471"/>
              <a:gd name="T16" fmla="*/ 133 w 479"/>
              <a:gd name="T17" fmla="*/ 338 h 471"/>
              <a:gd name="T18" fmla="*/ 133 w 479"/>
              <a:gd name="T19" fmla="*/ 178 h 471"/>
              <a:gd name="T20" fmla="*/ 177 w 479"/>
              <a:gd name="T21" fmla="*/ 178 h 471"/>
              <a:gd name="T22" fmla="*/ 177 w 479"/>
              <a:gd name="T23" fmla="*/ 338 h 471"/>
              <a:gd name="T24" fmla="*/ 159 w 479"/>
              <a:gd name="T25" fmla="*/ 160 h 471"/>
              <a:gd name="T26" fmla="*/ 159 w 479"/>
              <a:gd name="T27" fmla="*/ 160 h 471"/>
              <a:gd name="T28" fmla="*/ 133 w 479"/>
              <a:gd name="T29" fmla="*/ 134 h 471"/>
              <a:gd name="T30" fmla="*/ 159 w 479"/>
              <a:gd name="T31" fmla="*/ 107 h 471"/>
              <a:gd name="T32" fmla="*/ 186 w 479"/>
              <a:gd name="T33" fmla="*/ 134 h 471"/>
              <a:gd name="T34" fmla="*/ 159 w 479"/>
              <a:gd name="T35" fmla="*/ 160 h 471"/>
              <a:gd name="T36" fmla="*/ 354 w 479"/>
              <a:gd name="T37" fmla="*/ 338 h 471"/>
              <a:gd name="T38" fmla="*/ 354 w 479"/>
              <a:gd name="T39" fmla="*/ 338 h 471"/>
              <a:gd name="T40" fmla="*/ 310 w 479"/>
              <a:gd name="T41" fmla="*/ 338 h 471"/>
              <a:gd name="T42" fmla="*/ 310 w 479"/>
              <a:gd name="T43" fmla="*/ 249 h 471"/>
              <a:gd name="T44" fmla="*/ 284 w 479"/>
              <a:gd name="T45" fmla="*/ 213 h 471"/>
              <a:gd name="T46" fmla="*/ 256 w 479"/>
              <a:gd name="T47" fmla="*/ 231 h 471"/>
              <a:gd name="T48" fmla="*/ 256 w 479"/>
              <a:gd name="T49" fmla="*/ 240 h 471"/>
              <a:gd name="T50" fmla="*/ 256 w 479"/>
              <a:gd name="T51" fmla="*/ 338 h 471"/>
              <a:gd name="T52" fmla="*/ 212 w 479"/>
              <a:gd name="T53" fmla="*/ 338 h 471"/>
              <a:gd name="T54" fmla="*/ 212 w 479"/>
              <a:gd name="T55" fmla="*/ 231 h 471"/>
              <a:gd name="T56" fmla="*/ 203 w 479"/>
              <a:gd name="T57" fmla="*/ 178 h 471"/>
              <a:gd name="T58" fmla="*/ 247 w 479"/>
              <a:gd name="T59" fmla="*/ 178 h 471"/>
              <a:gd name="T60" fmla="*/ 247 w 479"/>
              <a:gd name="T61" fmla="*/ 196 h 471"/>
              <a:gd name="T62" fmla="*/ 256 w 479"/>
              <a:gd name="T63" fmla="*/ 196 h 471"/>
              <a:gd name="T64" fmla="*/ 300 w 479"/>
              <a:gd name="T65" fmla="*/ 178 h 471"/>
              <a:gd name="T66" fmla="*/ 354 w 479"/>
              <a:gd name="T67" fmla="*/ 240 h 471"/>
              <a:gd name="T68" fmla="*/ 354 w 479"/>
              <a:gd name="T69" fmla="*/ 338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79" h="471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177" y="338"/>
                </a:moveTo>
                <a:lnTo>
                  <a:pt x="177" y="338"/>
                </a:lnTo>
                <a:cubicBezTo>
                  <a:pt x="133" y="338"/>
                  <a:pt x="133" y="338"/>
                  <a:pt x="133" y="338"/>
                </a:cubicBezTo>
                <a:cubicBezTo>
                  <a:pt x="133" y="178"/>
                  <a:pt x="133" y="178"/>
                  <a:pt x="133" y="178"/>
                </a:cubicBezTo>
                <a:cubicBezTo>
                  <a:pt x="177" y="178"/>
                  <a:pt x="177" y="178"/>
                  <a:pt x="177" y="178"/>
                </a:cubicBezTo>
                <a:lnTo>
                  <a:pt x="177" y="338"/>
                </a:lnTo>
                <a:close/>
                <a:moveTo>
                  <a:pt x="159" y="160"/>
                </a:moveTo>
                <a:lnTo>
                  <a:pt x="159" y="160"/>
                </a:lnTo>
                <a:cubicBezTo>
                  <a:pt x="141" y="160"/>
                  <a:pt x="133" y="151"/>
                  <a:pt x="133" y="134"/>
                </a:cubicBezTo>
                <a:cubicBezTo>
                  <a:pt x="133" y="125"/>
                  <a:pt x="141" y="107"/>
                  <a:pt x="159" y="107"/>
                </a:cubicBezTo>
                <a:cubicBezTo>
                  <a:pt x="168" y="107"/>
                  <a:pt x="177" y="125"/>
                  <a:pt x="186" y="134"/>
                </a:cubicBezTo>
                <a:cubicBezTo>
                  <a:pt x="186" y="151"/>
                  <a:pt x="168" y="160"/>
                  <a:pt x="159" y="160"/>
                </a:cubicBezTo>
                <a:close/>
                <a:moveTo>
                  <a:pt x="354" y="338"/>
                </a:moveTo>
                <a:lnTo>
                  <a:pt x="354" y="338"/>
                </a:lnTo>
                <a:cubicBezTo>
                  <a:pt x="310" y="338"/>
                  <a:pt x="310" y="338"/>
                  <a:pt x="310" y="338"/>
                </a:cubicBezTo>
                <a:cubicBezTo>
                  <a:pt x="310" y="249"/>
                  <a:pt x="310" y="249"/>
                  <a:pt x="310" y="249"/>
                </a:cubicBezTo>
                <a:cubicBezTo>
                  <a:pt x="310" y="231"/>
                  <a:pt x="300" y="213"/>
                  <a:pt x="284" y="213"/>
                </a:cubicBezTo>
                <a:cubicBezTo>
                  <a:pt x="275" y="213"/>
                  <a:pt x="265" y="222"/>
                  <a:pt x="256" y="231"/>
                </a:cubicBezTo>
                <a:lnTo>
                  <a:pt x="256" y="240"/>
                </a:lnTo>
                <a:cubicBezTo>
                  <a:pt x="256" y="338"/>
                  <a:pt x="256" y="338"/>
                  <a:pt x="256" y="338"/>
                </a:cubicBezTo>
                <a:cubicBezTo>
                  <a:pt x="212" y="338"/>
                  <a:pt x="212" y="338"/>
                  <a:pt x="212" y="338"/>
                </a:cubicBezTo>
                <a:cubicBezTo>
                  <a:pt x="212" y="231"/>
                  <a:pt x="212" y="231"/>
                  <a:pt x="212" y="231"/>
                </a:cubicBezTo>
                <a:cubicBezTo>
                  <a:pt x="212" y="205"/>
                  <a:pt x="212" y="196"/>
                  <a:pt x="203" y="178"/>
                </a:cubicBezTo>
                <a:cubicBezTo>
                  <a:pt x="247" y="178"/>
                  <a:pt x="247" y="178"/>
                  <a:pt x="247" y="178"/>
                </a:cubicBezTo>
                <a:cubicBezTo>
                  <a:pt x="247" y="196"/>
                  <a:pt x="247" y="196"/>
                  <a:pt x="247" y="196"/>
                </a:cubicBezTo>
                <a:cubicBezTo>
                  <a:pt x="256" y="196"/>
                  <a:pt x="256" y="196"/>
                  <a:pt x="256" y="196"/>
                </a:cubicBezTo>
                <a:cubicBezTo>
                  <a:pt x="256" y="187"/>
                  <a:pt x="275" y="178"/>
                  <a:pt x="300" y="178"/>
                </a:cubicBezTo>
                <a:cubicBezTo>
                  <a:pt x="337" y="178"/>
                  <a:pt x="354" y="196"/>
                  <a:pt x="354" y="240"/>
                </a:cubicBezTo>
                <a:lnTo>
                  <a:pt x="354" y="3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15068"/>
            <a:ext cx="24377650" cy="1077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38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/>
          <p:cNvGrpSpPr/>
          <p:nvPr/>
        </p:nvGrpSpPr>
        <p:grpSpPr>
          <a:xfrm>
            <a:off x="1733605" y="483017"/>
            <a:ext cx="20962938" cy="2079087"/>
            <a:chOff x="1713018" y="483017"/>
            <a:chExt cx="20962938" cy="2079087"/>
          </a:xfrm>
        </p:grpSpPr>
        <p:sp>
          <p:nvSpPr>
            <p:cNvPr id="106" name="TextBox 105"/>
            <p:cNvSpPr txBox="1"/>
            <p:nvPr/>
          </p:nvSpPr>
          <p:spPr>
            <a:xfrm>
              <a:off x="1713018" y="483017"/>
              <a:ext cx="20962938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Modelos CANVAS (III)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11412311" y="2470667"/>
              <a:ext cx="1553038" cy="9143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339" tIns="45672" rIns="91339" bIns="45672" rtlCol="0" anchor="ctr"/>
            <a:lstStyle/>
            <a:p>
              <a:pPr algn="ctr"/>
              <a:endParaRPr lang="en-US" dirty="0">
                <a:solidFill>
                  <a:schemeClr val="accent2"/>
                </a:solidFill>
                <a:latin typeface="Open Sans Light"/>
              </a:endParaRPr>
            </a:p>
          </p:txBody>
        </p:sp>
        <p:sp>
          <p:nvSpPr>
            <p:cNvPr id="108" name="Subtitle 2"/>
            <p:cNvSpPr txBox="1">
              <a:spLocks/>
            </p:cNvSpPr>
            <p:nvPr/>
          </p:nvSpPr>
          <p:spPr>
            <a:xfrm>
              <a:off x="6361236" y="1634834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100" dirty="0" err="1" smtClean="0">
                  <a:latin typeface="Lato Light"/>
                  <a:cs typeface="Lato Light"/>
                </a:rPr>
                <a:t>Algunos</a:t>
              </a:r>
              <a:r>
                <a:rPr lang="en-US" sz="3100" dirty="0" smtClean="0">
                  <a:latin typeface="Lato Light"/>
                  <a:cs typeface="Lato Light"/>
                </a:rPr>
                <a:t> </a:t>
              </a:r>
              <a:r>
                <a:rPr lang="en-US" sz="3100" dirty="0" err="1" smtClean="0">
                  <a:latin typeface="Lato Light"/>
                  <a:cs typeface="Lato Light"/>
                </a:rPr>
                <a:t>ejemplos</a:t>
              </a:r>
              <a:r>
                <a:rPr lang="en-US" sz="3100" dirty="0" smtClean="0">
                  <a:latin typeface="Lato Light"/>
                  <a:cs typeface="Lato Light"/>
                </a:rPr>
                <a:t> del </a:t>
              </a:r>
              <a:r>
                <a:rPr lang="en-US" sz="3100" dirty="0" err="1" smtClean="0">
                  <a:latin typeface="Lato Light"/>
                  <a:cs typeface="Lato Light"/>
                </a:rPr>
                <a:t>Modelo</a:t>
              </a:r>
              <a:r>
                <a:rPr lang="en-US" sz="3100" dirty="0" smtClean="0">
                  <a:latin typeface="Lato Light"/>
                  <a:cs typeface="Lato Light"/>
                </a:rPr>
                <a:t> </a:t>
              </a:r>
              <a:r>
                <a:rPr lang="en-US" sz="3100" dirty="0" smtClean="0">
                  <a:latin typeface="Lato Light"/>
                  <a:cs typeface="Lato Light"/>
                </a:rPr>
                <a:t>CANVAS (eloyrodriguez.com)</a:t>
              </a:r>
              <a:endParaRPr lang="en-US" sz="3100" dirty="0">
                <a:solidFill>
                  <a:schemeClr val="accent1"/>
                </a:solidFill>
                <a:latin typeface="Lato Light"/>
                <a:cs typeface="Lato Light"/>
              </a:endParaRP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5928237" y="5786835"/>
            <a:ext cx="1399633" cy="667839"/>
          </a:xfrm>
          <a:prstGeom prst="rect">
            <a:avLst/>
          </a:prstGeom>
          <a:noFill/>
        </p:spPr>
        <p:txBody>
          <a:bodyPr wrap="none" lIns="219419" tIns="109710" rIns="219419" bIns="109710" rtlCol="0">
            <a:spAutoFit/>
          </a:bodyPr>
          <a:lstStyle/>
          <a:p>
            <a:pPr algn="ctr"/>
            <a:r>
              <a:rPr lang="en-US" sz="2900" dirty="0" smtClean="0">
                <a:solidFill>
                  <a:schemeClr val="bg1"/>
                </a:solidFill>
                <a:latin typeface="Lato Regular"/>
                <a:ea typeface="Open Sans Light" panose="020B0306030504020204" pitchFamily="34" charset="0"/>
                <a:cs typeface="Lato Regular"/>
              </a:rPr>
              <a:t>Social</a:t>
            </a:r>
            <a:endParaRPr lang="bg-BG" sz="2900" dirty="0">
              <a:solidFill>
                <a:schemeClr val="bg1"/>
              </a:solidFill>
              <a:latin typeface="Lato Regular"/>
              <a:ea typeface="Open Sans Light" panose="020B0306030504020204" pitchFamily="34" charset="0"/>
              <a:cs typeface="Lato Regular"/>
            </a:endParaRPr>
          </a:p>
        </p:txBody>
      </p:sp>
      <p:sp>
        <p:nvSpPr>
          <p:cNvPr id="99" name="Freeform 49"/>
          <p:cNvSpPr>
            <a:spLocks noChangeArrowheads="1"/>
          </p:cNvSpPr>
          <p:nvPr/>
        </p:nvSpPr>
        <p:spPr bwMode="auto">
          <a:xfrm>
            <a:off x="6312249" y="5162888"/>
            <a:ext cx="694622" cy="681881"/>
          </a:xfrm>
          <a:custGeom>
            <a:avLst/>
            <a:gdLst>
              <a:gd name="T0" fmla="*/ 239 w 479"/>
              <a:gd name="T1" fmla="*/ 0 h 471"/>
              <a:gd name="T2" fmla="*/ 239 w 479"/>
              <a:gd name="T3" fmla="*/ 0 h 471"/>
              <a:gd name="T4" fmla="*/ 0 w 479"/>
              <a:gd name="T5" fmla="*/ 231 h 471"/>
              <a:gd name="T6" fmla="*/ 239 w 479"/>
              <a:gd name="T7" fmla="*/ 470 h 471"/>
              <a:gd name="T8" fmla="*/ 478 w 479"/>
              <a:gd name="T9" fmla="*/ 231 h 471"/>
              <a:gd name="T10" fmla="*/ 239 w 479"/>
              <a:gd name="T11" fmla="*/ 0 h 471"/>
              <a:gd name="T12" fmla="*/ 177 w 479"/>
              <a:gd name="T13" fmla="*/ 338 h 471"/>
              <a:gd name="T14" fmla="*/ 177 w 479"/>
              <a:gd name="T15" fmla="*/ 338 h 471"/>
              <a:gd name="T16" fmla="*/ 133 w 479"/>
              <a:gd name="T17" fmla="*/ 338 h 471"/>
              <a:gd name="T18" fmla="*/ 133 w 479"/>
              <a:gd name="T19" fmla="*/ 178 h 471"/>
              <a:gd name="T20" fmla="*/ 177 w 479"/>
              <a:gd name="T21" fmla="*/ 178 h 471"/>
              <a:gd name="T22" fmla="*/ 177 w 479"/>
              <a:gd name="T23" fmla="*/ 338 h 471"/>
              <a:gd name="T24" fmla="*/ 159 w 479"/>
              <a:gd name="T25" fmla="*/ 160 h 471"/>
              <a:gd name="T26" fmla="*/ 159 w 479"/>
              <a:gd name="T27" fmla="*/ 160 h 471"/>
              <a:gd name="T28" fmla="*/ 133 w 479"/>
              <a:gd name="T29" fmla="*/ 134 h 471"/>
              <a:gd name="T30" fmla="*/ 159 w 479"/>
              <a:gd name="T31" fmla="*/ 107 h 471"/>
              <a:gd name="T32" fmla="*/ 186 w 479"/>
              <a:gd name="T33" fmla="*/ 134 h 471"/>
              <a:gd name="T34" fmla="*/ 159 w 479"/>
              <a:gd name="T35" fmla="*/ 160 h 471"/>
              <a:gd name="T36" fmla="*/ 354 w 479"/>
              <a:gd name="T37" fmla="*/ 338 h 471"/>
              <a:gd name="T38" fmla="*/ 354 w 479"/>
              <a:gd name="T39" fmla="*/ 338 h 471"/>
              <a:gd name="T40" fmla="*/ 310 w 479"/>
              <a:gd name="T41" fmla="*/ 338 h 471"/>
              <a:gd name="T42" fmla="*/ 310 w 479"/>
              <a:gd name="T43" fmla="*/ 249 h 471"/>
              <a:gd name="T44" fmla="*/ 284 w 479"/>
              <a:gd name="T45" fmla="*/ 213 h 471"/>
              <a:gd name="T46" fmla="*/ 256 w 479"/>
              <a:gd name="T47" fmla="*/ 231 h 471"/>
              <a:gd name="T48" fmla="*/ 256 w 479"/>
              <a:gd name="T49" fmla="*/ 240 h 471"/>
              <a:gd name="T50" fmla="*/ 256 w 479"/>
              <a:gd name="T51" fmla="*/ 338 h 471"/>
              <a:gd name="T52" fmla="*/ 212 w 479"/>
              <a:gd name="T53" fmla="*/ 338 h 471"/>
              <a:gd name="T54" fmla="*/ 212 w 479"/>
              <a:gd name="T55" fmla="*/ 231 h 471"/>
              <a:gd name="T56" fmla="*/ 203 w 479"/>
              <a:gd name="T57" fmla="*/ 178 h 471"/>
              <a:gd name="T58" fmla="*/ 247 w 479"/>
              <a:gd name="T59" fmla="*/ 178 h 471"/>
              <a:gd name="T60" fmla="*/ 247 w 479"/>
              <a:gd name="T61" fmla="*/ 196 h 471"/>
              <a:gd name="T62" fmla="*/ 256 w 479"/>
              <a:gd name="T63" fmla="*/ 196 h 471"/>
              <a:gd name="T64" fmla="*/ 300 w 479"/>
              <a:gd name="T65" fmla="*/ 178 h 471"/>
              <a:gd name="T66" fmla="*/ 354 w 479"/>
              <a:gd name="T67" fmla="*/ 240 h 471"/>
              <a:gd name="T68" fmla="*/ 354 w 479"/>
              <a:gd name="T69" fmla="*/ 338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79" h="471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177" y="338"/>
                </a:moveTo>
                <a:lnTo>
                  <a:pt x="177" y="338"/>
                </a:lnTo>
                <a:cubicBezTo>
                  <a:pt x="133" y="338"/>
                  <a:pt x="133" y="338"/>
                  <a:pt x="133" y="338"/>
                </a:cubicBezTo>
                <a:cubicBezTo>
                  <a:pt x="133" y="178"/>
                  <a:pt x="133" y="178"/>
                  <a:pt x="133" y="178"/>
                </a:cubicBezTo>
                <a:cubicBezTo>
                  <a:pt x="177" y="178"/>
                  <a:pt x="177" y="178"/>
                  <a:pt x="177" y="178"/>
                </a:cubicBezTo>
                <a:lnTo>
                  <a:pt x="177" y="338"/>
                </a:lnTo>
                <a:close/>
                <a:moveTo>
                  <a:pt x="159" y="160"/>
                </a:moveTo>
                <a:lnTo>
                  <a:pt x="159" y="160"/>
                </a:lnTo>
                <a:cubicBezTo>
                  <a:pt x="141" y="160"/>
                  <a:pt x="133" y="151"/>
                  <a:pt x="133" y="134"/>
                </a:cubicBezTo>
                <a:cubicBezTo>
                  <a:pt x="133" y="125"/>
                  <a:pt x="141" y="107"/>
                  <a:pt x="159" y="107"/>
                </a:cubicBezTo>
                <a:cubicBezTo>
                  <a:pt x="168" y="107"/>
                  <a:pt x="177" y="125"/>
                  <a:pt x="186" y="134"/>
                </a:cubicBezTo>
                <a:cubicBezTo>
                  <a:pt x="186" y="151"/>
                  <a:pt x="168" y="160"/>
                  <a:pt x="159" y="160"/>
                </a:cubicBezTo>
                <a:close/>
                <a:moveTo>
                  <a:pt x="354" y="338"/>
                </a:moveTo>
                <a:lnTo>
                  <a:pt x="354" y="338"/>
                </a:lnTo>
                <a:cubicBezTo>
                  <a:pt x="310" y="338"/>
                  <a:pt x="310" y="338"/>
                  <a:pt x="310" y="338"/>
                </a:cubicBezTo>
                <a:cubicBezTo>
                  <a:pt x="310" y="249"/>
                  <a:pt x="310" y="249"/>
                  <a:pt x="310" y="249"/>
                </a:cubicBezTo>
                <a:cubicBezTo>
                  <a:pt x="310" y="231"/>
                  <a:pt x="300" y="213"/>
                  <a:pt x="284" y="213"/>
                </a:cubicBezTo>
                <a:cubicBezTo>
                  <a:pt x="275" y="213"/>
                  <a:pt x="265" y="222"/>
                  <a:pt x="256" y="231"/>
                </a:cubicBezTo>
                <a:lnTo>
                  <a:pt x="256" y="240"/>
                </a:lnTo>
                <a:cubicBezTo>
                  <a:pt x="256" y="338"/>
                  <a:pt x="256" y="338"/>
                  <a:pt x="256" y="338"/>
                </a:cubicBezTo>
                <a:cubicBezTo>
                  <a:pt x="212" y="338"/>
                  <a:pt x="212" y="338"/>
                  <a:pt x="212" y="338"/>
                </a:cubicBezTo>
                <a:cubicBezTo>
                  <a:pt x="212" y="231"/>
                  <a:pt x="212" y="231"/>
                  <a:pt x="212" y="231"/>
                </a:cubicBezTo>
                <a:cubicBezTo>
                  <a:pt x="212" y="205"/>
                  <a:pt x="212" y="196"/>
                  <a:pt x="203" y="178"/>
                </a:cubicBezTo>
                <a:cubicBezTo>
                  <a:pt x="247" y="178"/>
                  <a:pt x="247" y="178"/>
                  <a:pt x="247" y="178"/>
                </a:cubicBezTo>
                <a:cubicBezTo>
                  <a:pt x="247" y="196"/>
                  <a:pt x="247" y="196"/>
                  <a:pt x="247" y="196"/>
                </a:cubicBezTo>
                <a:cubicBezTo>
                  <a:pt x="256" y="196"/>
                  <a:pt x="256" y="196"/>
                  <a:pt x="256" y="196"/>
                </a:cubicBezTo>
                <a:cubicBezTo>
                  <a:pt x="256" y="187"/>
                  <a:pt x="275" y="178"/>
                  <a:pt x="300" y="178"/>
                </a:cubicBezTo>
                <a:cubicBezTo>
                  <a:pt x="337" y="178"/>
                  <a:pt x="354" y="196"/>
                  <a:pt x="354" y="240"/>
                </a:cubicBezTo>
                <a:lnTo>
                  <a:pt x="354" y="3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497" y="3015068"/>
            <a:ext cx="24458332" cy="1077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92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spect="1"/>
          </p:cNvSpPr>
          <p:nvPr/>
        </p:nvSpPr>
        <p:spPr>
          <a:xfrm rot="5400000">
            <a:off x="5330823" y="-5330825"/>
            <a:ext cx="13716000" cy="24377651"/>
          </a:xfrm>
          <a:prstGeom prst="rect">
            <a:avLst/>
          </a:prstGeom>
          <a:solidFill>
            <a:schemeClr val="accent6">
              <a:alpha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731" tIns="121864" rIns="243731" bIns="121864" rtlCol="0" anchor="ctr"/>
          <a:lstStyle/>
          <a:p>
            <a:pPr algn="ctr"/>
            <a:endParaRPr lang="en-US"/>
          </a:p>
        </p:txBody>
      </p:sp>
      <p:sp>
        <p:nvSpPr>
          <p:cNvPr id="23" name="AutoShape 5"/>
          <p:cNvSpPr>
            <a:spLocks/>
          </p:cNvSpPr>
          <p:nvPr/>
        </p:nvSpPr>
        <p:spPr bwMode="auto">
          <a:xfrm>
            <a:off x="1413164" y="4124333"/>
            <a:ext cx="21391418" cy="3987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0" tIns="50790" rIns="50790" bIns="50790" anchor="ctr"/>
          <a:lstStyle/>
          <a:p>
            <a:pPr algn="ctr">
              <a:defRPr/>
            </a:pPr>
            <a:r>
              <a:rPr lang="es-ES" sz="9200" dirty="0" smtClean="0">
                <a:solidFill>
                  <a:schemeClr val="bg1"/>
                </a:solidFill>
                <a:latin typeface="Lato Regular"/>
                <a:cs typeface="Lato Regular"/>
              </a:rPr>
              <a:t>CREANDO VALOR</a:t>
            </a:r>
            <a:endParaRPr lang="es-ES" sz="9200" dirty="0">
              <a:solidFill>
                <a:schemeClr val="bg1"/>
              </a:solidFill>
              <a:latin typeface="Lato Regular"/>
              <a:cs typeface="Lato Regular"/>
            </a:endParaRPr>
          </a:p>
        </p:txBody>
      </p:sp>
      <p:sp>
        <p:nvSpPr>
          <p:cNvPr id="24" name="Line 4"/>
          <p:cNvSpPr>
            <a:spLocks noChangeShapeType="1"/>
          </p:cNvSpPr>
          <p:nvPr/>
        </p:nvSpPr>
        <p:spPr bwMode="auto">
          <a:xfrm>
            <a:off x="9322817" y="7261413"/>
            <a:ext cx="5290275" cy="38266"/>
          </a:xfrm>
          <a:prstGeom prst="line">
            <a:avLst/>
          </a:prstGeom>
          <a:noFill/>
          <a:ln w="25400" cap="flat" cmpd="sng">
            <a:solidFill>
              <a:srgbClr val="DCDEE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endParaRPr lang="es-ES" sz="5600">
              <a:effectLst>
                <a:outerShdw blurRad="38100" dist="38100" dir="2700000" algn="tl">
                  <a:srgbClr val="DDDDDD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48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6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952118" y="7317584"/>
            <a:ext cx="20476590" cy="5588292"/>
          </a:xfrm>
          <a:prstGeom prst="rect">
            <a:avLst/>
          </a:prstGeom>
          <a:noFill/>
        </p:spPr>
        <p:txBody>
          <a:bodyPr wrap="square" lIns="0" tIns="0" rIns="243731" bIns="0" numCol="2" spcCol="731190" rtlCol="0">
            <a:noAutofit/>
          </a:bodyPr>
          <a:lstStyle/>
          <a:p>
            <a:pPr algn="just"/>
            <a:r>
              <a:rPr lang="es-ES" sz="2800" b="1" dirty="0">
                <a:latin typeface="Lato Regular"/>
                <a:cs typeface="Lato Regular"/>
              </a:rPr>
              <a:t>Oscar R. Cuenca es empresario desde hace más de 20 años, tecnólogo y experto en el desarrollo de negocio, así como en la Internacionalización de empresas, especialmente hacia y desde Latinoamérica.</a:t>
            </a:r>
          </a:p>
          <a:p>
            <a:pPr algn="just"/>
            <a:endParaRPr lang="es-ES" sz="2800" dirty="0">
              <a:latin typeface="Lato Regular"/>
              <a:cs typeface="Lato Regular"/>
            </a:endParaRPr>
          </a:p>
          <a:p>
            <a:pPr algn="just"/>
            <a:r>
              <a:rPr lang="es-ES" sz="2800" dirty="0">
                <a:latin typeface="Lato Regular"/>
                <a:cs typeface="Lato Regular"/>
              </a:rPr>
              <a:t>Máster en Administración y Dirección de Empresas por ENEB, Diplomado en la Universidad Anáhuac en Capital Privado y Capital Emprendedor, es además, Técnico Superior en Telecomunicaciones e Informática y, entre otras menciones, colaborador de las multinacionales Microsoft, Cisco y Oracle</a:t>
            </a:r>
            <a:r>
              <a:rPr lang="es-ES" sz="2800" dirty="0" smtClean="0">
                <a:latin typeface="Lato Regular"/>
                <a:cs typeface="Lato Regular"/>
              </a:rPr>
              <a:t>.</a:t>
            </a:r>
          </a:p>
          <a:p>
            <a:pPr algn="just"/>
            <a:endParaRPr lang="es-ES" sz="2800" dirty="0">
              <a:latin typeface="Lato Regular"/>
              <a:cs typeface="Lato Regular"/>
            </a:endParaRPr>
          </a:p>
          <a:p>
            <a:pPr algn="just"/>
            <a:endParaRPr lang="es-ES" sz="2800" dirty="0" smtClean="0">
              <a:latin typeface="Lato Regular"/>
              <a:cs typeface="Lato Regular"/>
            </a:endParaRPr>
          </a:p>
          <a:p>
            <a:pPr algn="just"/>
            <a:r>
              <a:rPr lang="es-ES" sz="2800" dirty="0" smtClean="0">
                <a:latin typeface="Lato Regular"/>
                <a:cs typeface="Lato Regular"/>
              </a:rPr>
              <a:t/>
            </a:r>
            <a:br>
              <a:rPr lang="es-ES" sz="2800" dirty="0" smtClean="0">
                <a:latin typeface="Lato Regular"/>
                <a:cs typeface="Lato Regular"/>
              </a:rPr>
            </a:br>
            <a:r>
              <a:rPr lang="es-ES" sz="2600" dirty="0" smtClean="0">
                <a:latin typeface="Lato Regular"/>
                <a:cs typeface="Lato Regular"/>
              </a:rPr>
              <a:t>En </a:t>
            </a:r>
            <a:r>
              <a:rPr lang="es-ES" sz="2600" dirty="0">
                <a:latin typeface="Lato Regular"/>
                <a:cs typeface="Lato Regular"/>
              </a:rPr>
              <a:t>la actualidad, es CEO en E-mprendete.com Business </a:t>
            </a:r>
            <a:r>
              <a:rPr lang="es-ES" sz="2600" dirty="0" err="1">
                <a:latin typeface="Lato Regular"/>
                <a:cs typeface="Lato Regular"/>
              </a:rPr>
              <a:t>Angels</a:t>
            </a:r>
            <a:r>
              <a:rPr lang="es-ES" sz="2600" dirty="0">
                <a:latin typeface="Lato Regular"/>
                <a:cs typeface="Lato Regular"/>
              </a:rPr>
              <a:t> &amp; </a:t>
            </a:r>
            <a:r>
              <a:rPr lang="es-ES" sz="2600" dirty="0" err="1">
                <a:latin typeface="Lato Regular"/>
                <a:cs typeface="Lato Regular"/>
              </a:rPr>
              <a:t>Family</a:t>
            </a:r>
            <a:r>
              <a:rPr lang="es-ES" sz="2600" dirty="0">
                <a:latin typeface="Lato Regular"/>
                <a:cs typeface="Lato Regular"/>
              </a:rPr>
              <a:t> Office LATAM, así como miembro activo en la Cámara Española en México. Colabora además como asesor para con distintos fondos capital riesgo</a:t>
            </a:r>
            <a:r>
              <a:rPr lang="es-ES" sz="2600" dirty="0" smtClean="0">
                <a:latin typeface="Lato Regular"/>
                <a:cs typeface="Lato Regular"/>
              </a:rPr>
              <a:t>.</a:t>
            </a:r>
          </a:p>
          <a:p>
            <a:pPr algn="just"/>
            <a:endParaRPr lang="es-ES" sz="2600" dirty="0" smtClean="0">
              <a:latin typeface="Lato Regular"/>
              <a:cs typeface="Lato Regular"/>
            </a:endParaRPr>
          </a:p>
          <a:p>
            <a:pPr algn="just"/>
            <a:r>
              <a:rPr lang="es-ES" sz="2600" dirty="0" smtClean="0">
                <a:latin typeface="Lato Regular"/>
                <a:cs typeface="Lato Regular"/>
              </a:rPr>
              <a:t>En </a:t>
            </a:r>
            <a:r>
              <a:rPr lang="es-ES" sz="2600" dirty="0">
                <a:latin typeface="Lato Regular"/>
                <a:cs typeface="Lato Regular"/>
              </a:rPr>
              <a:t>2003 tuvo mención por parte de Google como caso de éxito en España, en 2005 fue premiado por Cisco </a:t>
            </a:r>
            <a:r>
              <a:rPr lang="es-ES" sz="2600" dirty="0" err="1" smtClean="0">
                <a:latin typeface="Lato Regular"/>
                <a:cs typeface="Lato Regular"/>
              </a:rPr>
              <a:t>Systems</a:t>
            </a:r>
            <a:r>
              <a:rPr lang="es-ES" sz="2600" dirty="0" smtClean="0">
                <a:latin typeface="Lato Regular"/>
                <a:cs typeface="Lato Regular"/>
              </a:rPr>
              <a:t>, obteniendo </a:t>
            </a:r>
            <a:r>
              <a:rPr lang="es-ES" sz="2600" dirty="0">
                <a:latin typeface="Lato Regular"/>
                <a:cs typeface="Lato Regular"/>
              </a:rPr>
              <a:t>además, varios honores por parte de la multinacional Microsoft. </a:t>
            </a:r>
          </a:p>
          <a:p>
            <a:pPr algn="just"/>
            <a:endParaRPr lang="es-ES" sz="2600" dirty="0">
              <a:latin typeface="Lato Regular"/>
              <a:cs typeface="Lato Regular"/>
            </a:endParaRPr>
          </a:p>
          <a:p>
            <a:pPr algn="just"/>
            <a:r>
              <a:rPr lang="es-ES" sz="2600" dirty="0">
                <a:latin typeface="Lato Regular"/>
                <a:cs typeface="Lato Regular"/>
              </a:rPr>
              <a:t>Hoy en día ayuda a empresarios noveles, así como a empresas en desarrollo, a tratar de alcanzar sus metas desde / hacia LATAM, estando especializado en apoyar a empresas de Base Tecnológica de rápido crecimiento.	</a:t>
            </a:r>
          </a:p>
          <a:p>
            <a:pPr algn="just"/>
            <a:endParaRPr lang="es-ES" sz="2600" dirty="0">
              <a:latin typeface="Lato Regular"/>
              <a:cs typeface="Lato Regular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008975" y="402335"/>
            <a:ext cx="12359700" cy="2079087"/>
            <a:chOff x="5988388" y="483017"/>
            <a:chExt cx="12359700" cy="2079087"/>
          </a:xfrm>
        </p:grpSpPr>
        <p:sp>
          <p:nvSpPr>
            <p:cNvPr id="18" name="TextBox 17"/>
            <p:cNvSpPr txBox="1"/>
            <p:nvPr/>
          </p:nvSpPr>
          <p:spPr>
            <a:xfrm>
              <a:off x="5988388" y="483017"/>
              <a:ext cx="12359700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Presentándome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1412311" y="2470667"/>
              <a:ext cx="1553038" cy="9143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339" tIns="45672" rIns="91339" bIns="45672" rtlCol="0" anchor="ctr"/>
            <a:lstStyle/>
            <a:p>
              <a:pPr algn="ctr"/>
              <a:endParaRPr lang="en-US" dirty="0">
                <a:solidFill>
                  <a:schemeClr val="accent2"/>
                </a:solidFill>
                <a:latin typeface="Open Sans Light"/>
              </a:endParaRPr>
            </a:p>
          </p:txBody>
        </p:sp>
        <p:sp>
          <p:nvSpPr>
            <p:cNvPr id="20" name="Subtitle 2"/>
            <p:cNvSpPr txBox="1">
              <a:spLocks/>
            </p:cNvSpPr>
            <p:nvPr/>
          </p:nvSpPr>
          <p:spPr>
            <a:xfrm>
              <a:off x="6361236" y="1634834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100" dirty="0" smtClean="0">
                  <a:latin typeface="Lato Light"/>
                  <a:cs typeface="Lato Light"/>
                </a:rPr>
                <a:t>Gracias </a:t>
              </a:r>
              <a:r>
                <a:rPr lang="en-US" sz="3100" dirty="0" err="1" smtClean="0">
                  <a:latin typeface="Lato Light"/>
                  <a:cs typeface="Lato Light"/>
                </a:rPr>
                <a:t>por</a:t>
              </a:r>
              <a:r>
                <a:rPr lang="en-US" sz="3100" dirty="0" smtClean="0">
                  <a:latin typeface="Lato Light"/>
                  <a:cs typeface="Lato Light"/>
                </a:rPr>
                <a:t> </a:t>
              </a:r>
              <a:r>
                <a:rPr lang="en-US" sz="3100" dirty="0" err="1" smtClean="0">
                  <a:latin typeface="Lato Light"/>
                  <a:cs typeface="Lato Light"/>
                </a:rPr>
                <a:t>escucharme</a:t>
              </a:r>
              <a:r>
                <a:rPr lang="en-US" sz="3100" dirty="0" smtClean="0">
                  <a:latin typeface="Lato Light"/>
                  <a:cs typeface="Lato Light"/>
                </a:rPr>
                <a:t>!</a:t>
              </a:r>
              <a:endParaRPr lang="en-US" sz="3100" dirty="0">
                <a:solidFill>
                  <a:schemeClr val="accent1"/>
                </a:solidFill>
                <a:latin typeface="Lato Light"/>
                <a:cs typeface="Lato Light"/>
              </a:endParaRPr>
            </a:p>
          </p:txBody>
        </p:sp>
      </p:grpSp>
      <p:sp>
        <p:nvSpPr>
          <p:cNvPr id="11" name="Round Same Side Corner Rectangle 10"/>
          <p:cNvSpPr/>
          <p:nvPr/>
        </p:nvSpPr>
        <p:spPr>
          <a:xfrm rot="16200000" flipV="1">
            <a:off x="5555519" y="-2542917"/>
            <a:ext cx="3694528" cy="1480556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9419" tIns="109710" rIns="219419" bIns="109710" rtlCol="0" anchor="ctr"/>
          <a:lstStyle/>
          <a:p>
            <a:pPr algn="ctr"/>
            <a:endParaRPr lang="bg-BG"/>
          </a:p>
        </p:txBody>
      </p:sp>
      <p:grpSp>
        <p:nvGrpSpPr>
          <p:cNvPr id="5" name="Group 4"/>
          <p:cNvGrpSpPr/>
          <p:nvPr/>
        </p:nvGrpSpPr>
        <p:grpSpPr>
          <a:xfrm>
            <a:off x="977515" y="3344433"/>
            <a:ext cx="13464473" cy="2802111"/>
            <a:chOff x="701992" y="4041772"/>
            <a:chExt cx="13464473" cy="2802111"/>
          </a:xfrm>
        </p:grpSpPr>
        <p:sp>
          <p:nvSpPr>
            <p:cNvPr id="12" name="Title 13"/>
            <p:cNvSpPr txBox="1">
              <a:spLocks/>
            </p:cNvSpPr>
            <p:nvPr/>
          </p:nvSpPr>
          <p:spPr>
            <a:xfrm>
              <a:off x="1637915" y="4557883"/>
              <a:ext cx="12528550" cy="2286000"/>
            </a:xfrm>
            <a:prstGeom prst="rect">
              <a:avLst/>
            </a:prstGeom>
          </p:spPr>
          <p:txBody>
            <a:bodyPr vert="horz" lIns="182843" tIns="91422" rIns="182843" bIns="91422" rtlCol="0" anchor="ctr">
              <a:noAutofit/>
            </a:bodyPr>
            <a:lstStyle>
              <a:lvl1pPr algn="l" defTabSz="1828434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lang="en-US" sz="6000" kern="1200">
                  <a:solidFill>
                    <a:schemeClr val="tx1"/>
                  </a:solidFill>
                  <a:latin typeface="Lato" panose="020F0502020204030203" pitchFamily="34" charset="0"/>
                  <a:ea typeface="+mj-ea"/>
                  <a:cs typeface="+mj-cs"/>
                </a:defRPr>
              </a:lvl1pPr>
            </a:lstStyle>
            <a:p>
              <a:r>
                <a:rPr lang="en-US" sz="4800" i="1" dirty="0" smtClean="0">
                  <a:solidFill>
                    <a:schemeClr val="bg1"/>
                  </a:solidFill>
                  <a:latin typeface="Lato Light"/>
                  <a:cs typeface="Lato Light"/>
                </a:rPr>
                <a:t>Most businesses think that product is the most important thing, but without great leadership won't make a company successful </a:t>
              </a:r>
              <a:r>
                <a:rPr lang="en-US" sz="4000" i="1" dirty="0" smtClean="0">
                  <a:solidFill>
                    <a:schemeClr val="bg1"/>
                  </a:solidFill>
                  <a:latin typeface="Lato Light"/>
                  <a:cs typeface="Lato Light"/>
                </a:rPr>
                <a:t>– Robert </a:t>
              </a:r>
              <a:r>
                <a:rPr lang="en-US" sz="4000" i="1" dirty="0" err="1" smtClean="0">
                  <a:solidFill>
                    <a:schemeClr val="bg1"/>
                  </a:solidFill>
                  <a:latin typeface="Lato Light"/>
                  <a:cs typeface="Lato Light"/>
                </a:rPr>
                <a:t>Kiyosaki</a:t>
              </a:r>
              <a:r>
                <a:rPr lang="en-US" sz="4000" i="1" dirty="0" smtClean="0">
                  <a:solidFill>
                    <a:schemeClr val="bg1"/>
                  </a:solidFill>
                  <a:latin typeface="Lato Light"/>
                  <a:cs typeface="Lato Light"/>
                </a:rPr>
                <a:t>.</a:t>
              </a:r>
              <a:endParaRPr lang="en-US" sz="4000" i="1" dirty="0">
                <a:solidFill>
                  <a:schemeClr val="bg1"/>
                </a:solidFill>
                <a:latin typeface="Lato Light"/>
                <a:cs typeface="Lato Light"/>
              </a:endParaRPr>
            </a:p>
          </p:txBody>
        </p:sp>
        <p:sp>
          <p:nvSpPr>
            <p:cNvPr id="13" name="Freeform 71"/>
            <p:cNvSpPr>
              <a:spLocks noChangeArrowheads="1"/>
            </p:cNvSpPr>
            <p:nvPr/>
          </p:nvSpPr>
          <p:spPr bwMode="auto">
            <a:xfrm>
              <a:off x="11267849" y="6168141"/>
              <a:ext cx="909999" cy="675742"/>
            </a:xfrm>
            <a:custGeom>
              <a:avLst/>
              <a:gdLst>
                <a:gd name="T0" fmla="*/ 70 w 444"/>
                <a:gd name="T1" fmla="*/ 0 h 329"/>
                <a:gd name="T2" fmla="*/ 70 w 444"/>
                <a:gd name="T3" fmla="*/ 0 h 329"/>
                <a:gd name="T4" fmla="*/ 0 w 444"/>
                <a:gd name="T5" fmla="*/ 70 h 329"/>
                <a:gd name="T6" fmla="*/ 70 w 444"/>
                <a:gd name="T7" fmla="*/ 150 h 329"/>
                <a:gd name="T8" fmla="*/ 0 w 444"/>
                <a:gd name="T9" fmla="*/ 291 h 329"/>
                <a:gd name="T10" fmla="*/ 0 w 444"/>
                <a:gd name="T11" fmla="*/ 328 h 329"/>
                <a:gd name="T12" fmla="*/ 70 w 444"/>
                <a:gd name="T13" fmla="*/ 0 h 329"/>
                <a:gd name="T14" fmla="*/ 275 w 444"/>
                <a:gd name="T15" fmla="*/ 0 h 329"/>
                <a:gd name="T16" fmla="*/ 275 w 444"/>
                <a:gd name="T17" fmla="*/ 0 h 329"/>
                <a:gd name="T18" fmla="*/ 204 w 444"/>
                <a:gd name="T19" fmla="*/ 70 h 329"/>
                <a:gd name="T20" fmla="*/ 275 w 444"/>
                <a:gd name="T21" fmla="*/ 150 h 329"/>
                <a:gd name="T22" fmla="*/ 204 w 444"/>
                <a:gd name="T23" fmla="*/ 291 h 329"/>
                <a:gd name="T24" fmla="*/ 204 w 444"/>
                <a:gd name="T25" fmla="*/ 328 h 329"/>
                <a:gd name="T26" fmla="*/ 275 w 444"/>
                <a:gd name="T27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4" h="329">
                  <a:moveTo>
                    <a:pt x="70" y="0"/>
                  </a:moveTo>
                  <a:lnTo>
                    <a:pt x="70" y="0"/>
                  </a:lnTo>
                  <a:cubicBezTo>
                    <a:pt x="26" y="0"/>
                    <a:pt x="0" y="35"/>
                    <a:pt x="0" y="70"/>
                  </a:cubicBezTo>
                  <a:cubicBezTo>
                    <a:pt x="0" y="115"/>
                    <a:pt x="26" y="150"/>
                    <a:pt x="70" y="150"/>
                  </a:cubicBezTo>
                  <a:cubicBezTo>
                    <a:pt x="142" y="150"/>
                    <a:pt x="98" y="291"/>
                    <a:pt x="0" y="291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168" y="328"/>
                    <a:pt x="239" y="0"/>
                    <a:pt x="70" y="0"/>
                  </a:cubicBezTo>
                  <a:close/>
                  <a:moveTo>
                    <a:pt x="275" y="0"/>
                  </a:moveTo>
                  <a:lnTo>
                    <a:pt x="275" y="0"/>
                  </a:lnTo>
                  <a:cubicBezTo>
                    <a:pt x="239" y="0"/>
                    <a:pt x="204" y="35"/>
                    <a:pt x="204" y="70"/>
                  </a:cubicBezTo>
                  <a:cubicBezTo>
                    <a:pt x="204" y="115"/>
                    <a:pt x="239" y="150"/>
                    <a:pt x="275" y="150"/>
                  </a:cubicBezTo>
                  <a:cubicBezTo>
                    <a:pt x="354" y="150"/>
                    <a:pt x="301" y="291"/>
                    <a:pt x="204" y="291"/>
                  </a:cubicBezTo>
                  <a:cubicBezTo>
                    <a:pt x="204" y="328"/>
                    <a:pt x="204" y="328"/>
                    <a:pt x="204" y="328"/>
                  </a:cubicBezTo>
                  <a:cubicBezTo>
                    <a:pt x="381" y="328"/>
                    <a:pt x="443" y="0"/>
                    <a:pt x="2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" name="Freeform 71"/>
            <p:cNvSpPr>
              <a:spLocks noChangeArrowheads="1"/>
            </p:cNvSpPr>
            <p:nvPr/>
          </p:nvSpPr>
          <p:spPr bwMode="auto">
            <a:xfrm rot="11131217">
              <a:off x="701992" y="4041772"/>
              <a:ext cx="909999" cy="675742"/>
            </a:xfrm>
            <a:custGeom>
              <a:avLst/>
              <a:gdLst>
                <a:gd name="T0" fmla="*/ 70 w 444"/>
                <a:gd name="T1" fmla="*/ 0 h 329"/>
                <a:gd name="T2" fmla="*/ 70 w 444"/>
                <a:gd name="T3" fmla="*/ 0 h 329"/>
                <a:gd name="T4" fmla="*/ 0 w 444"/>
                <a:gd name="T5" fmla="*/ 70 h 329"/>
                <a:gd name="T6" fmla="*/ 70 w 444"/>
                <a:gd name="T7" fmla="*/ 150 h 329"/>
                <a:gd name="T8" fmla="*/ 0 w 444"/>
                <a:gd name="T9" fmla="*/ 291 h 329"/>
                <a:gd name="T10" fmla="*/ 0 w 444"/>
                <a:gd name="T11" fmla="*/ 328 h 329"/>
                <a:gd name="T12" fmla="*/ 70 w 444"/>
                <a:gd name="T13" fmla="*/ 0 h 329"/>
                <a:gd name="T14" fmla="*/ 275 w 444"/>
                <a:gd name="T15" fmla="*/ 0 h 329"/>
                <a:gd name="T16" fmla="*/ 275 w 444"/>
                <a:gd name="T17" fmla="*/ 0 h 329"/>
                <a:gd name="T18" fmla="*/ 204 w 444"/>
                <a:gd name="T19" fmla="*/ 70 h 329"/>
                <a:gd name="T20" fmla="*/ 275 w 444"/>
                <a:gd name="T21" fmla="*/ 150 h 329"/>
                <a:gd name="T22" fmla="*/ 204 w 444"/>
                <a:gd name="T23" fmla="*/ 291 h 329"/>
                <a:gd name="T24" fmla="*/ 204 w 444"/>
                <a:gd name="T25" fmla="*/ 328 h 329"/>
                <a:gd name="T26" fmla="*/ 275 w 444"/>
                <a:gd name="T27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4" h="329">
                  <a:moveTo>
                    <a:pt x="70" y="0"/>
                  </a:moveTo>
                  <a:lnTo>
                    <a:pt x="70" y="0"/>
                  </a:lnTo>
                  <a:cubicBezTo>
                    <a:pt x="26" y="0"/>
                    <a:pt x="0" y="35"/>
                    <a:pt x="0" y="70"/>
                  </a:cubicBezTo>
                  <a:cubicBezTo>
                    <a:pt x="0" y="115"/>
                    <a:pt x="26" y="150"/>
                    <a:pt x="70" y="150"/>
                  </a:cubicBezTo>
                  <a:cubicBezTo>
                    <a:pt x="142" y="150"/>
                    <a:pt x="98" y="291"/>
                    <a:pt x="0" y="291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168" y="328"/>
                    <a:pt x="239" y="0"/>
                    <a:pt x="70" y="0"/>
                  </a:cubicBezTo>
                  <a:close/>
                  <a:moveTo>
                    <a:pt x="275" y="0"/>
                  </a:moveTo>
                  <a:lnTo>
                    <a:pt x="275" y="0"/>
                  </a:lnTo>
                  <a:cubicBezTo>
                    <a:pt x="239" y="0"/>
                    <a:pt x="204" y="35"/>
                    <a:pt x="204" y="70"/>
                  </a:cubicBezTo>
                  <a:cubicBezTo>
                    <a:pt x="204" y="115"/>
                    <a:pt x="239" y="150"/>
                    <a:pt x="275" y="150"/>
                  </a:cubicBezTo>
                  <a:cubicBezTo>
                    <a:pt x="354" y="150"/>
                    <a:pt x="301" y="291"/>
                    <a:pt x="204" y="291"/>
                  </a:cubicBezTo>
                  <a:cubicBezTo>
                    <a:pt x="204" y="328"/>
                    <a:pt x="204" y="328"/>
                    <a:pt x="204" y="328"/>
                  </a:cubicBezTo>
                  <a:cubicBezTo>
                    <a:pt x="381" y="328"/>
                    <a:pt x="443" y="0"/>
                    <a:pt x="2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pic>
        <p:nvPicPr>
          <p:cNvPr id="15" name="Marcador de posición de imagen 6"/>
          <p:cNvPicPr>
            <a:picLocks noGrp="1" noChangeAspect="1"/>
          </p:cNvPicPr>
          <p:nvPr>
            <p:ph type="pic" sz="quarter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88893" y="282237"/>
            <a:ext cx="3380237" cy="190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049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 txBox="1">
            <a:spLocks/>
          </p:cNvSpPr>
          <p:nvPr/>
        </p:nvSpPr>
        <p:spPr>
          <a:xfrm>
            <a:off x="1599267" y="2937308"/>
            <a:ext cx="21275112" cy="561970"/>
          </a:xfrm>
          <a:prstGeom prst="rect">
            <a:avLst/>
          </a:prstGeom>
        </p:spPr>
        <p:txBody>
          <a:bodyPr lIns="182843" tIns="91422" rIns="182843" bIns="9142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dirty="0" smtClean="0">
                <a:solidFill>
                  <a:srgbClr val="C00000"/>
                </a:solidFill>
              </a:rPr>
              <a:t>“</a:t>
            </a:r>
            <a:r>
              <a:rPr lang="en-US" sz="4400" dirty="0" err="1" smtClean="0">
                <a:solidFill>
                  <a:srgbClr val="C00000"/>
                </a:solidFill>
              </a:rPr>
              <a:t>Generar</a:t>
            </a:r>
            <a:r>
              <a:rPr lang="en-US" sz="4400" dirty="0" smtClean="0">
                <a:solidFill>
                  <a:srgbClr val="C00000"/>
                </a:solidFill>
              </a:rPr>
              <a:t> o </a:t>
            </a:r>
            <a:r>
              <a:rPr lang="en-US" sz="4400" dirty="0" err="1" smtClean="0">
                <a:solidFill>
                  <a:srgbClr val="C00000"/>
                </a:solidFill>
              </a:rPr>
              <a:t>crear</a:t>
            </a:r>
            <a:r>
              <a:rPr lang="en-US" sz="4400" dirty="0" smtClean="0">
                <a:solidFill>
                  <a:srgbClr val="C00000"/>
                </a:solidFill>
              </a:rPr>
              <a:t> Valor” no lo </a:t>
            </a:r>
            <a:r>
              <a:rPr lang="en-US" sz="4400" dirty="0" err="1" smtClean="0">
                <a:solidFill>
                  <a:srgbClr val="C00000"/>
                </a:solidFill>
              </a:rPr>
              <a:t>hace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</a:rPr>
              <a:t>todo</a:t>
            </a:r>
            <a:r>
              <a:rPr lang="en-US" sz="4400" dirty="0" smtClean="0">
                <a:solidFill>
                  <a:srgbClr val="C00000"/>
                </a:solidFill>
              </a:rPr>
              <a:t> el </a:t>
            </a:r>
            <a:r>
              <a:rPr lang="en-US" sz="4400" dirty="0" err="1" smtClean="0">
                <a:solidFill>
                  <a:srgbClr val="C00000"/>
                </a:solidFill>
              </a:rPr>
              <a:t>mundo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</a:rPr>
              <a:t>pero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</a:rPr>
              <a:t>si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</a:rPr>
              <a:t>puede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</a:rPr>
              <a:t>aprenderse</a:t>
            </a:r>
            <a:endParaRPr lang="en-US" sz="4400" dirty="0">
              <a:solidFill>
                <a:srgbClr val="C00000"/>
              </a:solidFill>
            </a:endParaRPr>
          </a:p>
        </p:txBody>
      </p:sp>
      <p:pic>
        <p:nvPicPr>
          <p:cNvPr id="17" name="Marcador de posición de imagen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27670"/>
            <a:ext cx="3380237" cy="1901879"/>
          </a:xfrm>
          <a:prstGeom prst="rect">
            <a:avLst/>
          </a:prstGeom>
        </p:spPr>
      </p:pic>
      <p:grpSp>
        <p:nvGrpSpPr>
          <p:cNvPr id="18" name="Group 16"/>
          <p:cNvGrpSpPr/>
          <p:nvPr/>
        </p:nvGrpSpPr>
        <p:grpSpPr>
          <a:xfrm>
            <a:off x="4410635" y="193400"/>
            <a:ext cx="15652377" cy="2140374"/>
            <a:chOff x="6251417" y="274082"/>
            <a:chExt cx="12359700" cy="2140374"/>
          </a:xfrm>
        </p:grpSpPr>
        <p:sp>
          <p:nvSpPr>
            <p:cNvPr id="19" name="TextBox 17"/>
            <p:cNvSpPr txBox="1"/>
            <p:nvPr/>
          </p:nvSpPr>
          <p:spPr>
            <a:xfrm>
              <a:off x="6251417" y="274082"/>
              <a:ext cx="12359700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Creando Valor (I)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21" name="Subtitle 2"/>
            <p:cNvSpPr txBox="1">
              <a:spLocks/>
            </p:cNvSpPr>
            <p:nvPr/>
          </p:nvSpPr>
          <p:spPr>
            <a:xfrm>
              <a:off x="6603675" y="1575340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3100" dirty="0">
                  <a:latin typeface="Lato Light"/>
                  <a:cs typeface="Lato Light"/>
                </a:rPr>
                <a:t>¿Crear valor? ¿Qué es? ¿Para qué? </a:t>
              </a:r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1952117" y="4057997"/>
            <a:ext cx="21308817" cy="5749801"/>
          </a:xfrm>
          <a:prstGeom prst="rect">
            <a:avLst/>
          </a:prstGeom>
        </p:spPr>
        <p:txBody>
          <a:bodyPr vert="horz" lIns="243785" tIns="121892" rIns="243785" bIns="121892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4400" dirty="0"/>
              <a:t>A menudo cuando hablamos de negocios, crear empresas o sacar a mercado nuevas Spin </a:t>
            </a:r>
            <a:r>
              <a:rPr lang="es-ES" sz="4400" dirty="0" smtClean="0"/>
              <a:t>Off  </a:t>
            </a:r>
            <a:r>
              <a:rPr lang="es-ES" sz="4400" dirty="0"/>
              <a:t>todo el mundo habla del valor, crear valor, como crear valor, etc., </a:t>
            </a:r>
            <a:r>
              <a:rPr lang="es-ES" sz="4400" b="1" dirty="0"/>
              <a:t>pero ¿realmente entendemos que es crear Valor?. </a:t>
            </a:r>
          </a:p>
          <a:p>
            <a:pPr marL="0" indent="0" algn="ctr">
              <a:buNone/>
            </a:pPr>
            <a:endParaRPr lang="es-ES" sz="4400" dirty="0"/>
          </a:p>
          <a:p>
            <a:pPr marL="0" indent="0" algn="ctr">
              <a:buNone/>
            </a:pPr>
            <a:r>
              <a:rPr lang="es-ES" sz="4400" dirty="0"/>
              <a:t>La definición de "Generar valor", más </a:t>
            </a:r>
            <a:r>
              <a:rPr lang="es-ES" sz="4400" dirty="0" smtClean="0"/>
              <a:t>utilizada </a:t>
            </a:r>
            <a:r>
              <a:rPr lang="es-ES" sz="4400" dirty="0"/>
              <a:t>y referenciada es la </a:t>
            </a:r>
            <a:r>
              <a:rPr lang="es-ES" sz="4400" dirty="0" smtClean="0"/>
              <a:t>siguiente;</a:t>
            </a:r>
          </a:p>
          <a:p>
            <a:pPr marL="0" indent="0" algn="ctr">
              <a:buNone/>
            </a:pPr>
            <a:r>
              <a:rPr lang="es-ES" sz="4400" dirty="0" smtClean="0"/>
              <a:t> </a:t>
            </a:r>
            <a:r>
              <a:rPr lang="es-ES" sz="4400" dirty="0"/>
              <a:t>"método a través del cual una empresa incrementa sus utilidades en un período concreto de tiempo; tiene que ver con la imagen pública de la empresa, la percepción que los consumidores tienen de la misma y la efectividad de sus productos y servicios" </a:t>
            </a:r>
            <a:r>
              <a:rPr lang="es-ES" sz="4400" dirty="0" smtClean="0"/>
              <a:t>.</a:t>
            </a:r>
            <a:endParaRPr lang="es-ES" sz="4400" dirty="0" smtClean="0"/>
          </a:p>
          <a:p>
            <a:pPr marL="0" indent="0" algn="ctr">
              <a:buNone/>
            </a:pPr>
            <a:endParaRPr lang="es-ES" sz="4000" b="1" dirty="0"/>
          </a:p>
        </p:txBody>
      </p:sp>
      <p:sp>
        <p:nvSpPr>
          <p:cNvPr id="12" name="Rectangle 18"/>
          <p:cNvSpPr/>
          <p:nvPr/>
        </p:nvSpPr>
        <p:spPr>
          <a:xfrm>
            <a:off x="11432898" y="2389985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301316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 txBox="1">
            <a:spLocks/>
          </p:cNvSpPr>
          <p:nvPr/>
        </p:nvSpPr>
        <p:spPr>
          <a:xfrm>
            <a:off x="1599267" y="2937308"/>
            <a:ext cx="21275112" cy="561970"/>
          </a:xfrm>
          <a:prstGeom prst="rect">
            <a:avLst/>
          </a:prstGeom>
        </p:spPr>
        <p:txBody>
          <a:bodyPr lIns="182843" tIns="91422" rIns="182843" bIns="9142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dirty="0" smtClean="0">
                <a:solidFill>
                  <a:srgbClr val="C00000"/>
                </a:solidFill>
              </a:rPr>
              <a:t>“</a:t>
            </a:r>
            <a:r>
              <a:rPr lang="en-US" sz="4400" dirty="0" err="1" smtClean="0">
                <a:solidFill>
                  <a:srgbClr val="C00000"/>
                </a:solidFill>
              </a:rPr>
              <a:t>Generar</a:t>
            </a:r>
            <a:r>
              <a:rPr lang="en-US" sz="4400" dirty="0" smtClean="0">
                <a:solidFill>
                  <a:srgbClr val="C00000"/>
                </a:solidFill>
              </a:rPr>
              <a:t> o </a:t>
            </a:r>
            <a:r>
              <a:rPr lang="en-US" sz="4400" dirty="0" err="1" smtClean="0">
                <a:solidFill>
                  <a:srgbClr val="C00000"/>
                </a:solidFill>
              </a:rPr>
              <a:t>crear</a:t>
            </a:r>
            <a:r>
              <a:rPr lang="en-US" sz="4400" dirty="0" smtClean="0">
                <a:solidFill>
                  <a:srgbClr val="C00000"/>
                </a:solidFill>
              </a:rPr>
              <a:t> Valor” no </a:t>
            </a:r>
            <a:r>
              <a:rPr lang="en-US" sz="4400" dirty="0" err="1" smtClean="0">
                <a:solidFill>
                  <a:srgbClr val="C00000"/>
                </a:solidFill>
              </a:rPr>
              <a:t>es</a:t>
            </a:r>
            <a:r>
              <a:rPr lang="en-US" sz="4400" dirty="0" smtClean="0">
                <a:solidFill>
                  <a:srgbClr val="C00000"/>
                </a:solidFill>
              </a:rPr>
              <a:t> un </a:t>
            </a:r>
            <a:r>
              <a:rPr lang="en-US" sz="4400" dirty="0" err="1" smtClean="0">
                <a:solidFill>
                  <a:srgbClr val="C00000"/>
                </a:solidFill>
              </a:rPr>
              <a:t>tabú</a:t>
            </a:r>
            <a:r>
              <a:rPr lang="en-US" sz="4400" dirty="0" smtClean="0">
                <a:solidFill>
                  <a:srgbClr val="C00000"/>
                </a:solidFill>
              </a:rPr>
              <a:t>, </a:t>
            </a:r>
            <a:r>
              <a:rPr lang="en-US" sz="4400" dirty="0" err="1" smtClean="0">
                <a:solidFill>
                  <a:srgbClr val="C00000"/>
                </a:solidFill>
              </a:rPr>
              <a:t>todo</a:t>
            </a:r>
            <a:r>
              <a:rPr lang="en-US" sz="4400" dirty="0" smtClean="0">
                <a:solidFill>
                  <a:srgbClr val="C00000"/>
                </a:solidFill>
              </a:rPr>
              <a:t> el </a:t>
            </a:r>
            <a:r>
              <a:rPr lang="en-US" sz="4400" dirty="0" err="1" smtClean="0">
                <a:solidFill>
                  <a:srgbClr val="C00000"/>
                </a:solidFill>
              </a:rPr>
              <a:t>mundo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</a:rPr>
              <a:t>sabe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</a:rPr>
              <a:t>hacerlo</a:t>
            </a:r>
            <a:endParaRPr lang="en-US" sz="4400" dirty="0">
              <a:solidFill>
                <a:srgbClr val="C00000"/>
              </a:solidFill>
            </a:endParaRPr>
          </a:p>
        </p:txBody>
      </p:sp>
      <p:pic>
        <p:nvPicPr>
          <p:cNvPr id="17" name="Marcador de posición de imagen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27670"/>
            <a:ext cx="3380237" cy="1901879"/>
          </a:xfrm>
          <a:prstGeom prst="rect">
            <a:avLst/>
          </a:prstGeom>
        </p:spPr>
      </p:pic>
      <p:grpSp>
        <p:nvGrpSpPr>
          <p:cNvPr id="18" name="Group 16"/>
          <p:cNvGrpSpPr/>
          <p:nvPr/>
        </p:nvGrpSpPr>
        <p:grpSpPr>
          <a:xfrm>
            <a:off x="4410635" y="193400"/>
            <a:ext cx="15652377" cy="2140374"/>
            <a:chOff x="6251417" y="274082"/>
            <a:chExt cx="12359700" cy="2140374"/>
          </a:xfrm>
        </p:grpSpPr>
        <p:sp>
          <p:nvSpPr>
            <p:cNvPr id="19" name="TextBox 17"/>
            <p:cNvSpPr txBox="1"/>
            <p:nvPr/>
          </p:nvSpPr>
          <p:spPr>
            <a:xfrm>
              <a:off x="6251417" y="274082"/>
              <a:ext cx="12359700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Creando Valor (II)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21" name="Subtitle 2"/>
            <p:cNvSpPr txBox="1">
              <a:spLocks/>
            </p:cNvSpPr>
            <p:nvPr/>
          </p:nvSpPr>
          <p:spPr>
            <a:xfrm>
              <a:off x="6603675" y="1575340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3100" dirty="0">
                  <a:latin typeface="Lato Light"/>
                  <a:cs typeface="Lato Light"/>
                </a:rPr>
                <a:t>¿Crear valor? ¿Qué es? ¿Para qué? </a:t>
              </a:r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1952117" y="4057997"/>
            <a:ext cx="21308817" cy="5749801"/>
          </a:xfrm>
          <a:prstGeom prst="rect">
            <a:avLst/>
          </a:prstGeom>
        </p:spPr>
        <p:txBody>
          <a:bodyPr vert="horz" lIns="243785" tIns="121892" rIns="243785" bIns="121892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4400" dirty="0"/>
              <a:t>Generar valor (o crearlo) va mucho más </a:t>
            </a:r>
            <a:r>
              <a:rPr lang="es-ES" sz="4400" dirty="0" smtClean="0"/>
              <a:t>allá y todos sabemos hacerlo, </a:t>
            </a:r>
            <a:r>
              <a:rPr lang="es-ES" sz="4400" dirty="0"/>
              <a:t>se trata </a:t>
            </a:r>
            <a:r>
              <a:rPr lang="es-ES" sz="4400" dirty="0" smtClean="0"/>
              <a:t>en definitiva de utilizar el sentido común y tener en cuenta que para lograrlo;</a:t>
            </a:r>
            <a:br>
              <a:rPr lang="es-ES" sz="4400" dirty="0" smtClean="0"/>
            </a:br>
            <a:endParaRPr lang="es-ES" sz="4400" dirty="0" smtClean="0"/>
          </a:p>
          <a:p>
            <a:pPr algn="ctr"/>
            <a:r>
              <a:rPr lang="es-ES" sz="4400" dirty="0" smtClean="0"/>
              <a:t>una empresa debe interrelacionarse </a:t>
            </a:r>
            <a:r>
              <a:rPr lang="es-ES" sz="4400" dirty="0"/>
              <a:t>para con su entorno de </a:t>
            </a:r>
            <a:r>
              <a:rPr lang="es-ES" sz="4400" dirty="0">
                <a:solidFill>
                  <a:srgbClr val="C00000"/>
                </a:solidFill>
              </a:rPr>
              <a:t>forma </a:t>
            </a:r>
            <a:r>
              <a:rPr lang="es-ES" sz="4400" dirty="0" smtClean="0">
                <a:solidFill>
                  <a:srgbClr val="C00000"/>
                </a:solidFill>
              </a:rPr>
              <a:t>positiva;</a:t>
            </a:r>
            <a:endParaRPr lang="es-ES" sz="4400" dirty="0" smtClean="0">
              <a:solidFill>
                <a:srgbClr val="C00000"/>
              </a:solidFill>
            </a:endParaRPr>
          </a:p>
          <a:p>
            <a:pPr algn="ctr"/>
            <a:r>
              <a:rPr lang="es-ES" sz="4400" dirty="0" smtClean="0"/>
              <a:t>logrando </a:t>
            </a:r>
            <a:r>
              <a:rPr lang="es-ES" sz="4400" dirty="0"/>
              <a:t>su </a:t>
            </a:r>
            <a:r>
              <a:rPr lang="es-ES" sz="4400" dirty="0">
                <a:solidFill>
                  <a:srgbClr val="C00000"/>
                </a:solidFill>
              </a:rPr>
              <a:t>mayor </a:t>
            </a:r>
            <a:r>
              <a:rPr lang="es-ES" sz="4400" dirty="0" smtClean="0">
                <a:solidFill>
                  <a:srgbClr val="C00000"/>
                </a:solidFill>
              </a:rPr>
              <a:t>satisfacción;</a:t>
            </a:r>
            <a:endParaRPr lang="es-ES" sz="4400" dirty="0" smtClean="0">
              <a:solidFill>
                <a:srgbClr val="C00000"/>
              </a:solidFill>
            </a:endParaRPr>
          </a:p>
          <a:p>
            <a:pPr algn="ctr"/>
            <a:r>
              <a:rPr lang="es-ES" sz="4400" dirty="0"/>
              <a:t>t</a:t>
            </a:r>
            <a:r>
              <a:rPr lang="es-ES" sz="4400" dirty="0" smtClean="0"/>
              <a:t>rasladando sus </a:t>
            </a:r>
            <a:r>
              <a:rPr lang="es-ES" sz="4400" dirty="0"/>
              <a:t>valores de forma </a:t>
            </a:r>
            <a:r>
              <a:rPr lang="es-ES" sz="4400" dirty="0">
                <a:solidFill>
                  <a:srgbClr val="C00000"/>
                </a:solidFill>
              </a:rPr>
              <a:t>más </a:t>
            </a:r>
            <a:r>
              <a:rPr lang="es-ES" sz="4400" dirty="0" smtClean="0">
                <a:solidFill>
                  <a:srgbClr val="C00000"/>
                </a:solidFill>
              </a:rPr>
              <a:t>efectiva que los demás; </a:t>
            </a:r>
            <a:endParaRPr lang="es-ES" sz="4400" dirty="0" smtClean="0">
              <a:solidFill>
                <a:srgbClr val="C00000"/>
              </a:solidFill>
            </a:endParaRPr>
          </a:p>
          <a:p>
            <a:pPr algn="ctr"/>
            <a:r>
              <a:rPr lang="es-ES" sz="4400" dirty="0"/>
              <a:t>g</a:t>
            </a:r>
            <a:r>
              <a:rPr lang="es-ES" sz="4400" dirty="0" smtClean="0"/>
              <a:t>enerando el </a:t>
            </a:r>
            <a:r>
              <a:rPr lang="es-ES" sz="4400" dirty="0" smtClean="0">
                <a:solidFill>
                  <a:srgbClr val="C00000"/>
                </a:solidFill>
              </a:rPr>
              <a:t>mayor impacto posible. </a:t>
            </a:r>
          </a:p>
          <a:p>
            <a:pPr marL="0" indent="0" algn="ctr">
              <a:buNone/>
            </a:pPr>
            <a:endParaRPr lang="es-ES" sz="4400" dirty="0"/>
          </a:p>
          <a:p>
            <a:pPr marL="0" indent="0" algn="ctr">
              <a:buNone/>
            </a:pPr>
            <a:r>
              <a:rPr lang="es-ES" sz="4400" b="1" dirty="0" smtClean="0"/>
              <a:t>Esta </a:t>
            </a:r>
            <a:r>
              <a:rPr lang="es-ES" sz="4400" b="1" dirty="0"/>
              <a:t>interrelación positiva incrementará sus utilidades en el tiempo en el que se mantenga esa buena relación y buenas prácticas de negocio. </a:t>
            </a:r>
          </a:p>
        </p:txBody>
      </p:sp>
      <p:sp>
        <p:nvSpPr>
          <p:cNvPr id="12" name="Rectangle 18"/>
          <p:cNvSpPr/>
          <p:nvPr/>
        </p:nvSpPr>
        <p:spPr>
          <a:xfrm>
            <a:off x="11432898" y="2389985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77098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 txBox="1">
            <a:spLocks/>
          </p:cNvSpPr>
          <p:nvPr/>
        </p:nvSpPr>
        <p:spPr>
          <a:xfrm>
            <a:off x="1599267" y="2937308"/>
            <a:ext cx="21275112" cy="561970"/>
          </a:xfrm>
          <a:prstGeom prst="rect">
            <a:avLst/>
          </a:prstGeom>
        </p:spPr>
        <p:txBody>
          <a:bodyPr lIns="182843" tIns="91422" rIns="182843" bIns="9142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dirty="0" smtClean="0">
                <a:solidFill>
                  <a:srgbClr val="C00000"/>
                </a:solidFill>
              </a:rPr>
              <a:t>“</a:t>
            </a:r>
            <a:r>
              <a:rPr lang="en-US" sz="4400" dirty="0" err="1" smtClean="0">
                <a:solidFill>
                  <a:srgbClr val="C00000"/>
                </a:solidFill>
              </a:rPr>
              <a:t>Generar</a:t>
            </a:r>
            <a:r>
              <a:rPr lang="en-US" sz="4400" dirty="0" smtClean="0">
                <a:solidFill>
                  <a:srgbClr val="C00000"/>
                </a:solidFill>
              </a:rPr>
              <a:t> o </a:t>
            </a:r>
            <a:r>
              <a:rPr lang="en-US" sz="4400" dirty="0" err="1" smtClean="0">
                <a:solidFill>
                  <a:srgbClr val="C00000"/>
                </a:solidFill>
              </a:rPr>
              <a:t>crear</a:t>
            </a:r>
            <a:r>
              <a:rPr lang="en-US" sz="4400" dirty="0" smtClean="0">
                <a:solidFill>
                  <a:srgbClr val="C00000"/>
                </a:solidFill>
              </a:rPr>
              <a:t> Valor” no </a:t>
            </a:r>
            <a:r>
              <a:rPr lang="en-US" sz="4400" dirty="0" err="1" smtClean="0">
                <a:solidFill>
                  <a:srgbClr val="C00000"/>
                </a:solidFill>
              </a:rPr>
              <a:t>es</a:t>
            </a:r>
            <a:r>
              <a:rPr lang="en-US" sz="4400" dirty="0" smtClean="0">
                <a:solidFill>
                  <a:srgbClr val="C00000"/>
                </a:solidFill>
              </a:rPr>
              <a:t> un </a:t>
            </a:r>
            <a:r>
              <a:rPr lang="en-US" sz="4400" dirty="0" err="1" smtClean="0">
                <a:solidFill>
                  <a:srgbClr val="C00000"/>
                </a:solidFill>
              </a:rPr>
              <a:t>tabú</a:t>
            </a:r>
            <a:r>
              <a:rPr lang="en-US" sz="4400" dirty="0" smtClean="0">
                <a:solidFill>
                  <a:srgbClr val="C00000"/>
                </a:solidFill>
              </a:rPr>
              <a:t>, </a:t>
            </a:r>
            <a:r>
              <a:rPr lang="en-US" sz="4400" dirty="0" err="1" smtClean="0">
                <a:solidFill>
                  <a:srgbClr val="C00000"/>
                </a:solidFill>
              </a:rPr>
              <a:t>todo</a:t>
            </a:r>
            <a:r>
              <a:rPr lang="en-US" sz="4400" dirty="0" smtClean="0">
                <a:solidFill>
                  <a:srgbClr val="C00000"/>
                </a:solidFill>
              </a:rPr>
              <a:t> el </a:t>
            </a:r>
            <a:r>
              <a:rPr lang="en-US" sz="4400" dirty="0" err="1" smtClean="0">
                <a:solidFill>
                  <a:srgbClr val="C00000"/>
                </a:solidFill>
              </a:rPr>
              <a:t>mundo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</a:rPr>
              <a:t>sabe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</a:rPr>
              <a:t>hacerlo</a:t>
            </a:r>
            <a:endParaRPr lang="en-US" sz="4400" dirty="0">
              <a:solidFill>
                <a:srgbClr val="C00000"/>
              </a:solidFill>
            </a:endParaRPr>
          </a:p>
        </p:txBody>
      </p:sp>
      <p:pic>
        <p:nvPicPr>
          <p:cNvPr id="17" name="Marcador de posición de imagen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27670"/>
            <a:ext cx="3380237" cy="1901879"/>
          </a:xfrm>
          <a:prstGeom prst="rect">
            <a:avLst/>
          </a:prstGeom>
        </p:spPr>
      </p:pic>
      <p:grpSp>
        <p:nvGrpSpPr>
          <p:cNvPr id="18" name="Group 16"/>
          <p:cNvGrpSpPr/>
          <p:nvPr/>
        </p:nvGrpSpPr>
        <p:grpSpPr>
          <a:xfrm>
            <a:off x="4410635" y="193400"/>
            <a:ext cx="15652377" cy="2140374"/>
            <a:chOff x="6251417" y="274082"/>
            <a:chExt cx="12359700" cy="2140374"/>
          </a:xfrm>
        </p:grpSpPr>
        <p:sp>
          <p:nvSpPr>
            <p:cNvPr id="19" name="TextBox 17"/>
            <p:cNvSpPr txBox="1"/>
            <p:nvPr/>
          </p:nvSpPr>
          <p:spPr>
            <a:xfrm>
              <a:off x="6251417" y="274082"/>
              <a:ext cx="12359700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Creando Valor (III)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21" name="Subtitle 2"/>
            <p:cNvSpPr txBox="1">
              <a:spLocks/>
            </p:cNvSpPr>
            <p:nvPr/>
          </p:nvSpPr>
          <p:spPr>
            <a:xfrm>
              <a:off x="6603675" y="1575340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3100" dirty="0">
                  <a:latin typeface="Lato Light"/>
                  <a:cs typeface="Lato Light"/>
                </a:rPr>
                <a:t>Crear valor, desde el punto de vista moderno (actual) </a:t>
              </a:r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1952117" y="4057997"/>
            <a:ext cx="21308817" cy="9658003"/>
          </a:xfrm>
          <a:prstGeom prst="rect">
            <a:avLst/>
          </a:prstGeom>
        </p:spPr>
        <p:txBody>
          <a:bodyPr vert="horz" lIns="243785" tIns="121892" rIns="243785" bIns="121892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4400" dirty="0" smtClean="0"/>
              <a:t>En </a:t>
            </a:r>
            <a:r>
              <a:rPr lang="es-ES" sz="4400" dirty="0"/>
              <a:t>un entorno altamente competitivo </a:t>
            </a:r>
            <a:r>
              <a:rPr lang="es-ES" sz="4400" dirty="0" smtClean="0"/>
              <a:t>hoy en día y </a:t>
            </a:r>
            <a:r>
              <a:rPr lang="es-ES" sz="4400" dirty="0"/>
              <a:t>acelerado por </a:t>
            </a:r>
            <a:r>
              <a:rPr lang="es-ES" sz="4400" dirty="0" smtClean="0"/>
              <a:t>las nuevas tecnologías, </a:t>
            </a:r>
            <a:r>
              <a:rPr lang="es-ES" sz="4400" b="1" dirty="0"/>
              <a:t>la proyección positiva de una empresa es vital para su distinción en el ecosistema empresarial. </a:t>
            </a:r>
          </a:p>
          <a:p>
            <a:pPr marL="0" indent="0" algn="ctr">
              <a:buNone/>
            </a:pPr>
            <a:endParaRPr lang="es-ES" sz="4400" dirty="0"/>
          </a:p>
          <a:p>
            <a:pPr marL="0" indent="0" algn="ctr">
              <a:buNone/>
            </a:pPr>
            <a:r>
              <a:rPr lang="es-ES" sz="4400" dirty="0"/>
              <a:t>Debemos pensar bien en como ganar al mercado y prácticamente en todo lo que hacemos, pero especialmente hay que entender al cliente, segmento al que va dirigido nuestro producto y/o servicio, éste debe ser único (no necesariamente exclusivo) y, especialmente, posicionarlo adecuadamente en san Google. </a:t>
            </a:r>
            <a:br>
              <a:rPr lang="es-ES" sz="4400" dirty="0"/>
            </a:br>
            <a:endParaRPr lang="es-ES" sz="4400" dirty="0"/>
          </a:p>
          <a:p>
            <a:pPr marL="0" indent="0" algn="ctr">
              <a:buNone/>
            </a:pPr>
            <a:r>
              <a:rPr lang="es-ES" sz="4400" b="1" dirty="0">
                <a:solidFill>
                  <a:srgbClr val="C00000"/>
                </a:solidFill>
              </a:rPr>
              <a:t>Entonces podríamos decir que ¿generar valor </a:t>
            </a:r>
            <a:r>
              <a:rPr lang="es-ES" sz="4400" b="1" dirty="0" smtClean="0">
                <a:solidFill>
                  <a:srgbClr val="C00000"/>
                </a:solidFill>
              </a:rPr>
              <a:t>es </a:t>
            </a:r>
            <a:r>
              <a:rPr lang="es-ES" sz="4400" b="1" dirty="0">
                <a:solidFill>
                  <a:srgbClr val="C00000"/>
                </a:solidFill>
              </a:rPr>
              <a:t>generar capital? </a:t>
            </a:r>
            <a:r>
              <a:rPr lang="es-ES" sz="4400" b="1" dirty="0" smtClean="0">
                <a:solidFill>
                  <a:srgbClr val="C00000"/>
                </a:solidFill>
              </a:rPr>
              <a:t/>
            </a:r>
            <a:br>
              <a:rPr lang="es-ES" sz="4400" b="1" dirty="0" smtClean="0">
                <a:solidFill>
                  <a:srgbClr val="C00000"/>
                </a:solidFill>
              </a:rPr>
            </a:br>
            <a:r>
              <a:rPr lang="es-ES" sz="4400" b="1" dirty="0" smtClean="0">
                <a:solidFill>
                  <a:srgbClr val="C00000"/>
                </a:solidFill>
              </a:rPr>
              <a:t>La </a:t>
            </a:r>
            <a:r>
              <a:rPr lang="es-ES" sz="4400" b="1" dirty="0">
                <a:solidFill>
                  <a:srgbClr val="C00000"/>
                </a:solidFill>
              </a:rPr>
              <a:t>respuesta es si</a:t>
            </a:r>
            <a:r>
              <a:rPr lang="es-ES" sz="4400" b="1" dirty="0" smtClean="0">
                <a:solidFill>
                  <a:srgbClr val="C00000"/>
                </a:solidFill>
              </a:rPr>
              <a:t>.</a:t>
            </a:r>
            <a:endParaRPr lang="es-ES" sz="44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s-ES" sz="4400" b="1" dirty="0"/>
          </a:p>
        </p:txBody>
      </p:sp>
      <p:sp>
        <p:nvSpPr>
          <p:cNvPr id="12" name="Rectangle 18"/>
          <p:cNvSpPr/>
          <p:nvPr/>
        </p:nvSpPr>
        <p:spPr>
          <a:xfrm>
            <a:off x="11432898" y="2389985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969768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 txBox="1">
            <a:spLocks/>
          </p:cNvSpPr>
          <p:nvPr/>
        </p:nvSpPr>
        <p:spPr>
          <a:xfrm>
            <a:off x="1599267" y="2937308"/>
            <a:ext cx="21275112" cy="561970"/>
          </a:xfrm>
          <a:prstGeom prst="rect">
            <a:avLst/>
          </a:prstGeom>
        </p:spPr>
        <p:txBody>
          <a:bodyPr lIns="182843" tIns="91422" rIns="182843" bIns="9142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4400" dirty="0">
                <a:solidFill>
                  <a:srgbClr val="C00000"/>
                </a:solidFill>
              </a:rPr>
              <a:t>Crear valor, desde el punto de vista post moderno (mitad de siglo XXI y más allá</a:t>
            </a:r>
            <a:r>
              <a:rPr lang="es-ES" sz="4400" dirty="0" smtClean="0">
                <a:solidFill>
                  <a:srgbClr val="C00000"/>
                </a:solidFill>
              </a:rPr>
              <a:t>)</a:t>
            </a:r>
            <a:endParaRPr lang="es-ES" sz="4400" dirty="0">
              <a:solidFill>
                <a:srgbClr val="C00000"/>
              </a:solidFill>
            </a:endParaRPr>
          </a:p>
        </p:txBody>
      </p:sp>
      <p:pic>
        <p:nvPicPr>
          <p:cNvPr id="17" name="Marcador de posición de imagen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27670"/>
            <a:ext cx="3380237" cy="1901879"/>
          </a:xfrm>
          <a:prstGeom prst="rect">
            <a:avLst/>
          </a:prstGeom>
        </p:spPr>
      </p:pic>
      <p:grpSp>
        <p:nvGrpSpPr>
          <p:cNvPr id="18" name="Group 16"/>
          <p:cNvGrpSpPr/>
          <p:nvPr/>
        </p:nvGrpSpPr>
        <p:grpSpPr>
          <a:xfrm>
            <a:off x="4410635" y="193400"/>
            <a:ext cx="15652377" cy="2140374"/>
            <a:chOff x="6251417" y="274082"/>
            <a:chExt cx="12359700" cy="2140374"/>
          </a:xfrm>
        </p:grpSpPr>
        <p:sp>
          <p:nvSpPr>
            <p:cNvPr id="19" name="TextBox 17"/>
            <p:cNvSpPr txBox="1"/>
            <p:nvPr/>
          </p:nvSpPr>
          <p:spPr>
            <a:xfrm>
              <a:off x="6251417" y="274082"/>
              <a:ext cx="12359700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Creando Valor (IV)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21" name="Subtitle 2"/>
            <p:cNvSpPr txBox="1">
              <a:spLocks/>
            </p:cNvSpPr>
            <p:nvPr/>
          </p:nvSpPr>
          <p:spPr>
            <a:xfrm>
              <a:off x="6603675" y="1575340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3100" dirty="0">
                  <a:latin typeface="Lato Light"/>
                  <a:cs typeface="Lato Light"/>
                </a:rPr>
                <a:t>Crear valor, desde el punto de vista moderno (actual) </a:t>
              </a:r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1952117" y="4057997"/>
            <a:ext cx="21308817" cy="9658003"/>
          </a:xfrm>
          <a:prstGeom prst="rect">
            <a:avLst/>
          </a:prstGeom>
        </p:spPr>
        <p:txBody>
          <a:bodyPr vert="horz" lIns="243785" tIns="121892" rIns="243785" bIns="121892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4400" dirty="0"/>
              <a:t>En muchas ocasiones no tenemos en cuenta el que la realidad </a:t>
            </a:r>
            <a:r>
              <a:rPr lang="es-ES" sz="4400" dirty="0" smtClean="0"/>
              <a:t>digital, </a:t>
            </a:r>
            <a:r>
              <a:rPr lang="es-ES" sz="4400" dirty="0"/>
              <a:t>en la que ya estamos inmersos, tiene mucho más impacto e </a:t>
            </a:r>
            <a:r>
              <a:rPr lang="es-ES" sz="4400" dirty="0" smtClean="0"/>
              <a:t>importancia </a:t>
            </a:r>
            <a:r>
              <a:rPr lang="es-ES" sz="4400" dirty="0"/>
              <a:t>en nuestra vida actual, de la que consideramos o creemos. </a:t>
            </a:r>
            <a:br>
              <a:rPr lang="es-ES" sz="4400" dirty="0"/>
            </a:br>
            <a:r>
              <a:rPr lang="es-ES" sz="4400" dirty="0"/>
              <a:t/>
            </a:r>
            <a:br>
              <a:rPr lang="es-ES" sz="4400" dirty="0"/>
            </a:br>
            <a:r>
              <a:rPr lang="es-ES" sz="4400" dirty="0"/>
              <a:t>En este nuevo tejido de inteligencia artificial, compartido y creado por todos desde una conciencia "real", se han escrito </a:t>
            </a:r>
            <a:r>
              <a:rPr lang="es-ES" sz="4400" dirty="0" smtClean="0"/>
              <a:t>por ejemplo más </a:t>
            </a:r>
            <a:r>
              <a:rPr lang="es-ES" sz="4400" dirty="0"/>
              <a:t>publicaciones (y páginas) desde el año 2000 hasta el 2017 que más libros que en toda nuestra Historia. Todo lo que escribimos queda escrito, archivado y clasificado.  </a:t>
            </a:r>
            <a:br>
              <a:rPr lang="es-ES" sz="4400" dirty="0"/>
            </a:br>
            <a:r>
              <a:rPr lang="es-ES" sz="4400" dirty="0"/>
              <a:t/>
            </a:r>
            <a:br>
              <a:rPr lang="es-ES" sz="4400" dirty="0"/>
            </a:br>
            <a:r>
              <a:rPr lang="es-ES" sz="4400" b="1" dirty="0">
                <a:solidFill>
                  <a:srgbClr val="C00000"/>
                </a:solidFill>
              </a:rPr>
              <a:t>Entonces ¿por qué no pensar y tratar a nuestra empresa como un ser vivo inmerso en una inteligencia colectiva y ahora artificial</a:t>
            </a:r>
            <a:r>
              <a:rPr lang="es-ES" sz="4400" b="1" dirty="0" smtClean="0">
                <a:solidFill>
                  <a:srgbClr val="C00000"/>
                </a:solidFill>
              </a:rPr>
              <a:t>?</a:t>
            </a:r>
            <a:r>
              <a:rPr lang="es-ES" sz="4400" b="1" dirty="0">
                <a:solidFill>
                  <a:srgbClr val="C00000"/>
                </a:solidFill>
              </a:rPr>
              <a:t> </a:t>
            </a:r>
            <a:endParaRPr lang="es-ES" sz="4400" b="1" dirty="0" smtClean="0">
              <a:solidFill>
                <a:srgbClr val="C00000"/>
              </a:solidFill>
            </a:endParaRPr>
          </a:p>
        </p:txBody>
      </p:sp>
      <p:sp>
        <p:nvSpPr>
          <p:cNvPr id="12" name="Rectangle 18"/>
          <p:cNvSpPr/>
          <p:nvPr/>
        </p:nvSpPr>
        <p:spPr>
          <a:xfrm>
            <a:off x="11432898" y="2389985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371084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 txBox="1">
            <a:spLocks/>
          </p:cNvSpPr>
          <p:nvPr/>
        </p:nvSpPr>
        <p:spPr>
          <a:xfrm>
            <a:off x="1599267" y="2937308"/>
            <a:ext cx="21275112" cy="561970"/>
          </a:xfrm>
          <a:prstGeom prst="rect">
            <a:avLst/>
          </a:prstGeom>
        </p:spPr>
        <p:txBody>
          <a:bodyPr lIns="182843" tIns="91422" rIns="182843" bIns="9142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dirty="0" smtClean="0">
                <a:solidFill>
                  <a:srgbClr val="C00000"/>
                </a:solidFill>
              </a:rPr>
              <a:t>CANVAS DIGITAL</a:t>
            </a:r>
            <a:endParaRPr lang="en-US" sz="4400" dirty="0">
              <a:solidFill>
                <a:srgbClr val="C00000"/>
              </a:solidFill>
            </a:endParaRPr>
          </a:p>
        </p:txBody>
      </p:sp>
      <p:pic>
        <p:nvPicPr>
          <p:cNvPr id="17" name="Marcador de posición de imagen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27670"/>
            <a:ext cx="3380237" cy="1901879"/>
          </a:xfrm>
          <a:prstGeom prst="rect">
            <a:avLst/>
          </a:prstGeom>
        </p:spPr>
      </p:pic>
      <p:grpSp>
        <p:nvGrpSpPr>
          <p:cNvPr id="18" name="Group 16"/>
          <p:cNvGrpSpPr/>
          <p:nvPr/>
        </p:nvGrpSpPr>
        <p:grpSpPr>
          <a:xfrm>
            <a:off x="4410635" y="193400"/>
            <a:ext cx="15652377" cy="2140374"/>
            <a:chOff x="6251417" y="274082"/>
            <a:chExt cx="12359700" cy="2140374"/>
          </a:xfrm>
        </p:grpSpPr>
        <p:sp>
          <p:nvSpPr>
            <p:cNvPr id="19" name="TextBox 17"/>
            <p:cNvSpPr txBox="1"/>
            <p:nvPr/>
          </p:nvSpPr>
          <p:spPr>
            <a:xfrm>
              <a:off x="6251417" y="274082"/>
              <a:ext cx="12359700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Creando Valor Digital (I)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21" name="Subtitle 2"/>
            <p:cNvSpPr txBox="1">
              <a:spLocks/>
            </p:cNvSpPr>
            <p:nvPr/>
          </p:nvSpPr>
          <p:spPr>
            <a:xfrm>
              <a:off x="6603675" y="1575340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3100" dirty="0">
                  <a:latin typeface="Lato Light"/>
                  <a:cs typeface="Lato Light"/>
                </a:rPr>
                <a:t>Generando valor, orientando el modelo CANVAS hacia el universo </a:t>
              </a:r>
              <a:r>
                <a:rPr lang="es-ES" sz="3100" dirty="0" smtClean="0">
                  <a:latin typeface="Lato Light"/>
                  <a:cs typeface="Lato Light"/>
                </a:rPr>
                <a:t>digital</a:t>
              </a:r>
              <a:endParaRPr lang="es-ES" sz="3100" dirty="0">
                <a:latin typeface="Lato Light"/>
                <a:cs typeface="Lato Light"/>
              </a:endParaRPr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1952117" y="4057997"/>
            <a:ext cx="21308817" cy="9658002"/>
          </a:xfrm>
          <a:prstGeom prst="rect">
            <a:avLst/>
          </a:prstGeom>
        </p:spPr>
        <p:txBody>
          <a:bodyPr vert="horz" lIns="243785" tIns="121892" rIns="243785" bIns="121892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>Clientes</a:t>
            </a: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>. </a:t>
            </a: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>Segmentación </a:t>
            </a: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>de los mismos, para conocer el nicho de mercado y las oportunidades del negocio. </a:t>
            </a:r>
            <a:r>
              <a:rPr lang="es-ES" sz="3600" b="1" dirty="0" smtClean="0"/>
              <a:t/>
            </a:r>
            <a:br>
              <a:rPr lang="es-ES" sz="3600" b="1" dirty="0" smtClean="0"/>
            </a:br>
            <a:endParaRPr lang="es-ES" sz="3600" b="1" dirty="0"/>
          </a:p>
          <a:p>
            <a:pPr marL="0" indent="0" algn="ctr">
              <a:buNone/>
            </a:pPr>
            <a:r>
              <a:rPr lang="es-ES" sz="3600" b="1" dirty="0" smtClean="0"/>
              <a:t>Algunas </a:t>
            </a:r>
            <a:r>
              <a:rPr lang="es-ES" sz="3600" b="1" dirty="0" smtClean="0"/>
              <a:t>herramientas antes de comenzar (pre-</a:t>
            </a:r>
            <a:r>
              <a:rPr lang="es-ES" sz="3600" b="1" dirty="0" err="1" smtClean="0"/>
              <a:t>canvas</a:t>
            </a:r>
            <a:r>
              <a:rPr lang="es-ES" sz="3600" b="1" dirty="0" smtClean="0"/>
              <a:t>) </a:t>
            </a:r>
            <a:r>
              <a:rPr lang="es-ES" sz="3600" b="1" dirty="0" smtClean="0"/>
              <a:t/>
            </a:r>
            <a:br>
              <a:rPr lang="es-ES" sz="3600" b="1" dirty="0" smtClean="0"/>
            </a:br>
            <a:endParaRPr lang="es-ES" sz="3600" b="1" dirty="0"/>
          </a:p>
          <a:p>
            <a:pPr marL="0" indent="0" algn="ctr">
              <a:buNone/>
            </a:pPr>
            <a:r>
              <a:rPr lang="es-ES" sz="3600" b="1" dirty="0" smtClean="0"/>
              <a:t>Google </a:t>
            </a:r>
            <a:r>
              <a:rPr lang="es-ES" sz="3600" b="1" dirty="0" err="1"/>
              <a:t>Keyword</a:t>
            </a:r>
            <a:r>
              <a:rPr lang="es-ES" sz="3600" b="1" dirty="0"/>
              <a:t> </a:t>
            </a:r>
            <a:r>
              <a:rPr lang="es-ES" sz="3600" b="1" dirty="0" err="1" smtClean="0"/>
              <a:t>Planne</a:t>
            </a:r>
            <a:r>
              <a:rPr lang="es-ES" sz="3600" b="1" dirty="0" smtClean="0"/>
              <a:t>. </a:t>
            </a:r>
            <a:r>
              <a:rPr lang="es-ES" sz="3600" dirty="0" smtClean="0"/>
              <a:t>Herramienta </a:t>
            </a:r>
            <a:r>
              <a:rPr lang="es-ES" sz="3600" dirty="0"/>
              <a:t>ideal para </a:t>
            </a:r>
            <a:r>
              <a:rPr lang="es-ES" sz="3600" b="1" dirty="0"/>
              <a:t>comprender lo que realmente buscan las personas en Google, y descubrir qué palabras se utilizan para procurar un determinado producto o servicio</a:t>
            </a:r>
            <a:r>
              <a:rPr lang="es-ES" sz="3600" dirty="0"/>
              <a:t>. Funciona como una base para cualquier planificación SEO y es gratuita</a:t>
            </a:r>
            <a:r>
              <a:rPr lang="es-ES" sz="3600" dirty="0" smtClean="0"/>
              <a:t>.</a:t>
            </a:r>
            <a:endParaRPr lang="es-ES" sz="3600" dirty="0"/>
          </a:p>
          <a:p>
            <a:pPr marL="0" indent="0" algn="ctr">
              <a:buNone/>
            </a:pPr>
            <a:endParaRPr lang="es-ES" sz="3600" b="1" dirty="0"/>
          </a:p>
          <a:p>
            <a:pPr marL="0" indent="0" algn="ctr">
              <a:buNone/>
            </a:pPr>
            <a:r>
              <a:rPr lang="es-ES" sz="3600" b="1" dirty="0"/>
              <a:t>Google </a:t>
            </a:r>
            <a:r>
              <a:rPr lang="es-ES" sz="3600" b="1" dirty="0" err="1"/>
              <a:t>Trends</a:t>
            </a:r>
            <a:r>
              <a:rPr lang="es-ES" sz="3600" b="1" dirty="0"/>
              <a:t>. </a:t>
            </a:r>
            <a:r>
              <a:rPr lang="es-ES" sz="3600" dirty="0" smtClean="0"/>
              <a:t>Otra </a:t>
            </a:r>
            <a:r>
              <a:rPr lang="es-ES" sz="3600" dirty="0"/>
              <a:t>herramienta de Google disponible </a:t>
            </a:r>
            <a:r>
              <a:rPr lang="es-ES" sz="3600" dirty="0" smtClean="0"/>
              <a:t>gratuitamente, </a:t>
            </a:r>
            <a:r>
              <a:rPr lang="es-ES" sz="3600" b="1" dirty="0" smtClean="0"/>
              <a:t>con </a:t>
            </a:r>
            <a:r>
              <a:rPr lang="es-ES" sz="3600" b="1" dirty="0"/>
              <a:t>hincapié en las tendencias, ayuda a comparar varias regiones, países y periodos de tiempo</a:t>
            </a:r>
            <a:r>
              <a:rPr lang="es-ES" sz="3600" dirty="0"/>
              <a:t>, con el objetivo de comprender las tendencias en la investigación de un </a:t>
            </a:r>
            <a:r>
              <a:rPr lang="es-ES" sz="3600" dirty="0" smtClean="0"/>
              <a:t>determinado asunto</a:t>
            </a:r>
            <a:r>
              <a:rPr lang="es-ES" sz="3600" dirty="0"/>
              <a:t>. </a:t>
            </a:r>
          </a:p>
          <a:p>
            <a:pPr marL="0" indent="0" algn="ctr">
              <a:buNone/>
            </a:pPr>
            <a:endParaRPr lang="es-ES" sz="3600" dirty="0"/>
          </a:p>
          <a:p>
            <a:pPr marL="0" indent="0" algn="ctr">
              <a:buNone/>
            </a:pPr>
            <a:r>
              <a:rPr lang="es-ES" sz="3600" b="1" dirty="0" err="1"/>
              <a:t>SEMRush</a:t>
            </a:r>
            <a:r>
              <a:rPr lang="es-ES" sz="3600" b="1" dirty="0"/>
              <a:t>. </a:t>
            </a:r>
            <a:r>
              <a:rPr lang="es-ES" sz="3600" dirty="0" smtClean="0"/>
              <a:t>Es </a:t>
            </a:r>
            <a:r>
              <a:rPr lang="es-ES" sz="3600" dirty="0"/>
              <a:t>capaz de enumerar todas las palabras clave por medio de las cuales un </a:t>
            </a:r>
            <a:r>
              <a:rPr lang="es-ES" sz="3600" b="1" dirty="0"/>
              <a:t>sitio consigue aparecer en las primeras páginas de resultados.</a:t>
            </a:r>
            <a:endParaRPr lang="en-US" sz="3600" b="1" dirty="0">
              <a:solidFill>
                <a:srgbClr val="C00000"/>
              </a:solidFill>
              <a:latin typeface="Lato Light"/>
              <a:cs typeface="Lato Light"/>
            </a:endParaRPr>
          </a:p>
        </p:txBody>
      </p:sp>
      <p:sp>
        <p:nvSpPr>
          <p:cNvPr id="12" name="Rectangle 18"/>
          <p:cNvSpPr/>
          <p:nvPr/>
        </p:nvSpPr>
        <p:spPr>
          <a:xfrm>
            <a:off x="11432898" y="2389985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51904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 txBox="1">
            <a:spLocks/>
          </p:cNvSpPr>
          <p:nvPr/>
        </p:nvSpPr>
        <p:spPr>
          <a:xfrm>
            <a:off x="1599267" y="2937308"/>
            <a:ext cx="21275112" cy="561970"/>
          </a:xfrm>
          <a:prstGeom prst="rect">
            <a:avLst/>
          </a:prstGeom>
        </p:spPr>
        <p:txBody>
          <a:bodyPr lIns="182843" tIns="91422" rIns="182843" bIns="9142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dirty="0" smtClean="0">
                <a:solidFill>
                  <a:srgbClr val="C00000"/>
                </a:solidFill>
              </a:rPr>
              <a:t>CANVAS DIGITAL</a:t>
            </a:r>
            <a:endParaRPr lang="en-US" sz="4400" dirty="0">
              <a:solidFill>
                <a:srgbClr val="C00000"/>
              </a:solidFill>
            </a:endParaRPr>
          </a:p>
        </p:txBody>
      </p:sp>
      <p:pic>
        <p:nvPicPr>
          <p:cNvPr id="17" name="Marcador de posición de imagen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27670"/>
            <a:ext cx="3380237" cy="1901879"/>
          </a:xfrm>
          <a:prstGeom prst="rect">
            <a:avLst/>
          </a:prstGeom>
        </p:spPr>
      </p:pic>
      <p:grpSp>
        <p:nvGrpSpPr>
          <p:cNvPr id="18" name="Group 16"/>
          <p:cNvGrpSpPr/>
          <p:nvPr/>
        </p:nvGrpSpPr>
        <p:grpSpPr>
          <a:xfrm>
            <a:off x="4410635" y="193400"/>
            <a:ext cx="15652377" cy="2140374"/>
            <a:chOff x="6251417" y="274082"/>
            <a:chExt cx="12359700" cy="2140374"/>
          </a:xfrm>
        </p:grpSpPr>
        <p:sp>
          <p:nvSpPr>
            <p:cNvPr id="19" name="TextBox 17"/>
            <p:cNvSpPr txBox="1"/>
            <p:nvPr/>
          </p:nvSpPr>
          <p:spPr>
            <a:xfrm>
              <a:off x="6251417" y="274082"/>
              <a:ext cx="12359700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Creando Valor Digital (II)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21" name="Subtitle 2"/>
            <p:cNvSpPr txBox="1">
              <a:spLocks/>
            </p:cNvSpPr>
            <p:nvPr/>
          </p:nvSpPr>
          <p:spPr>
            <a:xfrm>
              <a:off x="6603675" y="1575340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3100" dirty="0">
                  <a:latin typeface="Lato Light"/>
                  <a:cs typeface="Lato Light"/>
                </a:rPr>
                <a:t>Generando valor, orientando el modelo CANVAS hacia el universo </a:t>
              </a:r>
              <a:r>
                <a:rPr lang="es-ES" sz="3100" dirty="0" smtClean="0">
                  <a:latin typeface="Lato Light"/>
                  <a:cs typeface="Lato Light"/>
                </a:rPr>
                <a:t>digital</a:t>
              </a:r>
              <a:endParaRPr lang="es-ES" sz="3100" dirty="0">
                <a:latin typeface="Lato Light"/>
                <a:cs typeface="Lato Light"/>
              </a:endParaRPr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1952117" y="4057997"/>
            <a:ext cx="21308817" cy="10411038"/>
          </a:xfrm>
          <a:prstGeom prst="rect">
            <a:avLst/>
          </a:prstGeom>
        </p:spPr>
        <p:txBody>
          <a:bodyPr vert="horz" lIns="243785" tIns="121892" rIns="243785" bIns="121892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3600" b="1" dirty="0" smtClean="0"/>
              <a:t>Herramientas a  contemplar para desarrollar el </a:t>
            </a:r>
            <a:r>
              <a:rPr lang="es-ES" sz="3600" b="1" dirty="0" err="1" smtClean="0"/>
              <a:t>canvas</a:t>
            </a:r>
            <a:r>
              <a:rPr lang="es-ES" sz="3600" b="1" dirty="0" smtClean="0"/>
              <a:t> digital</a:t>
            </a:r>
          </a:p>
          <a:p>
            <a:pPr marL="0" indent="0" algn="ctr">
              <a:buNone/>
            </a:pPr>
            <a:endParaRPr lang="es-ES" sz="3600" b="1" dirty="0"/>
          </a:p>
          <a:p>
            <a:pPr marL="0" indent="0" algn="ctr">
              <a:buNone/>
            </a:pPr>
            <a:r>
              <a:rPr lang="es-ES" sz="3600" b="1" dirty="0"/>
              <a:t> </a:t>
            </a:r>
            <a:r>
              <a:rPr lang="es-ES" sz="3600" b="1" dirty="0" smtClean="0"/>
              <a:t>Google </a:t>
            </a:r>
            <a:r>
              <a:rPr lang="es-ES" sz="3600" b="1" dirty="0" err="1" smtClean="0"/>
              <a:t>Analytics</a:t>
            </a:r>
            <a:r>
              <a:rPr lang="es-ES" sz="3600" b="1" dirty="0" smtClean="0"/>
              <a:t> </a:t>
            </a:r>
          </a:p>
          <a:p>
            <a:pPr marL="0" indent="0" algn="ctr">
              <a:buNone/>
            </a:pPr>
            <a:r>
              <a:rPr lang="es-ES" sz="3600" dirty="0" smtClean="0"/>
              <a:t>Disponible </a:t>
            </a:r>
            <a:r>
              <a:rPr lang="es-ES" sz="3600" dirty="0"/>
              <a:t>gratuitamente por Google y de fácil implementación, esta herramienta ayuda a conocer mejor al público-objetivo cuando el sitio genera un tráfico suficiente. </a:t>
            </a:r>
            <a:r>
              <a:rPr lang="es-ES" sz="3600" b="1" dirty="0"/>
              <a:t>El gran  </a:t>
            </a:r>
            <a:r>
              <a:rPr lang="es-ES" sz="3600" b="1" dirty="0" smtClean="0"/>
              <a:t>logro es </a:t>
            </a:r>
            <a:r>
              <a:rPr lang="es-ES" sz="3600" b="1" dirty="0"/>
              <a:t>descubrir información útil sobre las personas que acceden a tu sitio, como la edad, el género y sus intereses. </a:t>
            </a:r>
          </a:p>
          <a:p>
            <a:pPr marL="0" indent="0" algn="ctr">
              <a:buNone/>
            </a:pPr>
            <a:endParaRPr lang="es-ES" sz="3600" b="1" dirty="0"/>
          </a:p>
          <a:p>
            <a:pPr marL="0" indent="0" algn="ctr">
              <a:buNone/>
            </a:pPr>
            <a:r>
              <a:rPr lang="es-ES" sz="3600" b="1" dirty="0" err="1" smtClean="0"/>
              <a:t>Similarweb</a:t>
            </a:r>
            <a:r>
              <a:rPr lang="es-ES" sz="3600" b="1" dirty="0" smtClean="0"/>
              <a:t> </a:t>
            </a:r>
          </a:p>
          <a:p>
            <a:pPr marL="0" indent="0" algn="ctr">
              <a:buNone/>
            </a:pPr>
            <a:r>
              <a:rPr lang="es-ES" sz="3600" dirty="0" smtClean="0"/>
              <a:t>Orientada </a:t>
            </a:r>
            <a:r>
              <a:rPr lang="es-ES" sz="3600" dirty="0"/>
              <a:t>a la audiencia del sitio. La herramienta genera datos fundamentales para evaluar su desempeño, como volumen y fuente de tráfico y estadísticas de comportamiento de los visitantes (tiempo promedio de visita, por </a:t>
            </a:r>
            <a:r>
              <a:rPr lang="es-ES" sz="3600" dirty="0" smtClean="0"/>
              <a:t>ejemplo)</a:t>
            </a:r>
          </a:p>
          <a:p>
            <a:pPr marL="0" indent="0" algn="ctr">
              <a:buNone/>
            </a:pPr>
            <a:endParaRPr lang="es-ES" sz="3600" dirty="0"/>
          </a:p>
          <a:p>
            <a:pPr marL="0" indent="0" algn="ctr">
              <a:buNone/>
            </a:pPr>
            <a:r>
              <a:rPr lang="es-ES" sz="3600" dirty="0" smtClean="0"/>
              <a:t>Con </a:t>
            </a:r>
            <a:r>
              <a:rPr lang="es-ES" sz="3600" dirty="0"/>
              <a:t>la versión pro, es posible analizar el perfil de los visitantes de una determinada página como también descubrir a qué otros sitios acceden.</a:t>
            </a:r>
            <a:endParaRPr lang="en-US" sz="3600" dirty="0">
              <a:solidFill>
                <a:srgbClr val="C00000"/>
              </a:solidFill>
              <a:latin typeface="Lato Light"/>
              <a:cs typeface="Lato Light"/>
            </a:endParaRPr>
          </a:p>
        </p:txBody>
      </p:sp>
      <p:sp>
        <p:nvSpPr>
          <p:cNvPr id="12" name="Rectangle 18"/>
          <p:cNvSpPr/>
          <p:nvPr/>
        </p:nvSpPr>
        <p:spPr>
          <a:xfrm>
            <a:off x="11432898" y="2389985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5848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 txBox="1">
            <a:spLocks/>
          </p:cNvSpPr>
          <p:nvPr/>
        </p:nvSpPr>
        <p:spPr>
          <a:xfrm>
            <a:off x="1599267" y="2937308"/>
            <a:ext cx="21275112" cy="561970"/>
          </a:xfrm>
          <a:prstGeom prst="rect">
            <a:avLst/>
          </a:prstGeom>
        </p:spPr>
        <p:txBody>
          <a:bodyPr lIns="182843" tIns="91422" rIns="182843" bIns="9142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dirty="0" smtClean="0">
                <a:solidFill>
                  <a:srgbClr val="C00000"/>
                </a:solidFill>
              </a:rPr>
              <a:t>CANVAS DIGITAL</a:t>
            </a:r>
            <a:endParaRPr lang="en-US" sz="4400" dirty="0">
              <a:solidFill>
                <a:srgbClr val="C00000"/>
              </a:solidFill>
            </a:endParaRPr>
          </a:p>
        </p:txBody>
      </p:sp>
      <p:pic>
        <p:nvPicPr>
          <p:cNvPr id="17" name="Marcador de posición de imagen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27670"/>
            <a:ext cx="3380237" cy="1901879"/>
          </a:xfrm>
          <a:prstGeom prst="rect">
            <a:avLst/>
          </a:prstGeom>
        </p:spPr>
      </p:pic>
      <p:grpSp>
        <p:nvGrpSpPr>
          <p:cNvPr id="18" name="Group 16"/>
          <p:cNvGrpSpPr/>
          <p:nvPr/>
        </p:nvGrpSpPr>
        <p:grpSpPr>
          <a:xfrm>
            <a:off x="4410635" y="193400"/>
            <a:ext cx="15652377" cy="2140374"/>
            <a:chOff x="6251417" y="274082"/>
            <a:chExt cx="12359700" cy="2140374"/>
          </a:xfrm>
        </p:grpSpPr>
        <p:sp>
          <p:nvSpPr>
            <p:cNvPr id="19" name="TextBox 17"/>
            <p:cNvSpPr txBox="1"/>
            <p:nvPr/>
          </p:nvSpPr>
          <p:spPr>
            <a:xfrm>
              <a:off x="6251417" y="274082"/>
              <a:ext cx="12359700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Creando Valor Digital (III)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21" name="Subtitle 2"/>
            <p:cNvSpPr txBox="1">
              <a:spLocks/>
            </p:cNvSpPr>
            <p:nvPr/>
          </p:nvSpPr>
          <p:spPr>
            <a:xfrm>
              <a:off x="6603675" y="1575340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3100" dirty="0">
                  <a:latin typeface="Lato Light"/>
                  <a:cs typeface="Lato Light"/>
                </a:rPr>
                <a:t>Generando valor, orientando el modelo CANVAS hacia el universo </a:t>
              </a:r>
              <a:r>
                <a:rPr lang="es-ES" sz="3100" dirty="0" smtClean="0">
                  <a:latin typeface="Lato Light"/>
                  <a:cs typeface="Lato Light"/>
                </a:rPr>
                <a:t>digital</a:t>
              </a:r>
              <a:endParaRPr lang="es-ES" sz="3100" dirty="0">
                <a:latin typeface="Lato Light"/>
                <a:cs typeface="Lato Light"/>
              </a:endParaRPr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1952117" y="4057997"/>
            <a:ext cx="21308817" cy="5749801"/>
          </a:xfrm>
          <a:prstGeom prst="rect">
            <a:avLst/>
          </a:prstGeom>
        </p:spPr>
        <p:txBody>
          <a:bodyPr vert="horz" lIns="243785" tIns="121892" rIns="243785" bIns="121892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>Relación para con los </a:t>
            </a: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>clientes (Establecer </a:t>
            </a: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>la relación que mantendremos con los </a:t>
            </a: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>clientes)</a:t>
            </a:r>
            <a:endParaRPr lang="es-ES" sz="4400" dirty="0">
              <a:solidFill>
                <a:srgbClr val="C00000"/>
              </a:solidFill>
              <a:latin typeface="Lato" panose="020F0502020204030203" pitchFamily="34" charset="0"/>
            </a:endParaRPr>
          </a:p>
          <a:p>
            <a:pPr marL="0" indent="0" algn="ctr">
              <a:buNone/>
            </a:pP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> </a:t>
            </a:r>
          </a:p>
          <a:p>
            <a:pPr marL="0" indent="0" algn="ctr">
              <a:buNone/>
            </a:pPr>
            <a:r>
              <a:rPr lang="es-ES" sz="3500" b="1" dirty="0" smtClean="0"/>
              <a:t>Web  </a:t>
            </a:r>
            <a:endParaRPr lang="es-ES" sz="3500" b="1" dirty="0"/>
          </a:p>
          <a:p>
            <a:pPr marL="0" indent="0" algn="ctr">
              <a:buNone/>
            </a:pPr>
            <a:r>
              <a:rPr lang="es-ES" sz="3500" dirty="0" smtClean="0"/>
              <a:t>Relación </a:t>
            </a:r>
            <a:r>
              <a:rPr lang="es-ES" sz="3500" dirty="0"/>
              <a:t>para tus clientes en tu web, que hacen, como la recorren, ¿se suscriben a la </a:t>
            </a:r>
            <a:r>
              <a:rPr lang="es-ES" sz="3500" dirty="0" err="1"/>
              <a:t>newsletter</a:t>
            </a:r>
            <a:r>
              <a:rPr lang="es-ES" sz="3500" dirty="0"/>
              <a:t>? ¿Qué propuesta de valor tengo a la vista? </a:t>
            </a:r>
          </a:p>
          <a:p>
            <a:pPr marL="0" indent="0" algn="ctr">
              <a:buNone/>
            </a:pPr>
            <a:endParaRPr lang="es-ES" sz="3500" b="1" dirty="0"/>
          </a:p>
          <a:p>
            <a:pPr marL="0" indent="0" algn="ctr">
              <a:buNone/>
            </a:pPr>
            <a:r>
              <a:rPr lang="es-ES" sz="3500" b="1" dirty="0" smtClean="0"/>
              <a:t>E-</a:t>
            </a:r>
            <a:r>
              <a:rPr lang="es-ES" sz="3500" b="1" dirty="0" err="1" smtClean="0"/>
              <a:t>commerce</a:t>
            </a:r>
            <a:endParaRPr lang="es-ES" sz="3500" b="1" dirty="0" smtClean="0"/>
          </a:p>
          <a:p>
            <a:pPr marL="0" indent="0" algn="ctr">
              <a:buNone/>
            </a:pPr>
            <a:r>
              <a:rPr lang="es-ES" sz="3500" dirty="0" smtClean="0"/>
              <a:t>¿</a:t>
            </a:r>
            <a:r>
              <a:rPr lang="es-ES" sz="3500" dirty="0"/>
              <a:t>Que propuesta es diferente? ¿Qué productos únicos ofrezco? ¿Promociones?</a:t>
            </a:r>
            <a:r>
              <a:rPr lang="es-ES" sz="3500" b="1" dirty="0"/>
              <a:t> </a:t>
            </a:r>
          </a:p>
          <a:p>
            <a:pPr marL="0" indent="0" algn="ctr">
              <a:buNone/>
            </a:pPr>
            <a:r>
              <a:rPr lang="es-ES" sz="3500" b="1" dirty="0"/>
              <a:t> </a:t>
            </a:r>
          </a:p>
          <a:p>
            <a:pPr marL="0" indent="0" algn="ctr">
              <a:buNone/>
            </a:pPr>
            <a:r>
              <a:rPr lang="es-ES" sz="3500" b="1" dirty="0"/>
              <a:t>Redes </a:t>
            </a:r>
            <a:r>
              <a:rPr lang="es-ES" sz="3500" b="1" dirty="0" smtClean="0"/>
              <a:t>sociales </a:t>
            </a:r>
          </a:p>
          <a:p>
            <a:pPr marL="0" indent="0" algn="ctr">
              <a:buNone/>
            </a:pPr>
            <a:r>
              <a:rPr lang="es-ES" sz="3500" dirty="0" smtClean="0"/>
              <a:t>No </a:t>
            </a:r>
            <a:r>
              <a:rPr lang="es-ES" sz="3500" dirty="0"/>
              <a:t>faltan herramientas para comprender el alcance de tu marca en las redes sociales y monitorear lo que se está comentando sobre tu empresa o producto</a:t>
            </a:r>
            <a:r>
              <a:rPr lang="es-ES" sz="3500" dirty="0" smtClean="0"/>
              <a:t>.</a:t>
            </a:r>
            <a:br>
              <a:rPr lang="es-ES" sz="3500" dirty="0" smtClean="0"/>
            </a:br>
            <a:endParaRPr lang="es-ES" sz="3500" dirty="0"/>
          </a:p>
          <a:p>
            <a:pPr marL="0" indent="0" algn="ctr">
              <a:buNone/>
            </a:pPr>
            <a:r>
              <a:rPr lang="es-ES" sz="3500" dirty="0"/>
              <a:t>Para </a:t>
            </a:r>
            <a:r>
              <a:rPr lang="es-ES" sz="3500" dirty="0" smtClean="0"/>
              <a:t>Twitter por ejemplo </a:t>
            </a:r>
            <a:r>
              <a:rPr lang="es-ES" sz="3500" dirty="0"/>
              <a:t>algunas herramientas </a:t>
            </a:r>
            <a:r>
              <a:rPr lang="es-ES" sz="3500" dirty="0" smtClean="0"/>
              <a:t>útiles </a:t>
            </a:r>
            <a:r>
              <a:rPr lang="es-ES" sz="3500" dirty="0"/>
              <a:t>son </a:t>
            </a:r>
            <a:r>
              <a:rPr lang="es-ES" sz="3500" dirty="0" err="1"/>
              <a:t>Socialmention</a:t>
            </a:r>
            <a:r>
              <a:rPr lang="es-ES" sz="3500" dirty="0"/>
              <a:t>, </a:t>
            </a:r>
            <a:r>
              <a:rPr lang="es-ES" sz="3500" dirty="0" err="1"/>
              <a:t>Topsy</a:t>
            </a:r>
            <a:r>
              <a:rPr lang="es-ES" sz="3500" dirty="0"/>
              <a:t> y  </a:t>
            </a:r>
            <a:r>
              <a:rPr lang="es-ES" sz="3500" dirty="0" err="1" smtClean="0"/>
              <a:t>Followerwonk</a:t>
            </a:r>
            <a:endParaRPr lang="es-ES" sz="3500" dirty="0"/>
          </a:p>
        </p:txBody>
      </p:sp>
      <p:sp>
        <p:nvSpPr>
          <p:cNvPr id="12" name="Rectangle 18"/>
          <p:cNvSpPr/>
          <p:nvPr/>
        </p:nvSpPr>
        <p:spPr>
          <a:xfrm>
            <a:off x="11432898" y="2389985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328859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 txBox="1">
            <a:spLocks/>
          </p:cNvSpPr>
          <p:nvPr/>
        </p:nvSpPr>
        <p:spPr>
          <a:xfrm>
            <a:off x="1599267" y="2937308"/>
            <a:ext cx="21275112" cy="561970"/>
          </a:xfrm>
          <a:prstGeom prst="rect">
            <a:avLst/>
          </a:prstGeom>
        </p:spPr>
        <p:txBody>
          <a:bodyPr lIns="182843" tIns="91422" rIns="182843" bIns="9142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dirty="0" smtClean="0">
                <a:solidFill>
                  <a:srgbClr val="C00000"/>
                </a:solidFill>
              </a:rPr>
              <a:t>CANVAS DIGITAL</a:t>
            </a:r>
            <a:endParaRPr lang="en-US" sz="4400" dirty="0">
              <a:solidFill>
                <a:srgbClr val="C00000"/>
              </a:solidFill>
            </a:endParaRPr>
          </a:p>
        </p:txBody>
      </p:sp>
      <p:pic>
        <p:nvPicPr>
          <p:cNvPr id="17" name="Marcador de posición de imagen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27670"/>
            <a:ext cx="3380237" cy="1901879"/>
          </a:xfrm>
          <a:prstGeom prst="rect">
            <a:avLst/>
          </a:prstGeom>
        </p:spPr>
      </p:pic>
      <p:grpSp>
        <p:nvGrpSpPr>
          <p:cNvPr id="18" name="Group 16"/>
          <p:cNvGrpSpPr/>
          <p:nvPr/>
        </p:nvGrpSpPr>
        <p:grpSpPr>
          <a:xfrm>
            <a:off x="4410635" y="193400"/>
            <a:ext cx="15652377" cy="2140374"/>
            <a:chOff x="6251417" y="274082"/>
            <a:chExt cx="12359700" cy="2140374"/>
          </a:xfrm>
        </p:grpSpPr>
        <p:sp>
          <p:nvSpPr>
            <p:cNvPr id="19" name="TextBox 17"/>
            <p:cNvSpPr txBox="1"/>
            <p:nvPr/>
          </p:nvSpPr>
          <p:spPr>
            <a:xfrm>
              <a:off x="6251417" y="274082"/>
              <a:ext cx="12359700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Creando Valor Digital </a:t>
              </a:r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(IV</a:t>
              </a:r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)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21" name="Subtitle 2"/>
            <p:cNvSpPr txBox="1">
              <a:spLocks/>
            </p:cNvSpPr>
            <p:nvPr/>
          </p:nvSpPr>
          <p:spPr>
            <a:xfrm>
              <a:off x="6603675" y="1575340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3100" dirty="0">
                  <a:latin typeface="Lato Light"/>
                  <a:cs typeface="Lato Light"/>
                </a:rPr>
                <a:t>Generando valor, orientando el modelo CANVAS hacia el universo </a:t>
              </a:r>
              <a:r>
                <a:rPr lang="es-ES" sz="3100" dirty="0" smtClean="0">
                  <a:latin typeface="Lato Light"/>
                  <a:cs typeface="Lato Light"/>
                </a:rPr>
                <a:t>digital</a:t>
              </a:r>
              <a:endParaRPr lang="es-ES" sz="3100" dirty="0">
                <a:latin typeface="Lato Light"/>
                <a:cs typeface="Lato Light"/>
              </a:endParaRPr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1952117" y="4057997"/>
            <a:ext cx="21308817" cy="5749801"/>
          </a:xfrm>
          <a:prstGeom prst="rect">
            <a:avLst/>
          </a:prstGeom>
        </p:spPr>
        <p:txBody>
          <a:bodyPr vert="horz" lIns="243785" tIns="121892" rIns="243785" bIns="121892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4400" dirty="0" smtClean="0">
                <a:solidFill>
                  <a:srgbClr val="C00000"/>
                </a:solidFill>
                <a:latin typeface="Lato" panose="020F0502020204030203" pitchFamily="34" charset="0"/>
              </a:rPr>
              <a:t>Definiendo los Canales Digitales</a:t>
            </a:r>
          </a:p>
          <a:p>
            <a:pPr marL="0" indent="0" algn="ctr">
              <a:buNone/>
            </a:pPr>
            <a:r>
              <a:rPr lang="es-ES" sz="3500" dirty="0" smtClean="0"/>
              <a:t>Delimitar </a:t>
            </a:r>
            <a:r>
              <a:rPr lang="es-ES" sz="3500" dirty="0"/>
              <a:t>los canales de comunicación, distribución y de estrategia publicitaria que seguiremos, para fortalecer nuestra marca e idea de negocio. </a:t>
            </a:r>
          </a:p>
          <a:p>
            <a:pPr marL="0" indent="0" algn="ctr">
              <a:buNone/>
            </a:pPr>
            <a:endParaRPr lang="es-ES" sz="3500" dirty="0" smtClean="0"/>
          </a:p>
          <a:p>
            <a:pPr marL="0" indent="0" algn="ctr">
              <a:buNone/>
            </a:pP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>Propuesta </a:t>
            </a: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>de Valor </a:t>
            </a:r>
            <a:r>
              <a:rPr lang="es-ES" sz="4400" dirty="0" smtClean="0">
                <a:solidFill>
                  <a:srgbClr val="C00000"/>
                </a:solidFill>
                <a:latin typeface="Lato" panose="020F0502020204030203" pitchFamily="34" charset="0"/>
              </a:rPr>
              <a:t>en Internet (al </a:t>
            </a: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>centro del modelo </a:t>
            </a:r>
            <a:r>
              <a:rPr lang="es-ES" sz="4400" dirty="0" err="1">
                <a:solidFill>
                  <a:srgbClr val="C00000"/>
                </a:solidFill>
                <a:latin typeface="Lato" panose="020F0502020204030203" pitchFamily="34" charset="0"/>
              </a:rPr>
              <a:t>Canvas</a:t>
            </a: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>) </a:t>
            </a:r>
          </a:p>
          <a:p>
            <a:pPr marL="0" indent="0" algn="ctr">
              <a:buNone/>
            </a:pPr>
            <a:endParaRPr lang="es-ES" sz="4400" dirty="0">
              <a:solidFill>
                <a:srgbClr val="C00000"/>
              </a:solidFill>
              <a:latin typeface="Lato" panose="020F0502020204030203" pitchFamily="34" charset="0"/>
            </a:endParaRPr>
          </a:p>
          <a:p>
            <a:pPr marL="0" indent="0" algn="ctr">
              <a:buNone/>
            </a:pP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>Actividades </a:t>
            </a:r>
            <a:r>
              <a:rPr lang="es-ES" sz="4400" dirty="0" smtClean="0">
                <a:solidFill>
                  <a:srgbClr val="C00000"/>
                </a:solidFill>
                <a:latin typeface="Lato" panose="020F0502020204030203" pitchFamily="34" charset="0"/>
              </a:rPr>
              <a:t>digitales clave</a:t>
            </a:r>
            <a:endParaRPr lang="es-ES" sz="4400" dirty="0">
              <a:solidFill>
                <a:srgbClr val="C00000"/>
              </a:solidFill>
              <a:latin typeface="Lato" panose="020F0502020204030203" pitchFamily="34" charset="0"/>
            </a:endParaRPr>
          </a:p>
          <a:p>
            <a:pPr marL="0" indent="0" algn="ctr">
              <a:buNone/>
            </a:pPr>
            <a:r>
              <a:rPr lang="es-ES" sz="3500" dirty="0" smtClean="0"/>
              <a:t>Conocer </a:t>
            </a:r>
            <a:r>
              <a:rPr lang="es-ES" sz="3500" dirty="0"/>
              <a:t>las actividades clave que darán valor a nuestra marca, y saber las estrategias necesarias para potenciarlas en Internet. </a:t>
            </a:r>
          </a:p>
          <a:p>
            <a:pPr marL="0" indent="0" algn="ctr">
              <a:buNone/>
            </a:pPr>
            <a:endParaRPr lang="es-ES" sz="3500" dirty="0"/>
          </a:p>
          <a:p>
            <a:pPr marL="0" indent="0" algn="ctr">
              <a:buNone/>
            </a:pP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>Recursos </a:t>
            </a:r>
            <a:r>
              <a:rPr lang="es-ES" sz="4400" dirty="0" smtClean="0">
                <a:solidFill>
                  <a:srgbClr val="C00000"/>
                </a:solidFill>
                <a:latin typeface="Lato" panose="020F0502020204030203" pitchFamily="34" charset="0"/>
              </a:rPr>
              <a:t>clave (considerando Internet y medios Digitales)</a:t>
            </a:r>
            <a:endParaRPr lang="es-ES" sz="4400" dirty="0">
              <a:solidFill>
                <a:srgbClr val="C00000"/>
              </a:solidFill>
              <a:latin typeface="Lato" panose="020F0502020204030203" pitchFamily="34" charset="0"/>
            </a:endParaRPr>
          </a:p>
          <a:p>
            <a:pPr marL="0" indent="0" algn="ctr">
              <a:buNone/>
            </a:pPr>
            <a:r>
              <a:rPr lang="es-ES" sz="3500" dirty="0" smtClean="0"/>
              <a:t>Identificar </a:t>
            </a:r>
            <a:r>
              <a:rPr lang="es-ES" sz="3500" dirty="0"/>
              <a:t>los activos y recursos clave que necesitaremos para la supervivencia en el ecosistema digital</a:t>
            </a:r>
            <a:r>
              <a:rPr lang="es-ES" sz="3500" dirty="0" smtClean="0"/>
              <a:t>.</a:t>
            </a:r>
            <a:endParaRPr lang="es-ES" sz="3500" dirty="0"/>
          </a:p>
        </p:txBody>
      </p:sp>
      <p:sp>
        <p:nvSpPr>
          <p:cNvPr id="12" name="Rectangle 18"/>
          <p:cNvSpPr/>
          <p:nvPr/>
        </p:nvSpPr>
        <p:spPr>
          <a:xfrm>
            <a:off x="11432898" y="2389985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506501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 txBox="1">
            <a:spLocks/>
          </p:cNvSpPr>
          <p:nvPr/>
        </p:nvSpPr>
        <p:spPr>
          <a:xfrm>
            <a:off x="1599267" y="2937308"/>
            <a:ext cx="21275112" cy="561970"/>
          </a:xfrm>
          <a:prstGeom prst="rect">
            <a:avLst/>
          </a:prstGeom>
        </p:spPr>
        <p:txBody>
          <a:bodyPr lIns="182843" tIns="91422" rIns="182843" bIns="9142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dirty="0" smtClean="0">
                <a:solidFill>
                  <a:srgbClr val="C00000"/>
                </a:solidFill>
              </a:rPr>
              <a:t>CANVAS DIGITAL</a:t>
            </a:r>
            <a:endParaRPr lang="en-US" sz="4400" dirty="0">
              <a:solidFill>
                <a:srgbClr val="C00000"/>
              </a:solidFill>
            </a:endParaRPr>
          </a:p>
        </p:txBody>
      </p:sp>
      <p:pic>
        <p:nvPicPr>
          <p:cNvPr id="17" name="Marcador de posición de imagen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27670"/>
            <a:ext cx="3380237" cy="1901879"/>
          </a:xfrm>
          <a:prstGeom prst="rect">
            <a:avLst/>
          </a:prstGeom>
        </p:spPr>
      </p:pic>
      <p:grpSp>
        <p:nvGrpSpPr>
          <p:cNvPr id="18" name="Group 16"/>
          <p:cNvGrpSpPr/>
          <p:nvPr/>
        </p:nvGrpSpPr>
        <p:grpSpPr>
          <a:xfrm>
            <a:off x="4410635" y="193400"/>
            <a:ext cx="15652377" cy="2140374"/>
            <a:chOff x="6251417" y="274082"/>
            <a:chExt cx="12359700" cy="2140374"/>
          </a:xfrm>
        </p:grpSpPr>
        <p:sp>
          <p:nvSpPr>
            <p:cNvPr id="19" name="TextBox 17"/>
            <p:cNvSpPr txBox="1"/>
            <p:nvPr/>
          </p:nvSpPr>
          <p:spPr>
            <a:xfrm>
              <a:off x="6251417" y="274082"/>
              <a:ext cx="12359700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Creando Valor Digital (</a:t>
              </a:r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V)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21" name="Subtitle 2"/>
            <p:cNvSpPr txBox="1">
              <a:spLocks/>
            </p:cNvSpPr>
            <p:nvPr/>
          </p:nvSpPr>
          <p:spPr>
            <a:xfrm>
              <a:off x="6603675" y="1575340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3100" dirty="0">
                  <a:latin typeface="Lato Light"/>
                  <a:cs typeface="Lato Light"/>
                </a:rPr>
                <a:t>Generando valor, orientando el modelo CANVAS hacia el universo digital</a:t>
              </a:r>
              <a:r>
                <a:rPr lang="es-ES" sz="3100" dirty="0" smtClean="0">
                  <a:latin typeface="Lato Light"/>
                  <a:cs typeface="Lato Light"/>
                </a:rPr>
                <a:t>.</a:t>
              </a:r>
              <a:endParaRPr lang="es-ES" sz="3100" dirty="0">
                <a:latin typeface="Lato Light"/>
                <a:cs typeface="Lato Light"/>
              </a:endParaRPr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1952117" y="4057997"/>
            <a:ext cx="21308817" cy="5749801"/>
          </a:xfrm>
          <a:prstGeom prst="rect">
            <a:avLst/>
          </a:prstGeom>
        </p:spPr>
        <p:txBody>
          <a:bodyPr vert="horz" lIns="243785" tIns="121892" rIns="243785" bIns="121892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4400" dirty="0" err="1" smtClean="0">
                <a:solidFill>
                  <a:srgbClr val="C00000"/>
                </a:solidFill>
                <a:latin typeface="Lato" panose="020F0502020204030203" pitchFamily="34" charset="0"/>
              </a:rPr>
              <a:t>Partners</a:t>
            </a:r>
            <a:r>
              <a:rPr lang="es-ES" sz="4400" dirty="0" smtClean="0">
                <a:solidFill>
                  <a:srgbClr val="C00000"/>
                </a:solidFill>
                <a:latin typeface="Lato" panose="020F0502020204030203" pitchFamily="34" charset="0"/>
              </a:rPr>
              <a:t> (Afiliados, distribuidores, aliados en Internet)</a:t>
            </a:r>
            <a:endParaRPr lang="es-ES" sz="4400" dirty="0">
              <a:solidFill>
                <a:srgbClr val="C00000"/>
              </a:solidFill>
              <a:latin typeface="Lato" panose="020F0502020204030203" pitchFamily="34" charset="0"/>
            </a:endParaRPr>
          </a:p>
          <a:p>
            <a:pPr marL="0" indent="0" algn="ctr">
              <a:buNone/>
            </a:pPr>
            <a:r>
              <a:rPr lang="es-ES" sz="3500" dirty="0" smtClean="0"/>
              <a:t>Tener </a:t>
            </a:r>
            <a:r>
              <a:rPr lang="es-ES" sz="3500" dirty="0"/>
              <a:t>en cuenta los socios clave con los que establecer contactos y alianzas para el negocio.  </a:t>
            </a:r>
          </a:p>
          <a:p>
            <a:pPr marL="0" indent="0" algn="ctr">
              <a:buNone/>
            </a:pPr>
            <a:endParaRPr lang="es-ES" sz="3500" b="1" dirty="0"/>
          </a:p>
          <a:p>
            <a:pPr marL="0" indent="0" algn="ctr">
              <a:buNone/>
            </a:pP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>Costes  </a:t>
            </a:r>
          </a:p>
          <a:p>
            <a:pPr marL="0" indent="0" algn="ctr">
              <a:buNone/>
            </a:pPr>
            <a:r>
              <a:rPr lang="es-ES" sz="3500" dirty="0" smtClean="0"/>
              <a:t>Marcar </a:t>
            </a:r>
            <a:r>
              <a:rPr lang="es-ES" sz="3500" dirty="0"/>
              <a:t>las estructuras de costes, para llegar a saber el precio que tendrá que pagar el cliente por adquirir nuestro bien o </a:t>
            </a:r>
            <a:r>
              <a:rPr lang="es-ES" sz="3500" dirty="0" smtClean="0"/>
              <a:t>servicio contemplando los costes en inversi</a:t>
            </a:r>
            <a:r>
              <a:rPr lang="es-ES" sz="3500" dirty="0" smtClean="0"/>
              <a:t>ón de medios digitales</a:t>
            </a:r>
            <a:r>
              <a:rPr lang="es-ES" sz="3500" dirty="0" smtClean="0"/>
              <a:t>. </a:t>
            </a:r>
            <a:endParaRPr lang="es-ES" sz="3500" dirty="0"/>
          </a:p>
          <a:p>
            <a:pPr marL="0" indent="0" algn="ctr">
              <a:buNone/>
            </a:pPr>
            <a:endParaRPr lang="es-ES" sz="3500" b="1" dirty="0"/>
          </a:p>
          <a:p>
            <a:pPr marL="0" indent="0" algn="ctr">
              <a:buNone/>
            </a:pP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>Ventas (Fuentes de ingreso) </a:t>
            </a:r>
            <a:endParaRPr lang="es-ES" sz="4400" dirty="0">
              <a:solidFill>
                <a:srgbClr val="C00000"/>
              </a:solidFill>
              <a:latin typeface="Lato" panose="020F0502020204030203" pitchFamily="34" charset="0"/>
            </a:endParaRPr>
          </a:p>
          <a:p>
            <a:pPr marL="0" indent="0" algn="ctr">
              <a:buNone/>
            </a:pPr>
            <a:r>
              <a:rPr lang="es-ES" sz="3500" dirty="0" smtClean="0"/>
              <a:t>En </a:t>
            </a:r>
            <a:r>
              <a:rPr lang="es-ES" sz="3500" dirty="0"/>
              <a:t>este bloque se identifican las principales formas en que la empresa genera los </a:t>
            </a:r>
            <a:r>
              <a:rPr lang="es-ES" sz="3500" dirty="0" smtClean="0"/>
              <a:t>ingresos desde Internet y medios digitale</a:t>
            </a:r>
            <a:r>
              <a:rPr lang="es-ES" sz="3500" dirty="0"/>
              <a:t>s</a:t>
            </a:r>
            <a:r>
              <a:rPr lang="es-ES" sz="3500" dirty="0" smtClean="0"/>
              <a:t>. </a:t>
            </a:r>
            <a:endParaRPr lang="es-ES" sz="3500" dirty="0"/>
          </a:p>
          <a:p>
            <a:pPr marL="0" indent="0" algn="ctr">
              <a:buNone/>
            </a:pPr>
            <a:endParaRPr lang="es-ES" sz="3500" dirty="0"/>
          </a:p>
          <a:p>
            <a:pPr marL="0" indent="0" algn="ctr">
              <a:buNone/>
            </a:pPr>
            <a:r>
              <a:rPr lang="es-ES" sz="3500" dirty="0"/>
              <a:t>¿Cómo es el flujo de ingreso? </a:t>
            </a:r>
          </a:p>
          <a:p>
            <a:pPr marL="0" indent="0" algn="ctr">
              <a:buNone/>
            </a:pPr>
            <a:endParaRPr lang="es-ES" sz="3500" dirty="0"/>
          </a:p>
          <a:p>
            <a:pPr marL="0" indent="0" algn="ctr">
              <a:buNone/>
            </a:pPr>
            <a:r>
              <a:rPr lang="es-ES" sz="3500" dirty="0"/>
              <a:t>¿Diario, mensual, fijo, variable, estacional? </a:t>
            </a:r>
          </a:p>
        </p:txBody>
      </p:sp>
      <p:sp>
        <p:nvSpPr>
          <p:cNvPr id="12" name="Rectangle 18"/>
          <p:cNvSpPr/>
          <p:nvPr/>
        </p:nvSpPr>
        <p:spPr>
          <a:xfrm>
            <a:off x="11432898" y="2389985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3923638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/>
          <p:cNvSpPr>
            <a:spLocks noChangeAspect="1"/>
          </p:cNvSpPr>
          <p:nvPr/>
        </p:nvSpPr>
        <p:spPr>
          <a:xfrm>
            <a:off x="-580970" y="-222076"/>
            <a:ext cx="24980900" cy="14211300"/>
          </a:xfrm>
          <a:prstGeom prst="rect">
            <a:avLst/>
          </a:prstGeom>
          <a:solidFill>
            <a:schemeClr val="accent6">
              <a:alpha val="82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2843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4287954" y="201585"/>
            <a:ext cx="16647244" cy="2212597"/>
            <a:chOff x="4604606" y="174691"/>
            <a:chExt cx="13385178" cy="2212597"/>
          </a:xfrm>
        </p:grpSpPr>
        <p:sp>
          <p:nvSpPr>
            <p:cNvPr id="64" name="TextBox 63"/>
            <p:cNvSpPr txBox="1"/>
            <p:nvPr/>
          </p:nvSpPr>
          <p:spPr>
            <a:xfrm>
              <a:off x="4763205" y="174691"/>
              <a:ext cx="13226579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bg1"/>
                  </a:solidFill>
                  <a:latin typeface="Lato Regular"/>
                  <a:cs typeface="Lato Regular"/>
                </a:rPr>
                <a:t>AIRNBNB CANVAS </a:t>
              </a:r>
              <a:endParaRPr lang="id-ID" sz="8800" b="1" dirty="0" smtClean="0">
                <a:solidFill>
                  <a:schemeClr val="bg1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79" name="Subtitle 2"/>
            <p:cNvSpPr txBox="1">
              <a:spLocks/>
            </p:cNvSpPr>
            <p:nvPr/>
          </p:nvSpPr>
          <p:spPr>
            <a:xfrm>
              <a:off x="4604606" y="1548172"/>
              <a:ext cx="12977264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100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Casos</a:t>
              </a:r>
              <a:r>
                <a:rPr lang="en-US" sz="3100" dirty="0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 de </a:t>
              </a:r>
              <a:r>
                <a:rPr lang="en-US" sz="3100" dirty="0" err="1" smtClean="0">
                  <a:solidFill>
                    <a:schemeClr val="bg1">
                      <a:lumMod val="95000"/>
                    </a:schemeClr>
                  </a:solidFill>
                  <a:latin typeface="Lato Light"/>
                  <a:cs typeface="Lato Light"/>
                </a:rPr>
                <a:t>éxito</a:t>
              </a:r>
              <a:endParaRPr lang="en-US" sz="3100" dirty="0">
                <a:solidFill>
                  <a:schemeClr val="accent1"/>
                </a:solidFill>
                <a:latin typeface="Lato Light"/>
                <a:cs typeface="Lato Light"/>
              </a:endParaRPr>
            </a:p>
          </p:txBody>
        </p:sp>
      </p:grpSp>
      <p:sp>
        <p:nvSpPr>
          <p:cNvPr id="39" name="Rectangle 18"/>
          <p:cNvSpPr/>
          <p:nvPr/>
        </p:nvSpPr>
        <p:spPr>
          <a:xfrm>
            <a:off x="11432898" y="2389985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  <p:pic>
        <p:nvPicPr>
          <p:cNvPr id="41" name="Marcador de posición de imagen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27670"/>
            <a:ext cx="3380237" cy="190187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1736" y="-222075"/>
            <a:ext cx="24965891" cy="142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76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spect="1"/>
          </p:cNvSpPr>
          <p:nvPr/>
        </p:nvSpPr>
        <p:spPr>
          <a:xfrm rot="5400000">
            <a:off x="5330823" y="-5330825"/>
            <a:ext cx="13716000" cy="24377651"/>
          </a:xfrm>
          <a:prstGeom prst="rect">
            <a:avLst/>
          </a:prstGeom>
          <a:solidFill>
            <a:schemeClr val="accent6">
              <a:alpha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731" tIns="121864" rIns="243731" bIns="121864" rtlCol="0" anchor="ctr"/>
          <a:lstStyle/>
          <a:p>
            <a:pPr algn="ctr"/>
            <a:endParaRPr lang="en-US"/>
          </a:p>
        </p:txBody>
      </p:sp>
      <p:sp>
        <p:nvSpPr>
          <p:cNvPr id="23" name="AutoShape 5"/>
          <p:cNvSpPr>
            <a:spLocks/>
          </p:cNvSpPr>
          <p:nvPr/>
        </p:nvSpPr>
        <p:spPr bwMode="auto">
          <a:xfrm>
            <a:off x="6633086" y="4124333"/>
            <a:ext cx="10469715" cy="3987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0" tIns="50790" rIns="50790" bIns="50790" anchor="ctr"/>
          <a:lstStyle/>
          <a:p>
            <a:pPr algn="ctr">
              <a:defRPr/>
            </a:pPr>
            <a:r>
              <a:rPr lang="es-ES" sz="9200" dirty="0" smtClean="0">
                <a:solidFill>
                  <a:schemeClr val="bg1"/>
                </a:solidFill>
                <a:latin typeface="Lato Regular"/>
                <a:cs typeface="Lato Regular"/>
              </a:rPr>
              <a:t>INTRO</a:t>
            </a:r>
            <a:endParaRPr lang="es-ES" sz="9200" dirty="0">
              <a:solidFill>
                <a:schemeClr val="bg1"/>
              </a:solidFill>
              <a:latin typeface="Lato Regular"/>
              <a:cs typeface="Lato Regular"/>
            </a:endParaRPr>
          </a:p>
        </p:txBody>
      </p:sp>
      <p:sp>
        <p:nvSpPr>
          <p:cNvPr id="24" name="Line 4"/>
          <p:cNvSpPr>
            <a:spLocks noChangeShapeType="1"/>
          </p:cNvSpPr>
          <p:nvPr/>
        </p:nvSpPr>
        <p:spPr bwMode="auto">
          <a:xfrm>
            <a:off x="9322817" y="7261413"/>
            <a:ext cx="5290275" cy="38266"/>
          </a:xfrm>
          <a:prstGeom prst="line">
            <a:avLst/>
          </a:prstGeom>
          <a:noFill/>
          <a:ln w="25400" cap="flat" cmpd="sng">
            <a:solidFill>
              <a:srgbClr val="DCDEE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endParaRPr lang="es-ES" sz="5600">
              <a:effectLst>
                <a:outerShdw blurRad="38100" dist="38100" dir="2700000" algn="tl">
                  <a:srgbClr val="DDDDDD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26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spect="1"/>
          </p:cNvSpPr>
          <p:nvPr/>
        </p:nvSpPr>
        <p:spPr>
          <a:xfrm rot="5400000">
            <a:off x="5330823" y="-5330825"/>
            <a:ext cx="13716000" cy="24377651"/>
          </a:xfrm>
          <a:prstGeom prst="rect">
            <a:avLst/>
          </a:prstGeom>
          <a:solidFill>
            <a:schemeClr val="accent6">
              <a:alpha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731" tIns="121864" rIns="243731" bIns="121864" rtlCol="0" anchor="ctr"/>
          <a:lstStyle/>
          <a:p>
            <a:pPr algn="ctr"/>
            <a:endParaRPr lang="en-US"/>
          </a:p>
        </p:txBody>
      </p:sp>
      <p:sp>
        <p:nvSpPr>
          <p:cNvPr id="23" name="AutoShape 5"/>
          <p:cNvSpPr>
            <a:spLocks/>
          </p:cNvSpPr>
          <p:nvPr/>
        </p:nvSpPr>
        <p:spPr bwMode="auto">
          <a:xfrm>
            <a:off x="6633086" y="4124333"/>
            <a:ext cx="10469715" cy="3987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0" tIns="50790" rIns="50790" bIns="50790" anchor="ctr"/>
          <a:lstStyle/>
          <a:p>
            <a:pPr algn="ctr">
              <a:defRPr/>
            </a:pPr>
            <a:r>
              <a:rPr lang="es-ES" sz="9200" dirty="0" smtClean="0">
                <a:solidFill>
                  <a:schemeClr val="bg1"/>
                </a:solidFill>
                <a:latin typeface="Lato Regular"/>
                <a:cs typeface="Lato Regular"/>
              </a:rPr>
              <a:t>BIBLIOGRAFIA</a:t>
            </a:r>
            <a:endParaRPr lang="es-ES" sz="9200" dirty="0">
              <a:solidFill>
                <a:schemeClr val="bg1"/>
              </a:solidFill>
              <a:latin typeface="Lato Regular"/>
              <a:cs typeface="Lato Regular"/>
            </a:endParaRPr>
          </a:p>
        </p:txBody>
      </p:sp>
      <p:sp>
        <p:nvSpPr>
          <p:cNvPr id="24" name="Line 4"/>
          <p:cNvSpPr>
            <a:spLocks noChangeShapeType="1"/>
          </p:cNvSpPr>
          <p:nvPr/>
        </p:nvSpPr>
        <p:spPr bwMode="auto">
          <a:xfrm>
            <a:off x="9322817" y="7261413"/>
            <a:ext cx="5290275" cy="38266"/>
          </a:xfrm>
          <a:prstGeom prst="line">
            <a:avLst/>
          </a:prstGeom>
          <a:noFill/>
          <a:ln w="25400" cap="flat" cmpd="sng">
            <a:solidFill>
              <a:srgbClr val="DCDEE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endParaRPr lang="es-ES" sz="5600">
              <a:effectLst>
                <a:outerShdw blurRad="38100" dist="38100" dir="2700000" algn="tl">
                  <a:srgbClr val="DDDDDD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06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Marcador de posición de imagen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27670"/>
            <a:ext cx="3380237" cy="1901879"/>
          </a:xfrm>
          <a:prstGeom prst="rect">
            <a:avLst/>
          </a:prstGeom>
        </p:spPr>
      </p:pic>
      <p:grpSp>
        <p:nvGrpSpPr>
          <p:cNvPr id="18" name="Group 16"/>
          <p:cNvGrpSpPr/>
          <p:nvPr/>
        </p:nvGrpSpPr>
        <p:grpSpPr>
          <a:xfrm>
            <a:off x="4410635" y="193400"/>
            <a:ext cx="15652377" cy="2140374"/>
            <a:chOff x="6251417" y="274082"/>
            <a:chExt cx="12359700" cy="2140374"/>
          </a:xfrm>
        </p:grpSpPr>
        <p:sp>
          <p:nvSpPr>
            <p:cNvPr id="19" name="TextBox 17"/>
            <p:cNvSpPr txBox="1"/>
            <p:nvPr/>
          </p:nvSpPr>
          <p:spPr>
            <a:xfrm>
              <a:off x="6251417" y="274082"/>
              <a:ext cx="12359700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Recursos CANVAS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21" name="Subtitle 2"/>
            <p:cNvSpPr txBox="1">
              <a:spLocks/>
            </p:cNvSpPr>
            <p:nvPr/>
          </p:nvSpPr>
          <p:spPr>
            <a:xfrm>
              <a:off x="6603675" y="1575340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3100" dirty="0" smtClean="0">
                  <a:latin typeface="Lato Light"/>
                  <a:cs typeface="Lato Light"/>
                </a:rPr>
                <a:t>Identificando algunos recursos útiles para profundizar en Modelo CANVAS</a:t>
              </a:r>
              <a:endParaRPr lang="es-ES" sz="3100" dirty="0">
                <a:latin typeface="Lato Light"/>
                <a:cs typeface="Lato Light"/>
              </a:endParaRPr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1582414" y="2994746"/>
            <a:ext cx="21308817" cy="5749801"/>
          </a:xfrm>
          <a:prstGeom prst="rect">
            <a:avLst/>
          </a:prstGeom>
        </p:spPr>
        <p:txBody>
          <a:bodyPr vert="horz" lIns="243785" tIns="121892" rIns="243785" bIns="121892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4400" dirty="0" smtClean="0">
                <a:solidFill>
                  <a:srgbClr val="C00000"/>
                </a:solidFill>
                <a:latin typeface="Lato" panose="020F0502020204030203" pitchFamily="34" charset="0"/>
              </a:rPr>
              <a:t>www.strategyzer.com</a:t>
            </a: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/>
            </a:r>
            <a:b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</a:br>
            <a:r>
              <a:rPr lang="es-ES" sz="3500" dirty="0" err="1" smtClean="0"/>
              <a:t>Strategyzer</a:t>
            </a:r>
            <a:r>
              <a:rPr lang="es-ES" sz="3500" dirty="0" smtClean="0"/>
              <a:t> </a:t>
            </a:r>
            <a:r>
              <a:rPr lang="es-ES" sz="3500" dirty="0"/>
              <a:t>es la plataforma oficial de Alex </a:t>
            </a:r>
            <a:r>
              <a:rPr lang="es-ES" sz="3500" dirty="0" err="1"/>
              <a:t>Osterwalder</a:t>
            </a:r>
            <a:r>
              <a:rPr lang="es-ES" sz="3500" dirty="0"/>
              <a:t>, </a:t>
            </a:r>
            <a:r>
              <a:rPr lang="es-ES" sz="3500" dirty="0" err="1"/>
              <a:t>creader</a:t>
            </a:r>
            <a:r>
              <a:rPr lang="es-ES" sz="3500" dirty="0"/>
              <a:t> del Business </a:t>
            </a:r>
            <a:r>
              <a:rPr lang="es-ES" sz="3500" dirty="0" err="1"/>
              <a:t>Model</a:t>
            </a:r>
            <a:r>
              <a:rPr lang="es-ES" sz="3500" dirty="0"/>
              <a:t> </a:t>
            </a:r>
            <a:r>
              <a:rPr lang="es-ES" sz="3500" dirty="0" err="1"/>
              <a:t>Canvas</a:t>
            </a:r>
            <a:r>
              <a:rPr lang="es-ES" sz="3500" dirty="0"/>
              <a:t>. </a:t>
            </a:r>
            <a:r>
              <a:rPr lang="es-ES" sz="3500" dirty="0" smtClean="0"/>
              <a:t/>
            </a:r>
            <a:br>
              <a:rPr lang="es-ES" sz="3500" dirty="0" smtClean="0"/>
            </a:br>
            <a:r>
              <a:rPr lang="es-ES" sz="3500" dirty="0" smtClean="0"/>
              <a:t>Es </a:t>
            </a:r>
            <a:r>
              <a:rPr lang="es-ES" sz="3500" dirty="0"/>
              <a:t>probablemente una de las herramientas mas completas y versátiles de utilizar pero tiene un </a:t>
            </a:r>
            <a:r>
              <a:rPr lang="es-ES" sz="3500" dirty="0" smtClean="0"/>
              <a:t>costo.</a:t>
            </a:r>
          </a:p>
          <a:p>
            <a:pPr marL="0" indent="0" algn="ctr">
              <a:buNone/>
            </a:pPr>
            <a:endParaRPr lang="es-ES" sz="3500" dirty="0"/>
          </a:p>
          <a:p>
            <a:pPr marL="0" indent="0" algn="ctr">
              <a:buNone/>
            </a:pP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>www.bmfiddle.com</a:t>
            </a:r>
          </a:p>
          <a:p>
            <a:pPr marL="0" indent="0" algn="ctr">
              <a:buNone/>
            </a:pPr>
            <a:r>
              <a:rPr lang="es-ES" sz="3500" dirty="0" smtClean="0"/>
              <a:t>Licencia de uso gratuita, fácil </a:t>
            </a:r>
            <a:r>
              <a:rPr lang="es-ES" sz="3500" dirty="0"/>
              <a:t>de usar, </a:t>
            </a:r>
            <a:r>
              <a:rPr lang="es-ES" sz="3500" dirty="0" smtClean="0"/>
              <a:t>sin registro. Ofrece 8 </a:t>
            </a:r>
            <a:r>
              <a:rPr lang="es-ES" sz="3500" dirty="0" err="1"/>
              <a:t>canvas</a:t>
            </a:r>
            <a:r>
              <a:rPr lang="es-ES" sz="3500" dirty="0"/>
              <a:t> diferentes </a:t>
            </a:r>
            <a:r>
              <a:rPr lang="es-ES" sz="3500" dirty="0" smtClean="0"/>
              <a:t>que puedes cumplimentar y compartir para con </a:t>
            </a:r>
            <a:r>
              <a:rPr lang="es-ES" sz="3500" dirty="0"/>
              <a:t>otros usuarios </a:t>
            </a:r>
            <a:r>
              <a:rPr lang="es-ES" sz="3500" dirty="0" smtClean="0"/>
              <a:t>trabajando en equipo.</a:t>
            </a:r>
          </a:p>
          <a:p>
            <a:pPr marL="0" indent="0" algn="ctr">
              <a:buNone/>
            </a:pPr>
            <a:endParaRPr lang="es-ES" sz="3500" dirty="0"/>
          </a:p>
          <a:p>
            <a:pPr marL="0" indent="0" algn="ctr">
              <a:buNone/>
            </a:pP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>www.canavizer.com</a:t>
            </a:r>
            <a:endParaRPr lang="es-ES" sz="4400" dirty="0">
              <a:solidFill>
                <a:srgbClr val="C00000"/>
              </a:solidFill>
              <a:latin typeface="Lato" panose="020F0502020204030203" pitchFamily="34" charset="0"/>
            </a:endParaRPr>
          </a:p>
          <a:p>
            <a:pPr marL="0" indent="0" algn="ctr">
              <a:buNone/>
            </a:pPr>
            <a:r>
              <a:rPr lang="es-ES" sz="3500" dirty="0" err="1"/>
              <a:t>Canvanizer</a:t>
            </a:r>
            <a:r>
              <a:rPr lang="es-ES" sz="3500" dirty="0"/>
              <a:t> es una herramienta fundada </a:t>
            </a:r>
            <a:r>
              <a:rPr lang="es-ES" sz="3500" dirty="0" smtClean="0"/>
              <a:t>en Alemania. Sus fundadores decidieron </a:t>
            </a:r>
            <a:r>
              <a:rPr lang="es-ES" sz="3500" dirty="0"/>
              <a:t>crear una herramienta que fuera más fácil de utilizar durante los </a:t>
            </a:r>
            <a:r>
              <a:rPr lang="es-ES" sz="3500" dirty="0" smtClean="0"/>
              <a:t>eventos </a:t>
            </a:r>
            <a:r>
              <a:rPr lang="es-ES" sz="3500" dirty="0" err="1" smtClean="0"/>
              <a:t>Start</a:t>
            </a:r>
            <a:r>
              <a:rPr lang="es-ES" sz="3500" dirty="0" smtClean="0"/>
              <a:t> Up, posteriormente abrieron </a:t>
            </a:r>
            <a:r>
              <a:rPr lang="es-ES" sz="3500" dirty="0"/>
              <a:t>la plataforma al público</a:t>
            </a:r>
            <a:r>
              <a:rPr lang="es-ES" sz="3500" dirty="0" smtClean="0"/>
              <a:t>.</a:t>
            </a:r>
            <a:br>
              <a:rPr lang="es-ES" sz="3500" dirty="0" smtClean="0"/>
            </a:br>
            <a:endParaRPr lang="es-ES" sz="3500" dirty="0" smtClean="0"/>
          </a:p>
          <a:p>
            <a:pPr marL="0" indent="0" algn="ctr">
              <a:buNone/>
            </a:pPr>
            <a:r>
              <a:rPr lang="es-ES" sz="4400" dirty="0" smtClean="0">
                <a:solidFill>
                  <a:srgbClr val="C00000"/>
                </a:solidFill>
                <a:latin typeface="Lato" panose="020F0502020204030203" pitchFamily="34" charset="0"/>
              </a:rPr>
              <a:t>Libros</a:t>
            </a:r>
            <a:r>
              <a:rPr lang="es-ES" sz="4400" dirty="0">
                <a:solidFill>
                  <a:srgbClr val="C00000"/>
                </a:solidFill>
                <a:latin typeface="Lato" panose="020F0502020204030203" pitchFamily="34" charset="0"/>
              </a:rPr>
              <a:t> </a:t>
            </a:r>
            <a:r>
              <a:rPr lang="es-ES" sz="4400" dirty="0" smtClean="0">
                <a:solidFill>
                  <a:srgbClr val="C00000"/>
                </a:solidFill>
                <a:latin typeface="Lato" panose="020F0502020204030203" pitchFamily="34" charset="0"/>
              </a:rPr>
              <a:t>digitales</a:t>
            </a:r>
            <a:r>
              <a:rPr lang="es-ES" sz="3500" dirty="0"/>
              <a:t/>
            </a:r>
            <a:br>
              <a:rPr lang="es-ES" sz="3500" dirty="0"/>
            </a:br>
            <a:r>
              <a:rPr lang="es-ES" sz="3500" dirty="0"/>
              <a:t>El modelo </a:t>
            </a:r>
            <a:r>
              <a:rPr lang="es-ES" sz="3500" dirty="0" err="1"/>
              <a:t>Canvas</a:t>
            </a:r>
            <a:r>
              <a:rPr lang="es-ES" sz="3500" dirty="0"/>
              <a:t>: Analice su modelo de negocio de forma eficaz (Gestión y Marketing) (</a:t>
            </a:r>
            <a:r>
              <a:rPr lang="es-ES" sz="3500" dirty="0" err="1"/>
              <a:t>Spanish</a:t>
            </a:r>
            <a:r>
              <a:rPr lang="es-ES" sz="3500" dirty="0"/>
              <a:t> </a:t>
            </a:r>
            <a:r>
              <a:rPr lang="es-ES" sz="3500" dirty="0" err="1"/>
              <a:t>Edition</a:t>
            </a:r>
            <a:r>
              <a:rPr lang="es-ES" sz="3500" dirty="0"/>
              <a:t>) Kindle </a:t>
            </a:r>
            <a:r>
              <a:rPr lang="es-ES" sz="3500" dirty="0" err="1" smtClean="0"/>
              <a:t>Edition</a:t>
            </a:r>
            <a:r>
              <a:rPr lang="es-ES" sz="3500" dirty="0" smtClean="0"/>
              <a:t> ed. 50minutos.</a:t>
            </a:r>
            <a:endParaRPr lang="es-ES" sz="3500" dirty="0"/>
          </a:p>
        </p:txBody>
      </p:sp>
      <p:sp>
        <p:nvSpPr>
          <p:cNvPr id="12" name="Rectangle 18"/>
          <p:cNvSpPr/>
          <p:nvPr/>
        </p:nvSpPr>
        <p:spPr>
          <a:xfrm>
            <a:off x="11432898" y="2389985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64778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spect="1"/>
          </p:cNvSpPr>
          <p:nvPr/>
        </p:nvSpPr>
        <p:spPr>
          <a:xfrm rot="5400000">
            <a:off x="5330823" y="-5330825"/>
            <a:ext cx="13716000" cy="24377651"/>
          </a:xfrm>
          <a:prstGeom prst="rect">
            <a:avLst/>
          </a:prstGeom>
          <a:solidFill>
            <a:schemeClr val="accent6">
              <a:alpha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731" tIns="121864" rIns="243731" bIns="121864" rtlCol="0" anchor="ctr"/>
          <a:lstStyle/>
          <a:p>
            <a:pPr algn="ctr"/>
            <a:endParaRPr lang="en-US"/>
          </a:p>
        </p:txBody>
      </p:sp>
      <p:sp>
        <p:nvSpPr>
          <p:cNvPr id="23" name="AutoShape 5"/>
          <p:cNvSpPr>
            <a:spLocks/>
          </p:cNvSpPr>
          <p:nvPr/>
        </p:nvSpPr>
        <p:spPr bwMode="auto">
          <a:xfrm>
            <a:off x="6633086" y="4124333"/>
            <a:ext cx="10469715" cy="3987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0" tIns="50790" rIns="50790" bIns="50790" anchor="ctr"/>
          <a:lstStyle/>
          <a:p>
            <a:pPr algn="ctr">
              <a:defRPr/>
            </a:pPr>
            <a:r>
              <a:rPr lang="es-ES" sz="9200" dirty="0" smtClean="0">
                <a:solidFill>
                  <a:schemeClr val="bg1"/>
                </a:solidFill>
                <a:latin typeface="Lato Regular"/>
                <a:cs typeface="Lato Regular"/>
              </a:rPr>
              <a:t>GRACIAS!</a:t>
            </a:r>
            <a:endParaRPr lang="es-ES" sz="9200" dirty="0">
              <a:solidFill>
                <a:schemeClr val="bg1"/>
              </a:solidFill>
              <a:latin typeface="Lato Regular"/>
              <a:cs typeface="Lato Regular"/>
            </a:endParaRPr>
          </a:p>
        </p:txBody>
      </p:sp>
      <p:sp>
        <p:nvSpPr>
          <p:cNvPr id="24" name="Line 4"/>
          <p:cNvSpPr>
            <a:spLocks noChangeShapeType="1"/>
          </p:cNvSpPr>
          <p:nvPr/>
        </p:nvSpPr>
        <p:spPr bwMode="auto">
          <a:xfrm>
            <a:off x="9322817" y="7261413"/>
            <a:ext cx="5290275" cy="38266"/>
          </a:xfrm>
          <a:prstGeom prst="line">
            <a:avLst/>
          </a:prstGeom>
          <a:noFill/>
          <a:ln w="25400" cap="flat" cmpd="sng">
            <a:solidFill>
              <a:srgbClr val="DCDEE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endParaRPr lang="es-ES" sz="5600">
              <a:effectLst>
                <a:outerShdw blurRad="38100" dist="38100" dir="2700000" algn="tl">
                  <a:srgbClr val="DDDDDD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5" name="AutoShape 3"/>
          <p:cNvSpPr>
            <a:spLocks/>
          </p:cNvSpPr>
          <p:nvPr/>
        </p:nvSpPr>
        <p:spPr bwMode="auto">
          <a:xfrm>
            <a:off x="9322817" y="7892093"/>
            <a:ext cx="9018971" cy="267498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647570">
              <a:lnSpc>
                <a:spcPct val="120000"/>
              </a:lnSpc>
              <a:spcBef>
                <a:spcPts val="1700"/>
              </a:spcBef>
              <a:defRPr/>
            </a:pPr>
            <a:r>
              <a:rPr lang="en-US" sz="2600" b="1" dirty="0" smtClean="0">
                <a:solidFill>
                  <a:schemeClr val="bg1"/>
                </a:solidFill>
                <a:cs typeface="Lato Light"/>
              </a:rPr>
              <a:t>STARTUP MEXICO.</a:t>
            </a:r>
            <a:br>
              <a:rPr lang="en-US" sz="2600" b="1" dirty="0" smtClean="0">
                <a:solidFill>
                  <a:schemeClr val="bg1"/>
                </a:solidFill>
                <a:cs typeface="Lato Light"/>
              </a:rPr>
            </a:br>
            <a:r>
              <a:rPr lang="es-ES" sz="2600" b="1" dirty="0" smtClean="0">
                <a:solidFill>
                  <a:schemeClr val="bg1"/>
                </a:solidFill>
                <a:cs typeface="Lato Light"/>
                <a:hlinkClick r:id="rId2"/>
              </a:rPr>
              <a:t>www.startupmexico.com</a:t>
            </a:r>
            <a:r>
              <a:rPr lang="es-ES" sz="2600" b="1" dirty="0" smtClean="0">
                <a:solidFill>
                  <a:schemeClr val="bg1"/>
                </a:solidFill>
                <a:cs typeface="Lato Light"/>
              </a:rPr>
              <a:t/>
            </a:r>
            <a:br>
              <a:rPr lang="es-ES" sz="2600" b="1" dirty="0" smtClean="0">
                <a:solidFill>
                  <a:schemeClr val="bg1"/>
                </a:solidFill>
                <a:cs typeface="Lato Light"/>
              </a:rPr>
            </a:br>
            <a:r>
              <a:rPr lang="es-ES" sz="2600" dirty="0" smtClean="0">
                <a:solidFill>
                  <a:schemeClr val="bg1"/>
                </a:solidFill>
                <a:cs typeface="Lato Light"/>
              </a:rPr>
              <a:t>En </a:t>
            </a:r>
            <a:r>
              <a:rPr lang="es-ES" sz="2600" dirty="0">
                <a:solidFill>
                  <a:schemeClr val="bg1"/>
                </a:solidFill>
                <a:cs typeface="Lato Light"/>
              </a:rPr>
              <a:t>SUM apoyamos </a:t>
            </a:r>
            <a:r>
              <a:rPr lang="es-ES" sz="2600" dirty="0" err="1" smtClean="0">
                <a:solidFill>
                  <a:schemeClr val="bg1"/>
                </a:solidFill>
                <a:cs typeface="Lato Light"/>
              </a:rPr>
              <a:t>Start</a:t>
            </a:r>
            <a:r>
              <a:rPr lang="es-ES" sz="2600" dirty="0" smtClean="0">
                <a:solidFill>
                  <a:schemeClr val="bg1"/>
                </a:solidFill>
                <a:cs typeface="Lato Light"/>
              </a:rPr>
              <a:t> ups </a:t>
            </a:r>
            <a:r>
              <a:rPr lang="es-ES" sz="2600" dirty="0">
                <a:solidFill>
                  <a:schemeClr val="bg1"/>
                </a:solidFill>
                <a:cs typeface="Lato Light"/>
              </a:rPr>
              <a:t>de alto impacto con incubación, aceleración, eventos, capacitación, asesoría, capital semilla, ángeles inversionistas, mentores y servicios especializados para emprendedores.</a:t>
            </a:r>
            <a:endParaRPr lang="en-US" sz="2600" dirty="0" smtClean="0">
              <a:solidFill>
                <a:schemeClr val="bg1"/>
              </a:solidFill>
              <a:cs typeface="Lato Light"/>
            </a:endParaRPr>
          </a:p>
          <a:p>
            <a:pPr defTabSz="647570">
              <a:lnSpc>
                <a:spcPct val="120000"/>
              </a:lnSpc>
              <a:spcBef>
                <a:spcPts val="1700"/>
              </a:spcBef>
              <a:defRPr/>
            </a:pPr>
            <a:r>
              <a:rPr lang="en-US" sz="2600" dirty="0" smtClean="0">
                <a:solidFill>
                  <a:schemeClr val="bg1"/>
                </a:solidFill>
                <a:cs typeface="Lato Light"/>
              </a:rPr>
              <a:t/>
            </a:r>
            <a:br>
              <a:rPr lang="en-US" sz="2600" dirty="0" smtClean="0">
                <a:solidFill>
                  <a:schemeClr val="bg1"/>
                </a:solidFill>
                <a:cs typeface="Lato Light"/>
              </a:rPr>
            </a:br>
            <a:r>
              <a:rPr lang="en-US" sz="2600" b="1" dirty="0" smtClean="0">
                <a:solidFill>
                  <a:schemeClr val="bg1"/>
                </a:solidFill>
                <a:cs typeface="Lato Light"/>
              </a:rPr>
              <a:t>BLOG VENTURE CAPITAL LATAM.</a:t>
            </a:r>
            <a:r>
              <a:rPr lang="en-US" sz="2600" dirty="0" smtClean="0">
                <a:solidFill>
                  <a:schemeClr val="bg1"/>
                </a:solidFill>
                <a:cs typeface="Lato Light"/>
              </a:rPr>
              <a:t/>
            </a:r>
            <a:br>
              <a:rPr lang="en-US" sz="2600" dirty="0" smtClean="0">
                <a:solidFill>
                  <a:schemeClr val="bg1"/>
                </a:solidFill>
                <a:cs typeface="Lato Light"/>
              </a:rPr>
            </a:br>
            <a:r>
              <a:rPr lang="en-US" sz="2600" b="1" dirty="0" smtClean="0">
                <a:solidFill>
                  <a:schemeClr val="bg1"/>
                </a:solidFill>
                <a:cs typeface="Lato Light"/>
                <a:hlinkClick r:id="rId3"/>
              </a:rPr>
              <a:t>www.blogventurecapital.com</a:t>
            </a:r>
            <a:r>
              <a:rPr lang="en-US" sz="2600" b="1" dirty="0" smtClean="0">
                <a:solidFill>
                  <a:schemeClr val="bg1"/>
                </a:solidFill>
                <a:cs typeface="Lato Light"/>
              </a:rPr>
              <a:t> | </a:t>
            </a:r>
            <a:r>
              <a:rPr lang="en-US" sz="2600" b="1" dirty="0" smtClean="0">
                <a:solidFill>
                  <a:schemeClr val="bg1"/>
                </a:solidFill>
                <a:cs typeface="Lato Light"/>
                <a:hlinkClick r:id="rId4"/>
              </a:rPr>
              <a:t>www.e-mprendete.com</a:t>
            </a:r>
            <a:r>
              <a:rPr lang="en-US" sz="2600" b="1" dirty="0" smtClean="0">
                <a:solidFill>
                  <a:schemeClr val="bg1"/>
                </a:solidFill>
                <a:cs typeface="Lato Light"/>
              </a:rPr>
              <a:t/>
            </a:r>
            <a:br>
              <a:rPr lang="en-US" sz="2600" b="1" dirty="0" smtClean="0">
                <a:solidFill>
                  <a:schemeClr val="bg1"/>
                </a:solidFill>
                <a:cs typeface="Lato Light"/>
              </a:rPr>
            </a:br>
            <a:r>
              <a:rPr lang="en-US" sz="2600" dirty="0" smtClean="0">
                <a:solidFill>
                  <a:schemeClr val="bg1"/>
                </a:solidFill>
                <a:cs typeface="Lato Light"/>
              </a:rPr>
              <a:t>oscar.r.cuenca@gmail.com</a:t>
            </a:r>
            <a:br>
              <a:rPr lang="en-US" sz="2600" dirty="0" smtClean="0">
                <a:solidFill>
                  <a:schemeClr val="bg1"/>
                </a:solidFill>
                <a:cs typeface="Lato Light"/>
              </a:rPr>
            </a:br>
            <a:r>
              <a:rPr lang="en-US" sz="2600" dirty="0" smtClean="0">
                <a:solidFill>
                  <a:schemeClr val="bg1"/>
                </a:solidFill>
                <a:cs typeface="Lato Light"/>
              </a:rPr>
              <a:t/>
            </a:r>
            <a:br>
              <a:rPr lang="en-US" sz="2600" dirty="0" smtClean="0">
                <a:solidFill>
                  <a:schemeClr val="bg1"/>
                </a:solidFill>
                <a:cs typeface="Lato Light"/>
              </a:rPr>
            </a:br>
            <a:endParaRPr lang="en-US" sz="2600" dirty="0" smtClean="0">
              <a:solidFill>
                <a:schemeClr val="bg1"/>
              </a:solidFill>
              <a:cs typeface="Lato Light"/>
            </a:endParaRPr>
          </a:p>
          <a:p>
            <a:pPr defTabSz="647570">
              <a:lnSpc>
                <a:spcPct val="120000"/>
              </a:lnSpc>
              <a:spcBef>
                <a:spcPts val="1700"/>
              </a:spcBef>
              <a:defRPr/>
            </a:pPr>
            <a:endParaRPr lang="es-ES" sz="2600" dirty="0">
              <a:solidFill>
                <a:schemeClr val="bg1"/>
              </a:solidFill>
              <a:latin typeface="Lato Light"/>
              <a:cs typeface="Lato Light"/>
            </a:endParaRPr>
          </a:p>
        </p:txBody>
      </p:sp>
      <p:sp>
        <p:nvSpPr>
          <p:cNvPr id="16" name="AutoShape 119"/>
          <p:cNvSpPr>
            <a:spLocks/>
          </p:cNvSpPr>
          <p:nvPr/>
        </p:nvSpPr>
        <p:spPr bwMode="auto">
          <a:xfrm>
            <a:off x="9561172" y="158711"/>
            <a:ext cx="4613544" cy="459630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28" y="11543"/>
                </a:moveTo>
                <a:cubicBezTo>
                  <a:pt x="21492" y="11930"/>
                  <a:pt x="21571" y="12337"/>
                  <a:pt x="21571" y="12758"/>
                </a:cubicBezTo>
                <a:cubicBezTo>
                  <a:pt x="21571" y="13464"/>
                  <a:pt x="21388" y="14105"/>
                  <a:pt x="21017" y="14678"/>
                </a:cubicBezTo>
                <a:cubicBezTo>
                  <a:pt x="21111" y="15215"/>
                  <a:pt x="21077" y="15745"/>
                  <a:pt x="20924" y="16285"/>
                </a:cubicBezTo>
                <a:cubicBezTo>
                  <a:pt x="20769" y="16819"/>
                  <a:pt x="20512" y="17287"/>
                  <a:pt x="20141" y="17697"/>
                </a:cubicBezTo>
                <a:cubicBezTo>
                  <a:pt x="20105" y="18451"/>
                  <a:pt x="19901" y="19081"/>
                  <a:pt x="19531" y="19580"/>
                </a:cubicBezTo>
                <a:cubicBezTo>
                  <a:pt x="19161" y="20080"/>
                  <a:pt x="18700" y="20481"/>
                  <a:pt x="18146" y="20783"/>
                </a:cubicBezTo>
                <a:cubicBezTo>
                  <a:pt x="17593" y="21088"/>
                  <a:pt x="16982" y="21297"/>
                  <a:pt x="16321" y="21419"/>
                </a:cubicBezTo>
                <a:cubicBezTo>
                  <a:pt x="15660" y="21540"/>
                  <a:pt x="15010" y="21599"/>
                  <a:pt x="14380" y="21599"/>
                </a:cubicBezTo>
                <a:cubicBezTo>
                  <a:pt x="13730" y="21599"/>
                  <a:pt x="13077" y="21554"/>
                  <a:pt x="12424" y="21461"/>
                </a:cubicBezTo>
                <a:cubicBezTo>
                  <a:pt x="11772" y="21362"/>
                  <a:pt x="11127" y="21235"/>
                  <a:pt x="10497" y="21074"/>
                </a:cubicBezTo>
                <a:cubicBezTo>
                  <a:pt x="9864" y="20894"/>
                  <a:pt x="9237" y="20702"/>
                  <a:pt x="8610" y="20493"/>
                </a:cubicBezTo>
                <a:cubicBezTo>
                  <a:pt x="7982" y="20286"/>
                  <a:pt x="7341" y="20182"/>
                  <a:pt x="6680" y="20182"/>
                </a:cubicBezTo>
                <a:lnTo>
                  <a:pt x="1607" y="20182"/>
                </a:lnTo>
                <a:cubicBezTo>
                  <a:pt x="1167" y="20182"/>
                  <a:pt x="785" y="20029"/>
                  <a:pt x="471" y="19713"/>
                </a:cubicBezTo>
                <a:cubicBezTo>
                  <a:pt x="158" y="19405"/>
                  <a:pt x="0" y="19024"/>
                  <a:pt x="0" y="18572"/>
                </a:cubicBezTo>
                <a:lnTo>
                  <a:pt x="0" y="9880"/>
                </a:lnTo>
                <a:cubicBezTo>
                  <a:pt x="0" y="9440"/>
                  <a:pt x="158" y="9064"/>
                  <a:pt x="471" y="8754"/>
                </a:cubicBezTo>
                <a:cubicBezTo>
                  <a:pt x="785" y="8440"/>
                  <a:pt x="1167" y="8285"/>
                  <a:pt x="1607" y="8285"/>
                </a:cubicBezTo>
                <a:lnTo>
                  <a:pt x="6315" y="8285"/>
                </a:lnTo>
                <a:cubicBezTo>
                  <a:pt x="6558" y="8160"/>
                  <a:pt x="6750" y="8022"/>
                  <a:pt x="6897" y="7872"/>
                </a:cubicBezTo>
                <a:cubicBezTo>
                  <a:pt x="7041" y="7723"/>
                  <a:pt x="7197" y="7548"/>
                  <a:pt x="7369" y="7342"/>
                </a:cubicBezTo>
                <a:cubicBezTo>
                  <a:pt x="7513" y="7161"/>
                  <a:pt x="7663" y="6986"/>
                  <a:pt x="7810" y="6819"/>
                </a:cubicBezTo>
                <a:cubicBezTo>
                  <a:pt x="7957" y="6653"/>
                  <a:pt x="8112" y="6483"/>
                  <a:pt x="8276" y="6311"/>
                </a:cubicBezTo>
                <a:cubicBezTo>
                  <a:pt x="8570" y="5997"/>
                  <a:pt x="8918" y="5690"/>
                  <a:pt x="9302" y="5385"/>
                </a:cubicBezTo>
                <a:cubicBezTo>
                  <a:pt x="9692" y="5085"/>
                  <a:pt x="9989" y="4749"/>
                  <a:pt x="10195" y="4379"/>
                </a:cubicBezTo>
                <a:cubicBezTo>
                  <a:pt x="10339" y="4117"/>
                  <a:pt x="10443" y="3826"/>
                  <a:pt x="10506" y="3507"/>
                </a:cubicBezTo>
                <a:cubicBezTo>
                  <a:pt x="10565" y="3188"/>
                  <a:pt x="10627" y="2866"/>
                  <a:pt x="10675" y="2538"/>
                </a:cubicBezTo>
                <a:cubicBezTo>
                  <a:pt x="10726" y="2216"/>
                  <a:pt x="10780" y="1900"/>
                  <a:pt x="10845" y="1592"/>
                </a:cubicBezTo>
                <a:cubicBezTo>
                  <a:pt x="10907" y="1287"/>
                  <a:pt x="11014" y="1016"/>
                  <a:pt x="11161" y="776"/>
                </a:cubicBezTo>
                <a:cubicBezTo>
                  <a:pt x="11311" y="536"/>
                  <a:pt x="11523" y="350"/>
                  <a:pt x="11800" y="208"/>
                </a:cubicBezTo>
                <a:cubicBezTo>
                  <a:pt x="12074" y="67"/>
                  <a:pt x="12441" y="0"/>
                  <a:pt x="12902" y="0"/>
                </a:cubicBezTo>
                <a:cubicBezTo>
                  <a:pt x="13450" y="0"/>
                  <a:pt x="13956" y="112"/>
                  <a:pt x="14411" y="344"/>
                </a:cubicBezTo>
                <a:cubicBezTo>
                  <a:pt x="14869" y="573"/>
                  <a:pt x="15250" y="881"/>
                  <a:pt x="15567" y="1270"/>
                </a:cubicBezTo>
                <a:cubicBezTo>
                  <a:pt x="15880" y="1657"/>
                  <a:pt x="16126" y="2101"/>
                  <a:pt x="16304" y="2600"/>
                </a:cubicBezTo>
                <a:cubicBezTo>
                  <a:pt x="16479" y="3103"/>
                  <a:pt x="16570" y="3609"/>
                  <a:pt x="16570" y="4123"/>
                </a:cubicBezTo>
                <a:cubicBezTo>
                  <a:pt x="16570" y="4653"/>
                  <a:pt x="16491" y="5162"/>
                  <a:pt x="16332" y="5645"/>
                </a:cubicBezTo>
                <a:cubicBezTo>
                  <a:pt x="16174" y="6125"/>
                  <a:pt x="15982" y="6610"/>
                  <a:pt x="15759" y="7096"/>
                </a:cubicBezTo>
                <a:cubicBezTo>
                  <a:pt x="16072" y="7079"/>
                  <a:pt x="16389" y="7057"/>
                  <a:pt x="16705" y="7034"/>
                </a:cubicBezTo>
                <a:cubicBezTo>
                  <a:pt x="17019" y="7011"/>
                  <a:pt x="17335" y="7000"/>
                  <a:pt x="17652" y="7000"/>
                </a:cubicBezTo>
                <a:cubicBezTo>
                  <a:pt x="18149" y="7000"/>
                  <a:pt x="18630" y="7048"/>
                  <a:pt x="19099" y="7144"/>
                </a:cubicBezTo>
                <a:cubicBezTo>
                  <a:pt x="19568" y="7237"/>
                  <a:pt x="19986" y="7395"/>
                  <a:pt x="20356" y="7616"/>
                </a:cubicBezTo>
                <a:cubicBezTo>
                  <a:pt x="20726" y="7839"/>
                  <a:pt x="21026" y="8144"/>
                  <a:pt x="21255" y="8528"/>
                </a:cubicBezTo>
                <a:cubicBezTo>
                  <a:pt x="21486" y="8918"/>
                  <a:pt x="21599" y="9409"/>
                  <a:pt x="21599" y="10002"/>
                </a:cubicBezTo>
                <a:cubicBezTo>
                  <a:pt x="21599" y="10265"/>
                  <a:pt x="21580" y="10519"/>
                  <a:pt x="21535" y="10773"/>
                </a:cubicBezTo>
                <a:cubicBezTo>
                  <a:pt x="21484" y="11030"/>
                  <a:pt x="21419" y="11284"/>
                  <a:pt x="21328" y="11543"/>
                </a:cubicBezTo>
                <a:moveTo>
                  <a:pt x="4258" y="18519"/>
                </a:moveTo>
                <a:cubicBezTo>
                  <a:pt x="4555" y="18519"/>
                  <a:pt x="4809" y="18417"/>
                  <a:pt x="5024" y="18214"/>
                </a:cubicBezTo>
                <a:cubicBezTo>
                  <a:pt x="5233" y="18013"/>
                  <a:pt x="5340" y="17759"/>
                  <a:pt x="5340" y="17454"/>
                </a:cubicBezTo>
                <a:cubicBezTo>
                  <a:pt x="5340" y="17155"/>
                  <a:pt x="5233" y="16900"/>
                  <a:pt x="5024" y="16686"/>
                </a:cubicBezTo>
                <a:cubicBezTo>
                  <a:pt x="4812" y="16477"/>
                  <a:pt x="4557" y="16372"/>
                  <a:pt x="4258" y="16372"/>
                </a:cubicBezTo>
                <a:cubicBezTo>
                  <a:pt x="3941" y="16372"/>
                  <a:pt x="3684" y="16477"/>
                  <a:pt x="3486" y="16686"/>
                </a:cubicBezTo>
                <a:cubicBezTo>
                  <a:pt x="3289" y="16900"/>
                  <a:pt x="3190" y="17155"/>
                  <a:pt x="3190" y="17454"/>
                </a:cubicBezTo>
                <a:cubicBezTo>
                  <a:pt x="3190" y="17767"/>
                  <a:pt x="3289" y="18024"/>
                  <a:pt x="3486" y="18222"/>
                </a:cubicBezTo>
                <a:cubicBezTo>
                  <a:pt x="3681" y="18420"/>
                  <a:pt x="3939" y="18519"/>
                  <a:pt x="4258" y="18519"/>
                </a:cubicBezTo>
                <a:moveTo>
                  <a:pt x="19164" y="14342"/>
                </a:moveTo>
                <a:cubicBezTo>
                  <a:pt x="19703" y="13901"/>
                  <a:pt x="19975" y="13345"/>
                  <a:pt x="19975" y="12679"/>
                </a:cubicBezTo>
                <a:cubicBezTo>
                  <a:pt x="19975" y="12473"/>
                  <a:pt x="19918" y="12281"/>
                  <a:pt x="19805" y="12097"/>
                </a:cubicBezTo>
                <a:cubicBezTo>
                  <a:pt x="19695" y="11919"/>
                  <a:pt x="19576" y="11761"/>
                  <a:pt x="19446" y="11623"/>
                </a:cubicBezTo>
                <a:cubicBezTo>
                  <a:pt x="19590" y="11363"/>
                  <a:pt x="19720" y="11106"/>
                  <a:pt x="19833" y="10849"/>
                </a:cubicBezTo>
                <a:cubicBezTo>
                  <a:pt x="19944" y="10592"/>
                  <a:pt x="20003" y="10312"/>
                  <a:pt x="20003" y="10002"/>
                </a:cubicBezTo>
                <a:cubicBezTo>
                  <a:pt x="20003" y="9688"/>
                  <a:pt x="19924" y="9440"/>
                  <a:pt x="19766" y="9251"/>
                </a:cubicBezTo>
                <a:cubicBezTo>
                  <a:pt x="19607" y="9070"/>
                  <a:pt x="19415" y="8929"/>
                  <a:pt x="19184" y="8833"/>
                </a:cubicBezTo>
                <a:cubicBezTo>
                  <a:pt x="18955" y="8739"/>
                  <a:pt x="18698" y="8683"/>
                  <a:pt x="18418" y="8663"/>
                </a:cubicBezTo>
                <a:cubicBezTo>
                  <a:pt x="18138" y="8643"/>
                  <a:pt x="17884" y="8635"/>
                  <a:pt x="17649" y="8635"/>
                </a:cubicBezTo>
                <a:cubicBezTo>
                  <a:pt x="17242" y="8635"/>
                  <a:pt x="16835" y="8649"/>
                  <a:pt x="16423" y="8677"/>
                </a:cubicBezTo>
                <a:cubicBezTo>
                  <a:pt x="16010" y="8706"/>
                  <a:pt x="15606" y="8720"/>
                  <a:pt x="15199" y="8720"/>
                </a:cubicBezTo>
                <a:cubicBezTo>
                  <a:pt x="14917" y="8720"/>
                  <a:pt x="14643" y="8706"/>
                  <a:pt x="14366" y="8677"/>
                </a:cubicBezTo>
                <a:cubicBezTo>
                  <a:pt x="14089" y="8649"/>
                  <a:pt x="13829" y="8584"/>
                  <a:pt x="13574" y="8474"/>
                </a:cubicBezTo>
                <a:cubicBezTo>
                  <a:pt x="13574" y="8104"/>
                  <a:pt x="13645" y="7754"/>
                  <a:pt x="13792" y="7421"/>
                </a:cubicBezTo>
                <a:cubicBezTo>
                  <a:pt x="13936" y="7087"/>
                  <a:pt x="14094" y="6751"/>
                  <a:pt x="14275" y="6413"/>
                </a:cubicBezTo>
                <a:cubicBezTo>
                  <a:pt x="14448" y="6074"/>
                  <a:pt x="14606" y="5721"/>
                  <a:pt x="14747" y="5351"/>
                </a:cubicBezTo>
                <a:cubicBezTo>
                  <a:pt x="14886" y="4984"/>
                  <a:pt x="14953" y="4574"/>
                  <a:pt x="14953" y="4122"/>
                </a:cubicBezTo>
                <a:cubicBezTo>
                  <a:pt x="14953" y="3823"/>
                  <a:pt x="14905" y="3529"/>
                  <a:pt x="14812" y="3236"/>
                </a:cubicBezTo>
                <a:cubicBezTo>
                  <a:pt x="14716" y="2945"/>
                  <a:pt x="14583" y="2677"/>
                  <a:pt x="14411" y="2439"/>
                </a:cubicBezTo>
                <a:cubicBezTo>
                  <a:pt x="14238" y="2199"/>
                  <a:pt x="14027" y="2002"/>
                  <a:pt x="13775" y="1843"/>
                </a:cubicBezTo>
                <a:cubicBezTo>
                  <a:pt x="13521" y="1688"/>
                  <a:pt x="13230" y="1606"/>
                  <a:pt x="12893" y="1606"/>
                </a:cubicBezTo>
                <a:lnTo>
                  <a:pt x="12744" y="1606"/>
                </a:lnTo>
                <a:cubicBezTo>
                  <a:pt x="12681" y="1606"/>
                  <a:pt x="12631" y="1617"/>
                  <a:pt x="12594" y="1634"/>
                </a:cubicBezTo>
                <a:cubicBezTo>
                  <a:pt x="12523" y="1671"/>
                  <a:pt x="12481" y="1705"/>
                  <a:pt x="12472" y="1742"/>
                </a:cubicBezTo>
                <a:cubicBezTo>
                  <a:pt x="12464" y="1778"/>
                  <a:pt x="12450" y="1838"/>
                  <a:pt x="12430" y="1920"/>
                </a:cubicBezTo>
                <a:cubicBezTo>
                  <a:pt x="12323" y="2450"/>
                  <a:pt x="12221" y="3007"/>
                  <a:pt x="12128" y="3586"/>
                </a:cubicBezTo>
                <a:cubicBezTo>
                  <a:pt x="12034" y="4167"/>
                  <a:pt x="11854" y="4698"/>
                  <a:pt x="11596" y="5176"/>
                </a:cubicBezTo>
                <a:cubicBezTo>
                  <a:pt x="11334" y="5636"/>
                  <a:pt x="11000" y="6034"/>
                  <a:pt x="10596" y="6367"/>
                </a:cubicBezTo>
                <a:cubicBezTo>
                  <a:pt x="10189" y="6701"/>
                  <a:pt x="9802" y="7051"/>
                  <a:pt x="9432" y="7421"/>
                </a:cubicBezTo>
                <a:cubicBezTo>
                  <a:pt x="9169" y="7700"/>
                  <a:pt x="8949" y="7954"/>
                  <a:pt x="8771" y="8183"/>
                </a:cubicBezTo>
                <a:cubicBezTo>
                  <a:pt x="8593" y="8412"/>
                  <a:pt x="8403" y="8632"/>
                  <a:pt x="8211" y="8833"/>
                </a:cubicBezTo>
                <a:cubicBezTo>
                  <a:pt x="8016" y="9036"/>
                  <a:pt x="7799" y="9222"/>
                  <a:pt x="7556" y="9400"/>
                </a:cubicBezTo>
                <a:cubicBezTo>
                  <a:pt x="7313" y="9575"/>
                  <a:pt x="7019" y="9736"/>
                  <a:pt x="6674" y="9880"/>
                </a:cubicBezTo>
                <a:lnTo>
                  <a:pt x="6646" y="9880"/>
                </a:lnTo>
                <a:lnTo>
                  <a:pt x="6646" y="18572"/>
                </a:lnTo>
                <a:cubicBezTo>
                  <a:pt x="7279" y="18572"/>
                  <a:pt x="7889" y="18649"/>
                  <a:pt x="8485" y="18795"/>
                </a:cubicBezTo>
                <a:cubicBezTo>
                  <a:pt x="9081" y="18945"/>
                  <a:pt x="9683" y="19103"/>
                  <a:pt x="10294" y="19270"/>
                </a:cubicBezTo>
                <a:cubicBezTo>
                  <a:pt x="10901" y="19439"/>
                  <a:pt x="11537" y="19592"/>
                  <a:pt x="12207" y="19741"/>
                </a:cubicBezTo>
                <a:cubicBezTo>
                  <a:pt x="12874" y="19891"/>
                  <a:pt x="13594" y="19965"/>
                  <a:pt x="14374" y="19965"/>
                </a:cubicBezTo>
                <a:cubicBezTo>
                  <a:pt x="14781" y="19965"/>
                  <a:pt x="15222" y="19939"/>
                  <a:pt x="15699" y="19885"/>
                </a:cubicBezTo>
                <a:cubicBezTo>
                  <a:pt x="16177" y="19829"/>
                  <a:pt x="16626" y="19710"/>
                  <a:pt x="17047" y="19527"/>
                </a:cubicBezTo>
                <a:cubicBezTo>
                  <a:pt x="17468" y="19343"/>
                  <a:pt x="17816" y="19086"/>
                  <a:pt x="18101" y="18762"/>
                </a:cubicBezTo>
                <a:cubicBezTo>
                  <a:pt x="18387" y="18440"/>
                  <a:pt x="18525" y="18010"/>
                  <a:pt x="18525" y="17477"/>
                </a:cubicBezTo>
                <a:cubicBezTo>
                  <a:pt x="18525" y="17386"/>
                  <a:pt x="18522" y="17304"/>
                  <a:pt x="18517" y="17225"/>
                </a:cubicBezTo>
                <a:cubicBezTo>
                  <a:pt x="18503" y="17152"/>
                  <a:pt x="18488" y="17070"/>
                  <a:pt x="18471" y="16980"/>
                </a:cubicBezTo>
                <a:cubicBezTo>
                  <a:pt x="18785" y="16836"/>
                  <a:pt x="19028" y="16596"/>
                  <a:pt x="19195" y="16262"/>
                </a:cubicBezTo>
                <a:cubicBezTo>
                  <a:pt x="19364" y="15929"/>
                  <a:pt x="19446" y="15593"/>
                  <a:pt x="19446" y="15263"/>
                </a:cubicBezTo>
                <a:cubicBezTo>
                  <a:pt x="19449" y="14912"/>
                  <a:pt x="19350" y="14605"/>
                  <a:pt x="19164" y="1434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178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1547115" y="7620009"/>
            <a:ext cx="21308817" cy="5749801"/>
          </a:xfrm>
          <a:prstGeom prst="rect">
            <a:avLst/>
          </a:prstGeom>
        </p:spPr>
        <p:txBody>
          <a:bodyPr vert="horz" lIns="243785" tIns="121892" rIns="243785" bIns="121892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3600" b="1" dirty="0">
                <a:solidFill>
                  <a:schemeClr val="tx1"/>
                </a:solidFill>
                <a:latin typeface="Lato Regular"/>
                <a:cs typeface="Lato Regular"/>
              </a:rPr>
              <a:t>A grandes rasgos, </a:t>
            </a:r>
            <a:r>
              <a:rPr lang="es-ES" sz="3600" b="1" dirty="0" smtClean="0">
                <a:solidFill>
                  <a:schemeClr val="tx1"/>
                </a:solidFill>
                <a:latin typeface="Lato Regular"/>
                <a:cs typeface="Lato Regular"/>
              </a:rPr>
              <a:t>CANVAS describe </a:t>
            </a:r>
            <a:r>
              <a:rPr lang="es-ES" sz="3600" b="1" dirty="0">
                <a:solidFill>
                  <a:schemeClr val="tx1"/>
                </a:solidFill>
                <a:latin typeface="Lato Regular"/>
                <a:cs typeface="Lato Regular"/>
              </a:rPr>
              <a:t>la lógica de cómo una empresa, </a:t>
            </a:r>
            <a:r>
              <a:rPr lang="es-ES" sz="3600" b="1" dirty="0" smtClean="0">
                <a:solidFill>
                  <a:schemeClr val="tx1"/>
                </a:solidFill>
                <a:latin typeface="Lato Regular"/>
                <a:cs typeface="Lato Regular"/>
              </a:rPr>
              <a:t>organización </a:t>
            </a:r>
            <a:r>
              <a:rPr lang="es-ES" sz="3600" b="1" dirty="0">
                <a:solidFill>
                  <a:schemeClr val="tx1"/>
                </a:solidFill>
                <a:latin typeface="Lato Regular"/>
                <a:cs typeface="Lato Regular"/>
              </a:rPr>
              <a:t>y/o institución crea, </a:t>
            </a:r>
            <a:r>
              <a:rPr lang="es-ES" sz="3600" b="1" dirty="0" smtClean="0">
                <a:solidFill>
                  <a:schemeClr val="tx1"/>
                </a:solidFill>
                <a:latin typeface="Lato Regular"/>
                <a:cs typeface="Lato Regular"/>
              </a:rPr>
              <a:t>entrega </a:t>
            </a:r>
            <a:r>
              <a:rPr lang="es-ES" sz="3600" b="1" dirty="0">
                <a:solidFill>
                  <a:schemeClr val="tx1"/>
                </a:solidFill>
                <a:latin typeface="Lato Regular"/>
                <a:cs typeface="Lato Regular"/>
              </a:rPr>
              <a:t>y captura valor</a:t>
            </a:r>
            <a:r>
              <a:rPr lang="es-ES" sz="3600" b="1" dirty="0" smtClean="0">
                <a:solidFill>
                  <a:schemeClr val="tx1"/>
                </a:solidFill>
                <a:latin typeface="Lato Regular"/>
                <a:cs typeface="Lato Regular"/>
              </a:rPr>
              <a:t>.</a:t>
            </a:r>
          </a:p>
          <a:p>
            <a:pPr marL="0" indent="0" algn="ctr">
              <a:buNone/>
            </a:pPr>
            <a:endParaRPr lang="es-ES" sz="3600" dirty="0">
              <a:solidFill>
                <a:schemeClr val="tx1"/>
              </a:solidFill>
              <a:cs typeface="Lato Light"/>
            </a:endParaRPr>
          </a:p>
          <a:p>
            <a:pPr marL="0" indent="0" algn="ctr">
              <a:buNone/>
            </a:pPr>
            <a:r>
              <a:rPr lang="es-ES" sz="3600" dirty="0">
                <a:solidFill>
                  <a:schemeClr val="tx1"/>
                </a:solidFill>
                <a:cs typeface="Lato Light"/>
              </a:rPr>
              <a:t>Tener en mente la idea y el modelo de </a:t>
            </a:r>
            <a:r>
              <a:rPr lang="es-ES" sz="3600" dirty="0" smtClean="0">
                <a:solidFill>
                  <a:schemeClr val="tx1"/>
                </a:solidFill>
                <a:cs typeface="Lato Light"/>
              </a:rPr>
              <a:t>negocio no </a:t>
            </a:r>
            <a:r>
              <a:rPr lang="es-ES" sz="3600" dirty="0">
                <a:solidFill>
                  <a:schemeClr val="tx1"/>
                </a:solidFill>
                <a:cs typeface="Lato Light"/>
              </a:rPr>
              <a:t>es suficiente. </a:t>
            </a:r>
            <a:endParaRPr lang="es-ES" sz="3600" dirty="0" smtClean="0">
              <a:solidFill>
                <a:schemeClr val="tx1"/>
              </a:solidFill>
              <a:cs typeface="Lato Light"/>
            </a:endParaRPr>
          </a:p>
          <a:p>
            <a:pPr marL="0" indent="0" algn="ctr">
              <a:buNone/>
            </a:pPr>
            <a:endParaRPr lang="es-ES" sz="3600" dirty="0">
              <a:solidFill>
                <a:schemeClr val="tx1"/>
              </a:solidFill>
              <a:cs typeface="Lato Light"/>
            </a:endParaRPr>
          </a:p>
          <a:p>
            <a:pPr marL="0" indent="0" algn="ctr">
              <a:buNone/>
            </a:pPr>
            <a:r>
              <a:rPr lang="es-ES" sz="3600" dirty="0" smtClean="0">
                <a:solidFill>
                  <a:schemeClr val="tx1"/>
                </a:solidFill>
                <a:cs typeface="Lato Light"/>
              </a:rPr>
              <a:t>Debemos sintetizarlo </a:t>
            </a:r>
            <a:r>
              <a:rPr lang="es-ES" sz="3600" dirty="0">
                <a:solidFill>
                  <a:schemeClr val="tx1"/>
                </a:solidFill>
                <a:cs typeface="Lato Light"/>
              </a:rPr>
              <a:t>(acotarlo) y es para esto por lo que se creó el Modelo </a:t>
            </a:r>
            <a:r>
              <a:rPr lang="es-ES" sz="3600" dirty="0" err="1">
                <a:solidFill>
                  <a:schemeClr val="tx1"/>
                </a:solidFill>
                <a:cs typeface="Lato Light"/>
              </a:rPr>
              <a:t>Canvas</a:t>
            </a:r>
            <a:r>
              <a:rPr lang="es-ES" sz="3600" dirty="0">
                <a:solidFill>
                  <a:schemeClr val="tx1"/>
                </a:solidFill>
                <a:cs typeface="Lato Light"/>
              </a:rPr>
              <a:t> o </a:t>
            </a:r>
            <a:r>
              <a:rPr lang="es-ES" sz="3600" dirty="0" err="1">
                <a:solidFill>
                  <a:schemeClr val="tx1"/>
                </a:solidFill>
                <a:cs typeface="Lato Light"/>
              </a:rPr>
              <a:t>Bussiness</a:t>
            </a:r>
            <a:r>
              <a:rPr lang="es-ES" sz="3600" dirty="0">
                <a:solidFill>
                  <a:schemeClr val="tx1"/>
                </a:solidFill>
                <a:cs typeface="Lato Light"/>
              </a:rPr>
              <a:t> </a:t>
            </a:r>
            <a:r>
              <a:rPr lang="es-ES" sz="3600" dirty="0" err="1">
                <a:solidFill>
                  <a:schemeClr val="tx1"/>
                </a:solidFill>
                <a:cs typeface="Lato Light"/>
              </a:rPr>
              <a:t>Model</a:t>
            </a:r>
            <a:r>
              <a:rPr lang="es-ES" sz="3600" dirty="0">
                <a:solidFill>
                  <a:schemeClr val="tx1"/>
                </a:solidFill>
                <a:cs typeface="Lato Light"/>
              </a:rPr>
              <a:t> </a:t>
            </a:r>
            <a:r>
              <a:rPr lang="es-ES" sz="3600" dirty="0" err="1">
                <a:solidFill>
                  <a:schemeClr val="tx1"/>
                </a:solidFill>
                <a:cs typeface="Lato Light"/>
              </a:rPr>
              <a:t>Canvas</a:t>
            </a:r>
            <a:r>
              <a:rPr lang="es-ES" sz="3600" dirty="0">
                <a:solidFill>
                  <a:schemeClr val="tx1"/>
                </a:solidFill>
                <a:cs typeface="Lato Light"/>
              </a:rPr>
              <a:t> (que </a:t>
            </a:r>
            <a:r>
              <a:rPr lang="es-ES" sz="3600" dirty="0" smtClean="0">
                <a:solidFill>
                  <a:schemeClr val="tx1"/>
                </a:solidFill>
                <a:cs typeface="Lato Light"/>
              </a:rPr>
              <a:t>en resumen </a:t>
            </a:r>
            <a:r>
              <a:rPr lang="es-ES" sz="3600" dirty="0" smtClean="0">
                <a:solidFill>
                  <a:schemeClr val="tx1"/>
                </a:solidFill>
                <a:cs typeface="Lato Light"/>
              </a:rPr>
              <a:t>nos </a:t>
            </a:r>
            <a:r>
              <a:rPr lang="es-ES" sz="3600" dirty="0">
                <a:solidFill>
                  <a:schemeClr val="tx1"/>
                </a:solidFill>
                <a:cs typeface="Lato Light"/>
              </a:rPr>
              <a:t>viene a decir que: menos literatura y más concreción</a:t>
            </a:r>
            <a:r>
              <a:rPr lang="es-ES" sz="3600" dirty="0" smtClean="0">
                <a:solidFill>
                  <a:schemeClr val="tx1"/>
                </a:solidFill>
                <a:cs typeface="Lato Light"/>
              </a:rPr>
              <a:t>)</a:t>
            </a:r>
          </a:p>
          <a:p>
            <a:pPr marL="0" indent="0" algn="ctr">
              <a:buNone/>
            </a:pPr>
            <a:endParaRPr lang="es-ES" sz="3600" dirty="0">
              <a:solidFill>
                <a:schemeClr val="tx1"/>
              </a:solidFill>
              <a:latin typeface="Lato Light"/>
              <a:cs typeface="Lato Light"/>
            </a:endParaRPr>
          </a:p>
          <a:p>
            <a:pPr marL="0" indent="0" algn="just">
              <a:buNone/>
            </a:pPr>
            <a:endParaRPr lang="en-US" sz="2600" dirty="0">
              <a:solidFill>
                <a:schemeClr val="tx1"/>
              </a:solidFill>
              <a:latin typeface="Lato Light"/>
              <a:cs typeface="Lato Light"/>
            </a:endParaRPr>
          </a:p>
        </p:txBody>
      </p:sp>
      <p:sp>
        <p:nvSpPr>
          <p:cNvPr id="9" name="Text Placeholder 6"/>
          <p:cNvSpPr txBox="1">
            <a:spLocks/>
          </p:cNvSpPr>
          <p:nvPr/>
        </p:nvSpPr>
        <p:spPr>
          <a:xfrm>
            <a:off x="1580820" y="6555409"/>
            <a:ext cx="21275112" cy="561970"/>
          </a:xfrm>
          <a:prstGeom prst="rect">
            <a:avLst/>
          </a:prstGeom>
        </p:spPr>
        <p:txBody>
          <a:bodyPr lIns="182843" tIns="91422" rIns="182843" bIns="9142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dirty="0" smtClean="0">
                <a:solidFill>
                  <a:srgbClr val="C00000"/>
                </a:solidFill>
              </a:rPr>
              <a:t>El </a:t>
            </a:r>
            <a:r>
              <a:rPr lang="en-US" sz="4400" dirty="0" err="1" smtClean="0">
                <a:solidFill>
                  <a:srgbClr val="C00000"/>
                </a:solidFill>
              </a:rPr>
              <a:t>éxito</a:t>
            </a:r>
            <a:r>
              <a:rPr lang="en-US" sz="4400" dirty="0" smtClean="0">
                <a:solidFill>
                  <a:srgbClr val="C00000"/>
                </a:solidFill>
              </a:rPr>
              <a:t> del </a:t>
            </a:r>
            <a:r>
              <a:rPr lang="en-US" sz="4400" dirty="0" err="1" smtClean="0">
                <a:solidFill>
                  <a:srgbClr val="C00000"/>
                </a:solidFill>
              </a:rPr>
              <a:t>modelo</a:t>
            </a:r>
            <a:r>
              <a:rPr lang="en-US" sz="4400" dirty="0" smtClean="0">
                <a:solidFill>
                  <a:srgbClr val="C00000"/>
                </a:solidFill>
              </a:rPr>
              <a:t> CANVAS, </a:t>
            </a:r>
            <a:r>
              <a:rPr lang="en-US" sz="4400" dirty="0" err="1" smtClean="0">
                <a:solidFill>
                  <a:srgbClr val="C00000"/>
                </a:solidFill>
              </a:rPr>
              <a:t>su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</a:rPr>
              <a:t>simpleza</a:t>
            </a:r>
            <a:endParaRPr lang="en-US" sz="4400" dirty="0">
              <a:solidFill>
                <a:srgbClr val="C00000"/>
              </a:solidFill>
            </a:endParaRPr>
          </a:p>
        </p:txBody>
      </p:sp>
      <p:pic>
        <p:nvPicPr>
          <p:cNvPr id="15" name="Marcador de posición de imagen 14"/>
          <p:cNvPicPr>
            <a:picLocks noGrp="1" noChangeAspect="1"/>
          </p:cNvPicPr>
          <p:nvPr>
            <p:ph type="pic"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781" y="2290675"/>
            <a:ext cx="4266088" cy="4266088"/>
          </a:xfrm>
        </p:spPr>
      </p:pic>
      <p:pic>
        <p:nvPicPr>
          <p:cNvPr id="17" name="Marcador de posición de imagen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27670"/>
            <a:ext cx="3380237" cy="1901879"/>
          </a:xfrm>
          <a:prstGeom prst="rect">
            <a:avLst/>
          </a:prstGeom>
        </p:spPr>
      </p:pic>
      <p:grpSp>
        <p:nvGrpSpPr>
          <p:cNvPr id="18" name="Group 16"/>
          <p:cNvGrpSpPr/>
          <p:nvPr/>
        </p:nvGrpSpPr>
        <p:grpSpPr>
          <a:xfrm>
            <a:off x="5734228" y="193400"/>
            <a:ext cx="12909169" cy="2800749"/>
            <a:chOff x="6251417" y="274082"/>
            <a:chExt cx="12359700" cy="2800749"/>
          </a:xfrm>
        </p:grpSpPr>
        <p:sp>
          <p:nvSpPr>
            <p:cNvPr id="19" name="TextBox 17"/>
            <p:cNvSpPr txBox="1"/>
            <p:nvPr/>
          </p:nvSpPr>
          <p:spPr>
            <a:xfrm>
              <a:off x="6251417" y="274082"/>
              <a:ext cx="12359700" cy="2800749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Introducción a CANVAS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21" name="Subtitle 2"/>
            <p:cNvSpPr txBox="1">
              <a:spLocks/>
            </p:cNvSpPr>
            <p:nvPr/>
          </p:nvSpPr>
          <p:spPr>
            <a:xfrm>
              <a:off x="6603675" y="1575340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100" dirty="0" smtClean="0">
                  <a:latin typeface="Lato Light"/>
                  <a:cs typeface="Lato Light"/>
                </a:rPr>
                <a:t>Un </a:t>
              </a:r>
              <a:r>
                <a:rPr lang="en-US" sz="3100" dirty="0" err="1" smtClean="0">
                  <a:latin typeface="Lato Light"/>
                  <a:cs typeface="Lato Light"/>
                </a:rPr>
                <a:t>modelo</a:t>
              </a:r>
              <a:r>
                <a:rPr lang="en-US" sz="3100" dirty="0" smtClean="0">
                  <a:latin typeface="Lato Light"/>
                  <a:cs typeface="Lato Light"/>
                </a:rPr>
                <a:t> que lo </a:t>
              </a:r>
              <a:r>
                <a:rPr lang="en-US" sz="3100" dirty="0" err="1" smtClean="0">
                  <a:latin typeface="Lato Light"/>
                  <a:cs typeface="Lato Light"/>
                </a:rPr>
                <a:t>cambió</a:t>
              </a:r>
              <a:r>
                <a:rPr lang="en-US" sz="3100" dirty="0" smtClean="0">
                  <a:latin typeface="Lato Light"/>
                  <a:cs typeface="Lato Light"/>
                </a:rPr>
                <a:t> </a:t>
              </a:r>
              <a:r>
                <a:rPr lang="en-US" sz="3100" dirty="0" err="1" smtClean="0">
                  <a:latin typeface="Lato Light"/>
                  <a:cs typeface="Lato Light"/>
                </a:rPr>
                <a:t>todo</a:t>
              </a:r>
              <a:endParaRPr lang="en-US" sz="3100" dirty="0">
                <a:solidFill>
                  <a:schemeClr val="accent1"/>
                </a:solidFill>
                <a:latin typeface="Lato Light"/>
                <a:cs typeface="Lato Light"/>
              </a:endParaRPr>
            </a:p>
          </p:txBody>
        </p:sp>
      </p:grpSp>
      <p:sp>
        <p:nvSpPr>
          <p:cNvPr id="22" name="Rectangle 18"/>
          <p:cNvSpPr/>
          <p:nvPr/>
        </p:nvSpPr>
        <p:spPr>
          <a:xfrm>
            <a:off x="11432898" y="2389985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02124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10582397" y="7655879"/>
            <a:ext cx="13460943" cy="4845298"/>
          </a:xfrm>
          <a:prstGeom prst="rect">
            <a:avLst/>
          </a:prstGeom>
        </p:spPr>
        <p:txBody>
          <a:bodyPr vert="horz" lIns="243785" tIns="121892" rIns="243785" bIns="121892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3600" dirty="0" smtClean="0">
                <a:solidFill>
                  <a:schemeClr val="tx1"/>
                </a:solidFill>
                <a:cs typeface="Lato Light"/>
              </a:rPr>
              <a:t>El </a:t>
            </a:r>
            <a:r>
              <a:rPr lang="es-ES" sz="3600" dirty="0">
                <a:solidFill>
                  <a:schemeClr val="tx1"/>
                </a:solidFill>
                <a:cs typeface="Lato Light"/>
              </a:rPr>
              <a:t>Modelo </a:t>
            </a:r>
            <a:r>
              <a:rPr lang="es-ES" sz="3600" dirty="0" smtClean="0">
                <a:solidFill>
                  <a:schemeClr val="tx1"/>
                </a:solidFill>
                <a:cs typeface="Lato Light"/>
              </a:rPr>
              <a:t>CANVAS </a:t>
            </a:r>
            <a:r>
              <a:rPr lang="es-ES" sz="3600" dirty="0" smtClean="0">
                <a:solidFill>
                  <a:schemeClr val="tx1"/>
                </a:solidFill>
                <a:cs typeface="Lato Light"/>
              </a:rPr>
              <a:t>fue </a:t>
            </a:r>
            <a:r>
              <a:rPr lang="es-ES" sz="3600" dirty="0" smtClean="0">
                <a:solidFill>
                  <a:schemeClr val="tx1"/>
                </a:solidFill>
                <a:cs typeface="Lato Light"/>
              </a:rPr>
              <a:t>creado </a:t>
            </a:r>
            <a:r>
              <a:rPr lang="es-ES" sz="3600" dirty="0" smtClean="0">
                <a:solidFill>
                  <a:schemeClr val="tx1"/>
                </a:solidFill>
                <a:cs typeface="Lato Light"/>
              </a:rPr>
              <a:t>al </a:t>
            </a:r>
            <a:r>
              <a:rPr lang="es-ES" sz="3600" dirty="0">
                <a:solidFill>
                  <a:schemeClr val="tx1"/>
                </a:solidFill>
                <a:cs typeface="Lato Light"/>
              </a:rPr>
              <a:t>objeto de lograr establecer una relación lógica </a:t>
            </a:r>
            <a:r>
              <a:rPr lang="es-ES" sz="3600" b="1" dirty="0">
                <a:solidFill>
                  <a:schemeClr val="tx1"/>
                </a:solidFill>
                <a:cs typeface="Lato Light"/>
              </a:rPr>
              <a:t>entre cada uno de los componentes de la organización y todos los factores que influyen para que ésta pueda tener éxito o no. </a:t>
            </a:r>
          </a:p>
          <a:p>
            <a:pPr marL="0" indent="0" algn="just">
              <a:buNone/>
            </a:pPr>
            <a:r>
              <a:rPr lang="es-ES" sz="3600" dirty="0" smtClean="0">
                <a:solidFill>
                  <a:schemeClr val="tx1"/>
                </a:solidFill>
                <a:cs typeface="Lato Light"/>
              </a:rPr>
              <a:t/>
            </a:r>
            <a:br>
              <a:rPr lang="es-ES" sz="3600" dirty="0" smtClean="0">
                <a:solidFill>
                  <a:schemeClr val="tx1"/>
                </a:solidFill>
                <a:cs typeface="Lato Light"/>
              </a:rPr>
            </a:br>
            <a:r>
              <a:rPr lang="es-ES" sz="3600" b="1" dirty="0" smtClean="0">
                <a:solidFill>
                  <a:srgbClr val="C00000"/>
                </a:solidFill>
                <a:cs typeface="Lato Light"/>
              </a:rPr>
              <a:t>CANVAS muestra </a:t>
            </a:r>
            <a:r>
              <a:rPr lang="es-ES" sz="3600" b="1" dirty="0">
                <a:solidFill>
                  <a:srgbClr val="C00000"/>
                </a:solidFill>
                <a:cs typeface="Lato Light"/>
              </a:rPr>
              <a:t>de forma rápida, clara y </a:t>
            </a:r>
            <a:r>
              <a:rPr lang="es-ES" sz="3600" b="1" dirty="0" smtClean="0">
                <a:solidFill>
                  <a:srgbClr val="C00000"/>
                </a:solidFill>
                <a:cs typeface="Lato Light"/>
              </a:rPr>
              <a:t>concisa: la idea</a:t>
            </a:r>
            <a:r>
              <a:rPr lang="es-ES" sz="3600" b="1" dirty="0">
                <a:solidFill>
                  <a:srgbClr val="C00000"/>
                </a:solidFill>
                <a:cs typeface="Lato Light"/>
              </a:rPr>
              <a:t>, el tamaño </a:t>
            </a:r>
            <a:r>
              <a:rPr lang="es-ES" sz="3600" b="1" dirty="0" smtClean="0">
                <a:solidFill>
                  <a:srgbClr val="C00000"/>
                </a:solidFill>
                <a:cs typeface="Lato Light"/>
              </a:rPr>
              <a:t>del </a:t>
            </a:r>
            <a:r>
              <a:rPr lang="es-ES" sz="3600" b="1" dirty="0">
                <a:solidFill>
                  <a:srgbClr val="C00000"/>
                </a:solidFill>
                <a:cs typeface="Lato Light"/>
              </a:rPr>
              <a:t>mercado, </a:t>
            </a:r>
            <a:r>
              <a:rPr lang="es-ES" sz="3600" b="1" dirty="0" smtClean="0">
                <a:solidFill>
                  <a:srgbClr val="C00000"/>
                </a:solidFill>
                <a:cs typeface="Lato Light"/>
              </a:rPr>
              <a:t>segmentos, aliados</a:t>
            </a:r>
            <a:r>
              <a:rPr lang="es-ES" sz="3600" b="1" dirty="0">
                <a:solidFill>
                  <a:srgbClr val="C00000"/>
                </a:solidFill>
                <a:cs typeface="Lato Light"/>
              </a:rPr>
              <a:t>, </a:t>
            </a:r>
            <a:r>
              <a:rPr lang="es-ES" sz="3600" b="1" dirty="0" smtClean="0">
                <a:solidFill>
                  <a:srgbClr val="C00000"/>
                </a:solidFill>
                <a:cs typeface="Lato Light"/>
              </a:rPr>
              <a:t>mercado</a:t>
            </a:r>
            <a:r>
              <a:rPr lang="es-ES" sz="3600" b="1" dirty="0">
                <a:solidFill>
                  <a:srgbClr val="C00000"/>
                </a:solidFill>
                <a:cs typeface="Lato Light"/>
              </a:rPr>
              <a:t>, </a:t>
            </a:r>
            <a:r>
              <a:rPr lang="es-ES" sz="3600" b="1" dirty="0" smtClean="0">
                <a:solidFill>
                  <a:srgbClr val="C00000"/>
                </a:solidFill>
                <a:cs typeface="Lato Light"/>
              </a:rPr>
              <a:t>competencia…</a:t>
            </a:r>
            <a:endParaRPr lang="es-ES" sz="3600" b="1" dirty="0" smtClean="0">
              <a:solidFill>
                <a:srgbClr val="C00000"/>
              </a:solidFill>
              <a:latin typeface="Lato Light"/>
              <a:cs typeface="Lato Light"/>
            </a:endParaRPr>
          </a:p>
          <a:p>
            <a:pPr marL="0" indent="0" algn="just">
              <a:buNone/>
            </a:pPr>
            <a:endParaRPr lang="en-US" sz="2800" b="1" dirty="0">
              <a:solidFill>
                <a:srgbClr val="C00000"/>
              </a:solidFill>
              <a:latin typeface="Lato Light"/>
              <a:cs typeface="Lato Light"/>
            </a:endParaRPr>
          </a:p>
        </p:txBody>
      </p:sp>
      <p:sp>
        <p:nvSpPr>
          <p:cNvPr id="9" name="Text Placeholder 6"/>
          <p:cNvSpPr txBox="1">
            <a:spLocks/>
          </p:cNvSpPr>
          <p:nvPr/>
        </p:nvSpPr>
        <p:spPr>
          <a:xfrm>
            <a:off x="1599267" y="6585177"/>
            <a:ext cx="21275112" cy="561970"/>
          </a:xfrm>
          <a:prstGeom prst="rect">
            <a:avLst/>
          </a:prstGeom>
        </p:spPr>
        <p:txBody>
          <a:bodyPr lIns="182843" tIns="91422" rIns="182843" bIns="9142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dirty="0" smtClean="0">
                <a:solidFill>
                  <a:srgbClr val="C00000"/>
                </a:solidFill>
              </a:rPr>
              <a:t>Alexander </a:t>
            </a:r>
            <a:r>
              <a:rPr lang="en-US" sz="4400" dirty="0" err="1" smtClean="0">
                <a:solidFill>
                  <a:srgbClr val="C00000"/>
                </a:solidFill>
              </a:rPr>
              <a:t>Osterwalder</a:t>
            </a:r>
            <a:r>
              <a:rPr lang="en-US" sz="4400" dirty="0" smtClean="0">
                <a:solidFill>
                  <a:srgbClr val="C00000"/>
                </a:solidFill>
              </a:rPr>
              <a:t>, el </a:t>
            </a:r>
            <a:r>
              <a:rPr lang="en-US" sz="4400" dirty="0" err="1" smtClean="0">
                <a:solidFill>
                  <a:srgbClr val="C00000"/>
                </a:solidFill>
              </a:rPr>
              <a:t>creador</a:t>
            </a:r>
            <a:r>
              <a:rPr lang="en-US" sz="4400" dirty="0" smtClean="0">
                <a:solidFill>
                  <a:srgbClr val="C00000"/>
                </a:solidFill>
              </a:rPr>
              <a:t> del </a:t>
            </a:r>
            <a:r>
              <a:rPr lang="en-US" sz="4400" dirty="0" err="1" smtClean="0">
                <a:solidFill>
                  <a:srgbClr val="C00000"/>
                </a:solidFill>
              </a:rPr>
              <a:t>lienzo</a:t>
            </a:r>
            <a:r>
              <a:rPr lang="en-US" sz="4400" dirty="0" smtClean="0">
                <a:solidFill>
                  <a:srgbClr val="C00000"/>
                </a:solidFill>
              </a:rPr>
              <a:t> de </a:t>
            </a:r>
            <a:r>
              <a:rPr lang="en-US" sz="4400" dirty="0" err="1" smtClean="0">
                <a:solidFill>
                  <a:srgbClr val="C00000"/>
                </a:solidFill>
              </a:rPr>
              <a:t>negocios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</a:rPr>
              <a:t>en</a:t>
            </a:r>
            <a:r>
              <a:rPr lang="en-US" sz="4400" dirty="0" smtClean="0">
                <a:solidFill>
                  <a:srgbClr val="C00000"/>
                </a:solidFill>
              </a:rPr>
              <a:t> la </a:t>
            </a:r>
            <a:r>
              <a:rPr lang="en-US" sz="4400" dirty="0" err="1" smtClean="0">
                <a:solidFill>
                  <a:srgbClr val="C00000"/>
                </a:solidFill>
              </a:rPr>
              <a:t>época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</a:rPr>
              <a:t>moderna</a:t>
            </a:r>
            <a:endParaRPr lang="en-US" sz="4400" dirty="0">
              <a:solidFill>
                <a:srgbClr val="C00000"/>
              </a:solidFill>
            </a:endParaRPr>
          </a:p>
        </p:txBody>
      </p:sp>
      <p:pic>
        <p:nvPicPr>
          <p:cNvPr id="15" name="Marcador de posición de imagen 14"/>
          <p:cNvPicPr>
            <a:picLocks noGrp="1" noChangeAspect="1"/>
          </p:cNvPicPr>
          <p:nvPr>
            <p:ph type="pic"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781" y="2290675"/>
            <a:ext cx="4266088" cy="4266088"/>
          </a:xfrm>
        </p:spPr>
      </p:pic>
      <p:pic>
        <p:nvPicPr>
          <p:cNvPr id="17" name="Marcador de posición de imagen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27670"/>
            <a:ext cx="3380237" cy="1901879"/>
          </a:xfrm>
          <a:prstGeom prst="rect">
            <a:avLst/>
          </a:prstGeom>
        </p:spPr>
      </p:pic>
      <p:grpSp>
        <p:nvGrpSpPr>
          <p:cNvPr id="18" name="Group 16"/>
          <p:cNvGrpSpPr/>
          <p:nvPr/>
        </p:nvGrpSpPr>
        <p:grpSpPr>
          <a:xfrm>
            <a:off x="4410635" y="193400"/>
            <a:ext cx="15652377" cy="2800749"/>
            <a:chOff x="6251417" y="274082"/>
            <a:chExt cx="12359700" cy="2800749"/>
          </a:xfrm>
        </p:grpSpPr>
        <p:sp>
          <p:nvSpPr>
            <p:cNvPr id="19" name="TextBox 17"/>
            <p:cNvSpPr txBox="1"/>
            <p:nvPr/>
          </p:nvSpPr>
          <p:spPr>
            <a:xfrm>
              <a:off x="6251417" y="274082"/>
              <a:ext cx="12359700" cy="2800749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Introducción a CANVAS (II)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21" name="Subtitle 2"/>
            <p:cNvSpPr txBox="1">
              <a:spLocks/>
            </p:cNvSpPr>
            <p:nvPr/>
          </p:nvSpPr>
          <p:spPr>
            <a:xfrm>
              <a:off x="6603675" y="1575340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100" dirty="0" smtClean="0">
                  <a:latin typeface="Lato Light"/>
                  <a:cs typeface="Lato Light"/>
                </a:rPr>
                <a:t>Pero </a:t>
              </a:r>
              <a:r>
                <a:rPr lang="en-US" sz="3100" dirty="0" smtClean="0">
                  <a:latin typeface="Lato Light"/>
                  <a:cs typeface="Lato Light"/>
                </a:rPr>
                <a:t>¿De </a:t>
              </a:r>
              <a:r>
                <a:rPr lang="en-US" sz="3100" dirty="0" err="1" smtClean="0">
                  <a:latin typeface="Lato Light"/>
                  <a:cs typeface="Lato Light"/>
                </a:rPr>
                <a:t>dónde</a:t>
              </a:r>
              <a:r>
                <a:rPr lang="en-US" sz="3100" dirty="0" smtClean="0">
                  <a:latin typeface="Lato Light"/>
                  <a:cs typeface="Lato Light"/>
                </a:rPr>
                <a:t> </a:t>
              </a:r>
              <a:r>
                <a:rPr lang="en-US" sz="3100" dirty="0" err="1" smtClean="0">
                  <a:latin typeface="Lato Light"/>
                  <a:cs typeface="Lato Light"/>
                </a:rPr>
                <a:t>viene</a:t>
              </a:r>
              <a:r>
                <a:rPr lang="en-US" sz="3100" dirty="0" smtClean="0">
                  <a:latin typeface="Lato Light"/>
                  <a:cs typeface="Lato Light"/>
                </a:rPr>
                <a:t>?</a:t>
              </a:r>
              <a:endParaRPr lang="en-US" sz="3100" dirty="0">
                <a:solidFill>
                  <a:schemeClr val="accent1"/>
                </a:solidFill>
                <a:latin typeface="Lato Light"/>
                <a:cs typeface="Lato Light"/>
              </a:endParaRPr>
            </a:p>
          </p:txBody>
        </p:sp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38093"/>
            <a:ext cx="10320399" cy="5893636"/>
          </a:xfrm>
          <a:prstGeom prst="rect">
            <a:avLst/>
          </a:prstGeom>
        </p:spPr>
      </p:pic>
      <p:sp>
        <p:nvSpPr>
          <p:cNvPr id="11" name="Rectangle 18"/>
          <p:cNvSpPr/>
          <p:nvPr/>
        </p:nvSpPr>
        <p:spPr>
          <a:xfrm>
            <a:off x="11432898" y="2389985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360673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 txBox="1">
            <a:spLocks/>
          </p:cNvSpPr>
          <p:nvPr/>
        </p:nvSpPr>
        <p:spPr>
          <a:xfrm>
            <a:off x="1599267" y="6585177"/>
            <a:ext cx="21275112" cy="561970"/>
          </a:xfrm>
          <a:prstGeom prst="rect">
            <a:avLst/>
          </a:prstGeom>
        </p:spPr>
        <p:txBody>
          <a:bodyPr lIns="182843" tIns="91422" rIns="182843" bIns="9142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dirty="0" smtClean="0">
                <a:solidFill>
                  <a:srgbClr val="C00000"/>
                </a:solidFill>
              </a:rPr>
              <a:t>Una forma de no leer </a:t>
            </a:r>
            <a:r>
              <a:rPr lang="en-US" sz="4400" dirty="0" err="1" smtClean="0">
                <a:solidFill>
                  <a:srgbClr val="C00000"/>
                </a:solidFill>
              </a:rPr>
              <a:t>tanto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</a:rPr>
              <a:t>pero</a:t>
            </a:r>
            <a:r>
              <a:rPr lang="en-US" sz="4400" dirty="0" smtClean="0">
                <a:solidFill>
                  <a:srgbClr val="C00000"/>
                </a:solidFill>
              </a:rPr>
              <a:t> de </a:t>
            </a:r>
            <a:r>
              <a:rPr lang="en-US" sz="4400" dirty="0" err="1" smtClean="0">
                <a:solidFill>
                  <a:srgbClr val="C00000"/>
                </a:solidFill>
              </a:rPr>
              <a:t>si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</a:rPr>
              <a:t>entender</a:t>
            </a:r>
            <a:r>
              <a:rPr lang="en-US" sz="4400" dirty="0" smtClean="0">
                <a:solidFill>
                  <a:srgbClr val="C00000"/>
                </a:solidFill>
              </a:rPr>
              <a:t> el </a:t>
            </a:r>
            <a:r>
              <a:rPr lang="en-US" sz="4400" dirty="0" err="1" smtClean="0">
                <a:solidFill>
                  <a:srgbClr val="C00000"/>
                </a:solidFill>
              </a:rPr>
              <a:t>modelo</a:t>
            </a:r>
            <a:r>
              <a:rPr lang="en-US" sz="4400" dirty="0" smtClean="0">
                <a:solidFill>
                  <a:srgbClr val="C00000"/>
                </a:solidFill>
              </a:rPr>
              <a:t> de </a:t>
            </a:r>
            <a:r>
              <a:rPr lang="en-US" sz="4400" dirty="0" err="1" smtClean="0">
                <a:solidFill>
                  <a:srgbClr val="C00000"/>
                </a:solidFill>
              </a:rPr>
              <a:t>negocio</a:t>
            </a:r>
            <a:r>
              <a:rPr lang="en-US" sz="4400" dirty="0" smtClean="0">
                <a:solidFill>
                  <a:srgbClr val="C00000"/>
                </a:solidFill>
              </a:rPr>
              <a:t> a simple vista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0" y="12747812"/>
            <a:ext cx="24377650" cy="96818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5" name="Marcador de posición de imagen 14"/>
          <p:cNvPicPr>
            <a:picLocks noGrp="1" noChangeAspect="1"/>
          </p:cNvPicPr>
          <p:nvPr>
            <p:ph type="pic"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781" y="2290675"/>
            <a:ext cx="4266088" cy="4266088"/>
          </a:xfrm>
        </p:spPr>
      </p:pic>
      <p:pic>
        <p:nvPicPr>
          <p:cNvPr id="17" name="Marcador de posición de imagen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27670"/>
            <a:ext cx="3380237" cy="1901879"/>
          </a:xfrm>
          <a:prstGeom prst="rect">
            <a:avLst/>
          </a:prstGeom>
        </p:spPr>
      </p:pic>
      <p:grpSp>
        <p:nvGrpSpPr>
          <p:cNvPr id="18" name="Group 16"/>
          <p:cNvGrpSpPr/>
          <p:nvPr/>
        </p:nvGrpSpPr>
        <p:grpSpPr>
          <a:xfrm>
            <a:off x="4410635" y="193400"/>
            <a:ext cx="15652377" cy="2140374"/>
            <a:chOff x="6251417" y="274082"/>
            <a:chExt cx="12359700" cy="2140374"/>
          </a:xfrm>
        </p:grpSpPr>
        <p:sp>
          <p:nvSpPr>
            <p:cNvPr id="19" name="TextBox 17"/>
            <p:cNvSpPr txBox="1"/>
            <p:nvPr/>
          </p:nvSpPr>
          <p:spPr>
            <a:xfrm>
              <a:off x="6251417" y="274082"/>
              <a:ext cx="12359700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Introducción a CANVAS (III)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21" name="Subtitle 2"/>
            <p:cNvSpPr txBox="1">
              <a:spLocks/>
            </p:cNvSpPr>
            <p:nvPr/>
          </p:nvSpPr>
          <p:spPr>
            <a:xfrm>
              <a:off x="6603675" y="1575340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100" dirty="0" err="1" smtClean="0">
                  <a:latin typeface="Lato Light"/>
                  <a:cs typeface="Lato Light"/>
                </a:rPr>
                <a:t>Conceptos</a:t>
              </a:r>
              <a:r>
                <a:rPr lang="en-US" sz="3100" dirty="0" smtClean="0">
                  <a:latin typeface="Lato Light"/>
                  <a:cs typeface="Lato Light"/>
                </a:rPr>
                <a:t> </a:t>
              </a:r>
              <a:r>
                <a:rPr lang="en-US" sz="3100" dirty="0" err="1" smtClean="0">
                  <a:latin typeface="Lato Light"/>
                  <a:cs typeface="Lato Light"/>
                </a:rPr>
                <a:t>claros</a:t>
              </a:r>
              <a:r>
                <a:rPr lang="en-US" sz="3100" dirty="0" smtClean="0">
                  <a:latin typeface="Lato Light"/>
                  <a:cs typeface="Lato Light"/>
                </a:rPr>
                <a:t>: 4 </a:t>
              </a:r>
              <a:r>
                <a:rPr lang="en-US" sz="3100" dirty="0" err="1" smtClean="0">
                  <a:latin typeface="Lato Light"/>
                  <a:cs typeface="Lato Light"/>
                </a:rPr>
                <a:t>áreas</a:t>
              </a:r>
              <a:r>
                <a:rPr lang="en-US" sz="3100" dirty="0" smtClean="0">
                  <a:latin typeface="Lato Light"/>
                  <a:cs typeface="Lato Light"/>
                </a:rPr>
                <a:t> / 9 </a:t>
              </a:r>
              <a:r>
                <a:rPr lang="en-US" sz="3100" dirty="0" err="1" smtClean="0">
                  <a:latin typeface="Lato Light"/>
                  <a:cs typeface="Lato Light"/>
                </a:rPr>
                <a:t>divisiones</a:t>
              </a:r>
              <a:endParaRPr lang="en-US" sz="3100" dirty="0">
                <a:solidFill>
                  <a:schemeClr val="accent1"/>
                </a:solidFill>
                <a:latin typeface="Lato Light"/>
                <a:cs typeface="Lato Light"/>
              </a:endParaRPr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1547115" y="7620009"/>
            <a:ext cx="21308817" cy="5749801"/>
          </a:xfrm>
          <a:prstGeom prst="rect">
            <a:avLst/>
          </a:prstGeom>
        </p:spPr>
        <p:txBody>
          <a:bodyPr vert="horz" lIns="243785" tIns="121892" rIns="243785" bIns="121892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3600" b="1" dirty="0" smtClean="0"/>
              <a:t>CANVAS pretende en </a:t>
            </a:r>
            <a:r>
              <a:rPr lang="es-ES" sz="3600" b="1" dirty="0"/>
              <a:t>todo caso </a:t>
            </a:r>
            <a:r>
              <a:rPr lang="es-ES" sz="3600" b="1" dirty="0" smtClean="0"/>
              <a:t>probar </a:t>
            </a:r>
            <a:r>
              <a:rPr lang="es-ES" sz="3600" b="1" dirty="0"/>
              <a:t>que la gráfica es algo más que una idea eficaz y rentable, yendo mucho más allá: el hoy proyecto va a validar su modelo, que éste es de éxito y que va a poder convertirse en </a:t>
            </a:r>
            <a:r>
              <a:rPr lang="es-ES" sz="3600" b="1" dirty="0" smtClean="0"/>
              <a:t>una empresa </a:t>
            </a:r>
            <a:r>
              <a:rPr lang="es-ES" sz="3600" b="1" dirty="0"/>
              <a:t>sólida y de gran recorrido (o al menos pretende hacerlo) </a:t>
            </a:r>
            <a:br>
              <a:rPr lang="es-ES" sz="3600" b="1" dirty="0"/>
            </a:br>
            <a:r>
              <a:rPr lang="es-ES" sz="3600" dirty="0"/>
              <a:t/>
            </a:r>
            <a:br>
              <a:rPr lang="es-ES" sz="3600" dirty="0"/>
            </a:br>
            <a:r>
              <a:rPr lang="es-ES" sz="3600" b="1" dirty="0"/>
              <a:t>En resumen el Modelo </a:t>
            </a:r>
            <a:r>
              <a:rPr lang="es-ES" sz="3600" b="1" dirty="0" err="1"/>
              <a:t>Canvas</a:t>
            </a:r>
            <a:r>
              <a:rPr lang="es-ES" sz="3600" b="1" dirty="0"/>
              <a:t> es una herramienta gráfica que permite definir y crear/modificar/ampliar modelos de negocio innovadores describiéndose en 4 grandes </a:t>
            </a:r>
            <a:r>
              <a:rPr lang="es-ES" sz="3600" b="1" dirty="0" smtClean="0"/>
              <a:t>áreas;</a:t>
            </a:r>
            <a:br>
              <a:rPr lang="es-ES" sz="3600" b="1" dirty="0" smtClean="0"/>
            </a:br>
            <a:endParaRPr lang="es-ES" sz="3600" b="1" dirty="0" smtClean="0"/>
          </a:p>
          <a:p>
            <a:pPr marL="0" indent="0" algn="ctr">
              <a:buNone/>
            </a:pPr>
            <a:r>
              <a:rPr lang="es-ES" sz="3600" b="1" dirty="0">
                <a:solidFill>
                  <a:srgbClr val="C00000"/>
                </a:solidFill>
              </a:rPr>
              <a:t>c</a:t>
            </a:r>
            <a:r>
              <a:rPr lang="es-ES" sz="3600" b="1" dirty="0" smtClean="0">
                <a:solidFill>
                  <a:srgbClr val="C00000"/>
                </a:solidFill>
              </a:rPr>
              <a:t>lientes</a:t>
            </a:r>
            <a:r>
              <a:rPr lang="es-ES" sz="3600" b="1" dirty="0">
                <a:solidFill>
                  <a:srgbClr val="C00000"/>
                </a:solidFill>
              </a:rPr>
              <a:t>, oferta, infraestructura y viabilidad </a:t>
            </a:r>
            <a:r>
              <a:rPr lang="es-ES" sz="3600" b="1" dirty="0" smtClean="0">
                <a:solidFill>
                  <a:srgbClr val="C00000"/>
                </a:solidFill>
              </a:rPr>
              <a:t>económica;</a:t>
            </a:r>
          </a:p>
          <a:p>
            <a:pPr marL="0" indent="0" algn="ctr">
              <a:buNone/>
            </a:pPr>
            <a:r>
              <a:rPr lang="es-ES" sz="3600" b="1" dirty="0">
                <a:solidFill>
                  <a:srgbClr val="C00000"/>
                </a:solidFill>
              </a:rPr>
              <a:t>e</a:t>
            </a:r>
            <a:r>
              <a:rPr lang="es-ES" sz="3600" b="1" dirty="0" smtClean="0">
                <a:solidFill>
                  <a:srgbClr val="C00000"/>
                </a:solidFill>
              </a:rPr>
              <a:t>n </a:t>
            </a:r>
            <a:r>
              <a:rPr lang="es-ES" sz="3600" b="1" dirty="0">
                <a:solidFill>
                  <a:srgbClr val="C00000"/>
                </a:solidFill>
              </a:rPr>
              <a:t>un formato de recuadro con 9 divisiones.</a:t>
            </a:r>
            <a:r>
              <a:rPr lang="es-ES" sz="3600" dirty="0">
                <a:solidFill>
                  <a:srgbClr val="C00000"/>
                </a:solidFill>
              </a:rPr>
              <a:t> </a:t>
            </a:r>
            <a:endParaRPr lang="es-ES" sz="2600" dirty="0">
              <a:solidFill>
                <a:srgbClr val="C00000"/>
              </a:solidFill>
              <a:latin typeface="Lato Light"/>
              <a:cs typeface="Lato Light"/>
            </a:endParaRPr>
          </a:p>
          <a:p>
            <a:pPr marL="0" indent="0" algn="just">
              <a:buNone/>
            </a:pPr>
            <a:endParaRPr lang="en-US" sz="2600" dirty="0">
              <a:solidFill>
                <a:srgbClr val="C00000"/>
              </a:solidFill>
              <a:latin typeface="Lato Light"/>
              <a:cs typeface="Lato Light"/>
            </a:endParaRPr>
          </a:p>
        </p:txBody>
      </p:sp>
      <p:sp>
        <p:nvSpPr>
          <p:cNvPr id="12" name="Rectangle 18"/>
          <p:cNvSpPr/>
          <p:nvPr/>
        </p:nvSpPr>
        <p:spPr>
          <a:xfrm>
            <a:off x="11432898" y="2389985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974293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0" y="12747812"/>
            <a:ext cx="24377650" cy="96818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Marcador de posición de imagen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27670"/>
            <a:ext cx="3380237" cy="1901879"/>
          </a:xfrm>
          <a:prstGeom prst="rect">
            <a:avLst/>
          </a:prstGeom>
        </p:spPr>
      </p:pic>
      <p:grpSp>
        <p:nvGrpSpPr>
          <p:cNvPr id="18" name="Group 16"/>
          <p:cNvGrpSpPr/>
          <p:nvPr/>
        </p:nvGrpSpPr>
        <p:grpSpPr>
          <a:xfrm>
            <a:off x="4410635" y="193400"/>
            <a:ext cx="15652377" cy="2140374"/>
            <a:chOff x="6251417" y="274082"/>
            <a:chExt cx="12359700" cy="2140374"/>
          </a:xfrm>
        </p:grpSpPr>
        <p:sp>
          <p:nvSpPr>
            <p:cNvPr id="19" name="TextBox 17"/>
            <p:cNvSpPr txBox="1"/>
            <p:nvPr/>
          </p:nvSpPr>
          <p:spPr>
            <a:xfrm>
              <a:off x="6251417" y="274082"/>
              <a:ext cx="12359700" cy="1446532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algn="ctr"/>
              <a:r>
                <a:rPr lang="es-ES" sz="8800" b="1" dirty="0" smtClean="0">
                  <a:solidFill>
                    <a:schemeClr val="tx2"/>
                  </a:solidFill>
                  <a:latin typeface="Lato Regular"/>
                  <a:cs typeface="Lato Regular"/>
                </a:rPr>
                <a:t>Introducción a CANVAS (IV)</a:t>
              </a:r>
              <a:endParaRPr lang="id-ID" sz="8800" b="1" dirty="0" smtClean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21" name="Subtitle 2"/>
            <p:cNvSpPr txBox="1">
              <a:spLocks/>
            </p:cNvSpPr>
            <p:nvPr/>
          </p:nvSpPr>
          <p:spPr>
            <a:xfrm>
              <a:off x="6603675" y="1575340"/>
              <a:ext cx="11655185" cy="839116"/>
            </a:xfrm>
            <a:prstGeom prst="rect">
              <a:avLst/>
            </a:prstGeom>
          </p:spPr>
          <p:txBody>
            <a:bodyPr vert="horz" lIns="217490" tIns="108745" rIns="217490" bIns="108745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100" dirty="0" err="1" smtClean="0">
                  <a:latin typeface="Lato Light"/>
                  <a:cs typeface="Lato Light"/>
                </a:rPr>
                <a:t>Mostrando</a:t>
              </a:r>
              <a:r>
                <a:rPr lang="en-US" sz="3100" dirty="0" smtClean="0">
                  <a:latin typeface="Lato Light"/>
                  <a:cs typeface="Lato Light"/>
                </a:rPr>
                <a:t> un primer </a:t>
              </a:r>
              <a:r>
                <a:rPr lang="en-US" sz="3100" dirty="0" err="1" smtClean="0">
                  <a:latin typeface="Lato Light"/>
                  <a:cs typeface="Lato Light"/>
                </a:rPr>
                <a:t>ejemplo</a:t>
              </a:r>
              <a:r>
                <a:rPr lang="en-US" sz="3100" dirty="0" smtClean="0">
                  <a:latin typeface="Lato Light"/>
                  <a:cs typeface="Lato Light"/>
                </a:rPr>
                <a:t> de CANVAS</a:t>
              </a:r>
              <a:endParaRPr lang="en-US" sz="3100" dirty="0">
                <a:solidFill>
                  <a:schemeClr val="accent1"/>
                </a:solidFill>
                <a:latin typeface="Lato Light"/>
                <a:cs typeface="Lato Light"/>
              </a:endParaRPr>
            </a:p>
          </p:txBody>
        </p:sp>
      </p:grpSp>
      <p:sp>
        <p:nvSpPr>
          <p:cNvPr id="12" name="Rectangle 18"/>
          <p:cNvSpPr/>
          <p:nvPr/>
        </p:nvSpPr>
        <p:spPr>
          <a:xfrm>
            <a:off x="11432898" y="2389985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05" y="2659914"/>
            <a:ext cx="23888919" cy="1105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15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spect="1"/>
          </p:cNvSpPr>
          <p:nvPr/>
        </p:nvSpPr>
        <p:spPr>
          <a:xfrm rot="5400000">
            <a:off x="5330823" y="-5330825"/>
            <a:ext cx="13716000" cy="24377651"/>
          </a:xfrm>
          <a:prstGeom prst="rect">
            <a:avLst/>
          </a:prstGeom>
          <a:solidFill>
            <a:schemeClr val="accent6">
              <a:alpha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731" tIns="121864" rIns="243731" bIns="121864" rtlCol="0" anchor="ctr"/>
          <a:lstStyle/>
          <a:p>
            <a:pPr algn="ctr"/>
            <a:endParaRPr lang="en-US"/>
          </a:p>
        </p:txBody>
      </p:sp>
      <p:sp>
        <p:nvSpPr>
          <p:cNvPr id="23" name="AutoShape 5"/>
          <p:cNvSpPr>
            <a:spLocks/>
          </p:cNvSpPr>
          <p:nvPr/>
        </p:nvSpPr>
        <p:spPr bwMode="auto">
          <a:xfrm>
            <a:off x="1413164" y="4124333"/>
            <a:ext cx="21391418" cy="3987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0" tIns="50790" rIns="50790" bIns="50790" anchor="ctr"/>
          <a:lstStyle/>
          <a:p>
            <a:pPr algn="ctr">
              <a:defRPr/>
            </a:pPr>
            <a:r>
              <a:rPr lang="es-ES" sz="9200" dirty="0" smtClean="0">
                <a:solidFill>
                  <a:schemeClr val="bg1"/>
                </a:solidFill>
                <a:latin typeface="Lato Regular"/>
                <a:cs typeface="Lato Regular"/>
              </a:rPr>
              <a:t>DESARROLLANDO CANVAS</a:t>
            </a:r>
            <a:endParaRPr lang="es-ES" sz="9200" dirty="0">
              <a:solidFill>
                <a:schemeClr val="bg1"/>
              </a:solidFill>
              <a:latin typeface="Lato Regular"/>
              <a:cs typeface="Lato Regular"/>
            </a:endParaRPr>
          </a:p>
        </p:txBody>
      </p:sp>
      <p:sp>
        <p:nvSpPr>
          <p:cNvPr id="24" name="Line 4"/>
          <p:cNvSpPr>
            <a:spLocks noChangeShapeType="1"/>
          </p:cNvSpPr>
          <p:nvPr/>
        </p:nvSpPr>
        <p:spPr bwMode="auto">
          <a:xfrm>
            <a:off x="9322817" y="7261413"/>
            <a:ext cx="5290275" cy="38266"/>
          </a:xfrm>
          <a:prstGeom prst="line">
            <a:avLst/>
          </a:prstGeom>
          <a:noFill/>
          <a:ln w="25400" cap="flat" cmpd="sng">
            <a:solidFill>
              <a:srgbClr val="DCDEE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endParaRPr lang="es-ES" sz="5600">
              <a:effectLst>
                <a:outerShdw blurRad="38100" dist="38100" dir="2700000" algn="tl">
                  <a:srgbClr val="DDDDDD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227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8384" y="3303433"/>
            <a:ext cx="24398242" cy="6316548"/>
          </a:xfrm>
          <a:prstGeom prst="rect">
            <a:avLst/>
          </a:prstGeom>
          <a:solidFill>
            <a:schemeClr val="accent6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43797" tIns="121899" rIns="243797" bIns="121899" rtlCol="0" anchor="ctr"/>
          <a:lstStyle/>
          <a:p>
            <a:pPr algn="ctr"/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3563668" y="4241518"/>
            <a:ext cx="3943968" cy="4765056"/>
            <a:chOff x="1489714" y="4525599"/>
            <a:chExt cx="3943968" cy="4765056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5433682" y="4525599"/>
              <a:ext cx="0" cy="3564717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30"/>
            <p:cNvSpPr txBox="1">
              <a:spLocks noChangeArrowheads="1"/>
            </p:cNvSpPr>
            <p:nvPr/>
          </p:nvSpPr>
          <p:spPr bwMode="auto">
            <a:xfrm>
              <a:off x="1630806" y="6243667"/>
              <a:ext cx="3560551" cy="3046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numCol="1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9pPr>
            </a:lstStyle>
            <a:p>
              <a:r>
                <a:rPr lang="es-ES" sz="2400" b="1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¿Quiénes son?</a:t>
              </a:r>
              <a:br>
                <a:rPr lang="es-ES" sz="2400" b="1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</a:br>
              <a: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¿A quién voy dirigido?</a:t>
              </a:r>
              <a:b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</a:br>
              <a: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¿Quién me va a comprar?</a:t>
              </a:r>
              <a:b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</a:br>
              <a: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¿Cómo los voy a mantener?</a:t>
              </a:r>
            </a:p>
            <a:p>
              <a: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Light"/>
                </a:rPr>
                <a:t>¿Dónde más voy a buscar?</a:t>
              </a:r>
              <a:endParaRPr lang="en-US" sz="2400" dirty="0">
                <a:solidFill>
                  <a:schemeClr val="bg1"/>
                </a:solidFill>
                <a:latin typeface="Lato Light"/>
                <a:ea typeface="Open Sans Light" panose="020B0306030504020204" pitchFamily="34" charset="0"/>
                <a:cs typeface="Lato Light"/>
              </a:endParaRPr>
            </a:p>
          </p:txBody>
        </p:sp>
        <p:sp>
          <p:nvSpPr>
            <p:cNvPr id="87" name="TextBox 31"/>
            <p:cNvSpPr txBox="1">
              <a:spLocks noChangeArrowheads="1"/>
            </p:cNvSpPr>
            <p:nvPr/>
          </p:nvSpPr>
          <p:spPr bwMode="auto">
            <a:xfrm>
              <a:off x="1489714" y="5184576"/>
              <a:ext cx="3511681" cy="78483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ES" sz="4500" b="1" dirty="0" smtClean="0">
                  <a:solidFill>
                    <a:schemeClr val="bg1"/>
                  </a:solidFill>
                  <a:latin typeface="Calibri"/>
                  <a:cs typeface="Calibri"/>
                </a:rPr>
                <a:t>Clientes</a:t>
              </a:r>
              <a:endParaRPr lang="id-ID" sz="4500" b="1" dirty="0">
                <a:solidFill>
                  <a:schemeClr val="bg1"/>
                </a:solidFill>
                <a:latin typeface="Calibri"/>
                <a:cs typeface="Calibri"/>
              </a:endParaRPr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1729969" y="6047811"/>
              <a:ext cx="3044831" cy="3291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1794396" y="4016765"/>
            <a:ext cx="4702933" cy="4602653"/>
            <a:chOff x="9797475" y="4300846"/>
            <a:chExt cx="4702934" cy="4602653"/>
          </a:xfrm>
        </p:grpSpPr>
        <p:sp>
          <p:nvSpPr>
            <p:cNvPr id="86" name="TextBox 30"/>
            <p:cNvSpPr txBox="1">
              <a:spLocks noChangeArrowheads="1"/>
            </p:cNvSpPr>
            <p:nvPr/>
          </p:nvSpPr>
          <p:spPr bwMode="auto">
            <a:xfrm>
              <a:off x="10500545" y="6225843"/>
              <a:ext cx="3692133" cy="2677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numCol="1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9pPr>
            </a:lstStyle>
            <a:p>
              <a:r>
                <a:rPr lang="es-ES" sz="2400" b="1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¿Dónde lo ofrezco?</a:t>
              </a:r>
              <a:br>
                <a:rPr lang="es-ES" sz="2400" b="1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</a:br>
              <a: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¿Por qué canales?</a:t>
              </a:r>
              <a:b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</a:br>
              <a: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Light"/>
                </a:rPr>
                <a:t>¿</a:t>
              </a:r>
              <a: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Light"/>
                </a:rPr>
                <a:t>Qué más canales y plataformas hay</a:t>
              </a:r>
              <a: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Light"/>
                </a:rPr>
                <a:t>?</a:t>
              </a:r>
            </a:p>
            <a:p>
              <a:r>
                <a:rPr lang="es-ES" sz="2400" dirty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¿</a:t>
              </a:r>
              <a: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Pienso suficiente </a:t>
              </a:r>
              <a:r>
                <a:rPr lang="es-ES" sz="2400" dirty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en el universo digital?</a:t>
              </a:r>
            </a:p>
            <a:p>
              <a:endParaRPr lang="en-US" sz="2400" dirty="0">
                <a:solidFill>
                  <a:schemeClr val="bg1"/>
                </a:solidFill>
                <a:latin typeface="Lato Light"/>
                <a:ea typeface="Open Sans Light" panose="020B0306030504020204" pitchFamily="34" charset="0"/>
                <a:cs typeface="Lato Light"/>
              </a:endParaRPr>
            </a:p>
          </p:txBody>
        </p:sp>
        <p:sp>
          <p:nvSpPr>
            <p:cNvPr id="91" name="TextBox 31"/>
            <p:cNvSpPr txBox="1">
              <a:spLocks noChangeArrowheads="1"/>
            </p:cNvSpPr>
            <p:nvPr/>
          </p:nvSpPr>
          <p:spPr bwMode="auto">
            <a:xfrm>
              <a:off x="9797475" y="5209196"/>
              <a:ext cx="4702934" cy="784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ES" sz="4500" b="1" dirty="0" smtClean="0">
                  <a:solidFill>
                    <a:schemeClr val="bg1"/>
                  </a:solidFill>
                  <a:latin typeface="Calibri"/>
                  <a:cs typeface="Calibri"/>
                </a:rPr>
                <a:t>Infraestructura</a:t>
              </a:r>
              <a:endParaRPr lang="id-ID" sz="4500" b="1" dirty="0">
                <a:solidFill>
                  <a:schemeClr val="bg1"/>
                </a:solidFill>
                <a:latin typeface="Calibri"/>
                <a:cs typeface="Calibri"/>
              </a:endParaRP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10614997" y="6072431"/>
              <a:ext cx="3044831" cy="3291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4433524" y="4529906"/>
              <a:ext cx="0" cy="3564717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AutoShape 19"/>
            <p:cNvSpPr>
              <a:spLocks/>
            </p:cNvSpPr>
            <p:nvPr/>
          </p:nvSpPr>
          <p:spPr bwMode="auto">
            <a:xfrm>
              <a:off x="11886564" y="4300846"/>
              <a:ext cx="861346" cy="861569"/>
            </a:xfrm>
            <a:custGeom>
              <a:avLst/>
              <a:gdLst>
                <a:gd name="T0" fmla="*/ 10800 w 21600"/>
                <a:gd name="T1" fmla="*/ 10789 h 21579"/>
                <a:gd name="T2" fmla="*/ 10800 w 21600"/>
                <a:gd name="T3" fmla="*/ 10789 h 21579"/>
                <a:gd name="T4" fmla="*/ 10800 w 21600"/>
                <a:gd name="T5" fmla="*/ 10789 h 21579"/>
                <a:gd name="T6" fmla="*/ 10800 w 21600"/>
                <a:gd name="T7" fmla="*/ 10789 h 21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579">
                  <a:moveTo>
                    <a:pt x="21599" y="9391"/>
                  </a:moveTo>
                  <a:cubicBezTo>
                    <a:pt x="21599" y="9887"/>
                    <a:pt x="21472" y="10321"/>
                    <a:pt x="21218" y="10697"/>
                  </a:cubicBezTo>
                  <a:cubicBezTo>
                    <a:pt x="20963" y="11072"/>
                    <a:pt x="20647" y="11313"/>
                    <a:pt x="20263" y="11427"/>
                  </a:cubicBezTo>
                  <a:lnTo>
                    <a:pt x="20263" y="16610"/>
                  </a:lnTo>
                  <a:cubicBezTo>
                    <a:pt x="20263" y="17200"/>
                    <a:pt x="20087" y="17708"/>
                    <a:pt x="19729" y="18128"/>
                  </a:cubicBezTo>
                  <a:cubicBezTo>
                    <a:pt x="19374" y="18550"/>
                    <a:pt x="18951" y="18758"/>
                    <a:pt x="18459" y="18758"/>
                  </a:cubicBezTo>
                  <a:cubicBezTo>
                    <a:pt x="17927" y="18122"/>
                    <a:pt x="17286" y="17505"/>
                    <a:pt x="16537" y="16904"/>
                  </a:cubicBezTo>
                  <a:cubicBezTo>
                    <a:pt x="15785" y="16305"/>
                    <a:pt x="14980" y="15756"/>
                    <a:pt x="14116" y="15254"/>
                  </a:cubicBezTo>
                  <a:cubicBezTo>
                    <a:pt x="13254" y="14755"/>
                    <a:pt x="12363" y="14324"/>
                    <a:pt x="11449" y="13969"/>
                  </a:cubicBezTo>
                  <a:cubicBezTo>
                    <a:pt x="10536" y="13614"/>
                    <a:pt x="9648" y="13379"/>
                    <a:pt x="8788" y="13267"/>
                  </a:cubicBezTo>
                  <a:cubicBezTo>
                    <a:pt x="8453" y="13379"/>
                    <a:pt x="8179" y="13564"/>
                    <a:pt x="7968" y="13828"/>
                  </a:cubicBezTo>
                  <a:cubicBezTo>
                    <a:pt x="7758" y="14092"/>
                    <a:pt x="7613" y="14386"/>
                    <a:pt x="7535" y="14706"/>
                  </a:cubicBezTo>
                  <a:cubicBezTo>
                    <a:pt x="7457" y="15028"/>
                    <a:pt x="7449" y="15360"/>
                    <a:pt x="7510" y="15698"/>
                  </a:cubicBezTo>
                  <a:cubicBezTo>
                    <a:pt x="7574" y="16035"/>
                    <a:pt x="7719" y="16340"/>
                    <a:pt x="7946" y="16610"/>
                  </a:cubicBezTo>
                  <a:cubicBezTo>
                    <a:pt x="7750" y="16992"/>
                    <a:pt x="7660" y="17347"/>
                    <a:pt x="7677" y="17673"/>
                  </a:cubicBezTo>
                  <a:cubicBezTo>
                    <a:pt x="7692" y="17993"/>
                    <a:pt x="7772" y="18307"/>
                    <a:pt x="7917" y="18606"/>
                  </a:cubicBezTo>
                  <a:cubicBezTo>
                    <a:pt x="8059" y="18908"/>
                    <a:pt x="8255" y="19193"/>
                    <a:pt x="8497" y="19469"/>
                  </a:cubicBezTo>
                  <a:cubicBezTo>
                    <a:pt x="8737" y="19745"/>
                    <a:pt x="8996" y="20021"/>
                    <a:pt x="9271" y="20291"/>
                  </a:cubicBezTo>
                  <a:cubicBezTo>
                    <a:pt x="9114" y="20696"/>
                    <a:pt x="8842" y="21001"/>
                    <a:pt x="8455" y="21212"/>
                  </a:cubicBezTo>
                  <a:cubicBezTo>
                    <a:pt x="8069" y="21423"/>
                    <a:pt x="7655" y="21541"/>
                    <a:pt x="7212" y="21570"/>
                  </a:cubicBezTo>
                  <a:cubicBezTo>
                    <a:pt x="6771" y="21599"/>
                    <a:pt x="6340" y="21550"/>
                    <a:pt x="5917" y="21423"/>
                  </a:cubicBezTo>
                  <a:cubicBezTo>
                    <a:pt x="5496" y="21294"/>
                    <a:pt x="5163" y="21092"/>
                    <a:pt x="4923" y="20810"/>
                  </a:cubicBezTo>
                  <a:cubicBezTo>
                    <a:pt x="4781" y="20241"/>
                    <a:pt x="4624" y="19657"/>
                    <a:pt x="4453" y="19055"/>
                  </a:cubicBezTo>
                  <a:cubicBezTo>
                    <a:pt x="4281" y="18453"/>
                    <a:pt x="4139" y="17843"/>
                    <a:pt x="4032" y="17224"/>
                  </a:cubicBezTo>
                  <a:cubicBezTo>
                    <a:pt x="3921" y="16599"/>
                    <a:pt x="3868" y="15953"/>
                    <a:pt x="3868" y="15281"/>
                  </a:cubicBezTo>
                  <a:cubicBezTo>
                    <a:pt x="3868" y="14615"/>
                    <a:pt x="3961" y="13905"/>
                    <a:pt x="4149" y="13153"/>
                  </a:cubicBezTo>
                  <a:lnTo>
                    <a:pt x="1804" y="13153"/>
                  </a:lnTo>
                  <a:cubicBezTo>
                    <a:pt x="1312" y="13153"/>
                    <a:pt x="888" y="12945"/>
                    <a:pt x="533" y="12522"/>
                  </a:cubicBezTo>
                  <a:cubicBezTo>
                    <a:pt x="176" y="12100"/>
                    <a:pt x="0" y="11592"/>
                    <a:pt x="0" y="10990"/>
                  </a:cubicBezTo>
                  <a:lnTo>
                    <a:pt x="0" y="7774"/>
                  </a:lnTo>
                  <a:cubicBezTo>
                    <a:pt x="0" y="7184"/>
                    <a:pt x="176" y="6676"/>
                    <a:pt x="526" y="6245"/>
                  </a:cubicBezTo>
                  <a:cubicBezTo>
                    <a:pt x="878" y="5819"/>
                    <a:pt x="1304" y="5605"/>
                    <a:pt x="1804" y="5605"/>
                  </a:cubicBezTo>
                  <a:lnTo>
                    <a:pt x="7652" y="5605"/>
                  </a:lnTo>
                  <a:cubicBezTo>
                    <a:pt x="8551" y="5605"/>
                    <a:pt x="9508" y="5449"/>
                    <a:pt x="10524" y="5135"/>
                  </a:cubicBezTo>
                  <a:cubicBezTo>
                    <a:pt x="11540" y="4821"/>
                    <a:pt x="12536" y="4399"/>
                    <a:pt x="13511" y="3873"/>
                  </a:cubicBezTo>
                  <a:cubicBezTo>
                    <a:pt x="14488" y="3342"/>
                    <a:pt x="15408" y="2744"/>
                    <a:pt x="16272" y="2071"/>
                  </a:cubicBezTo>
                  <a:cubicBezTo>
                    <a:pt x="17134" y="1405"/>
                    <a:pt x="17864" y="713"/>
                    <a:pt x="18459" y="0"/>
                  </a:cubicBezTo>
                  <a:cubicBezTo>
                    <a:pt x="18951" y="0"/>
                    <a:pt x="19374" y="214"/>
                    <a:pt x="19729" y="633"/>
                  </a:cubicBezTo>
                  <a:cubicBezTo>
                    <a:pt x="20087" y="1056"/>
                    <a:pt x="20263" y="1567"/>
                    <a:pt x="20263" y="2165"/>
                  </a:cubicBezTo>
                  <a:lnTo>
                    <a:pt x="20263" y="7334"/>
                  </a:lnTo>
                  <a:cubicBezTo>
                    <a:pt x="20647" y="7445"/>
                    <a:pt x="20963" y="7692"/>
                    <a:pt x="21218" y="8070"/>
                  </a:cubicBezTo>
                  <a:cubicBezTo>
                    <a:pt x="21472" y="8454"/>
                    <a:pt x="21599" y="8895"/>
                    <a:pt x="21599" y="9391"/>
                  </a:cubicBezTo>
                  <a:moveTo>
                    <a:pt x="18459" y="2855"/>
                  </a:moveTo>
                  <a:cubicBezTo>
                    <a:pt x="17864" y="3407"/>
                    <a:pt x="17215" y="3941"/>
                    <a:pt x="16512" y="4451"/>
                  </a:cubicBezTo>
                  <a:cubicBezTo>
                    <a:pt x="15810" y="4962"/>
                    <a:pt x="15065" y="5423"/>
                    <a:pt x="14280" y="5834"/>
                  </a:cubicBezTo>
                  <a:cubicBezTo>
                    <a:pt x="13494" y="6245"/>
                    <a:pt x="12693" y="6609"/>
                    <a:pt x="11878" y="6923"/>
                  </a:cubicBezTo>
                  <a:cubicBezTo>
                    <a:pt x="11060" y="7237"/>
                    <a:pt x="10255" y="7462"/>
                    <a:pt x="9457" y="7603"/>
                  </a:cubicBezTo>
                  <a:lnTo>
                    <a:pt x="9457" y="11172"/>
                  </a:lnTo>
                  <a:cubicBezTo>
                    <a:pt x="10255" y="11325"/>
                    <a:pt x="11060" y="11554"/>
                    <a:pt x="11878" y="11862"/>
                  </a:cubicBezTo>
                  <a:cubicBezTo>
                    <a:pt x="12693" y="12170"/>
                    <a:pt x="13494" y="12537"/>
                    <a:pt x="14280" y="12956"/>
                  </a:cubicBezTo>
                  <a:cubicBezTo>
                    <a:pt x="15065" y="13379"/>
                    <a:pt x="15812" y="13843"/>
                    <a:pt x="16524" y="14347"/>
                  </a:cubicBezTo>
                  <a:cubicBezTo>
                    <a:pt x="17234" y="14855"/>
                    <a:pt x="17881" y="15380"/>
                    <a:pt x="18459" y="15920"/>
                  </a:cubicBezTo>
                  <a:lnTo>
                    <a:pt x="18459" y="285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/>
          </p:spPr>
          <p:txBody>
            <a:bodyPr lIns="101578" tIns="101578" rIns="101578" bIns="101578" anchor="ctr"/>
            <a:lstStyle/>
            <a:p>
              <a:pPr defTabSz="914195">
                <a:defRPr/>
              </a:pPr>
              <a:endParaRPr lang="es-ES" sz="5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ato Regular"/>
                <a:cs typeface="Lato Regular"/>
                <a:sym typeface="Gill Sans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6990271" y="4044474"/>
            <a:ext cx="3943968" cy="6074403"/>
            <a:chOff x="14916317" y="4328555"/>
            <a:chExt cx="3943968" cy="6074403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18860285" y="4529906"/>
              <a:ext cx="0" cy="3564717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30"/>
            <p:cNvSpPr txBox="1">
              <a:spLocks noChangeArrowheads="1"/>
            </p:cNvSpPr>
            <p:nvPr/>
          </p:nvSpPr>
          <p:spPr bwMode="auto">
            <a:xfrm>
              <a:off x="15057409" y="6247974"/>
              <a:ext cx="3591368" cy="4154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numCol="1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9pPr>
            </a:lstStyle>
            <a:p>
              <a:r>
                <a:rPr lang="en-US" sz="2400" b="1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¿</a:t>
              </a:r>
              <a:r>
                <a:rPr lang="en-US" sz="2400" b="1" dirty="0" err="1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Qué</a:t>
              </a:r>
              <a:r>
                <a:rPr lang="en-US" sz="2400" b="1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recursos</a:t>
              </a:r>
              <a:r>
                <a:rPr lang="en-US" sz="2400" b="1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?</a:t>
              </a:r>
              <a:br>
                <a:rPr lang="en-US" sz="2400" b="1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</a:br>
              <a: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¿De </a:t>
              </a:r>
              <a:r>
                <a:rPr lang="en-US" sz="2400" dirty="0" err="1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dónde</a:t>
              </a:r>
              <a: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los</a:t>
              </a:r>
              <a: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saco</a:t>
              </a:r>
              <a: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?</a:t>
              </a:r>
              <a:endParaRPr lang="en-US" sz="2400" dirty="0" smtClean="0">
                <a:solidFill>
                  <a:schemeClr val="bg1"/>
                </a:solidFill>
                <a:latin typeface="Lato Regular"/>
                <a:ea typeface="Open Sans Light" panose="020B0306030504020204" pitchFamily="34" charset="0"/>
                <a:cs typeface="Lato Regular"/>
              </a:endParaRPr>
            </a:p>
            <a:p>
              <a: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¿</a:t>
              </a:r>
              <a:r>
                <a:rPr lang="en-US" sz="2400" dirty="0" err="1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Qué</a:t>
              </a:r>
              <a: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precio</a:t>
              </a:r>
              <a: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es</a:t>
              </a:r>
              <a: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 el </a:t>
              </a:r>
              <a:r>
                <a:rPr lang="en-US" sz="2400" dirty="0" err="1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justo</a:t>
              </a:r>
              <a: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?</a:t>
              </a:r>
              <a:b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</a:br>
              <a: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¿</a:t>
              </a:r>
              <a:r>
                <a:rPr lang="en-US" sz="2400" dirty="0" err="1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Qué</a:t>
              </a:r>
              <a: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 van a </a:t>
              </a:r>
              <a:r>
                <a:rPr lang="en-US" sz="2400" dirty="0" err="1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pagarte</a:t>
              </a:r>
              <a: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tus</a:t>
              </a:r>
              <a: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clientes</a:t>
              </a:r>
              <a: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?</a:t>
              </a:r>
            </a:p>
            <a:p>
              <a: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¿Umbral de </a:t>
              </a:r>
              <a:r>
                <a:rPr lang="en-US" sz="2400" dirty="0" err="1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rentabilidad</a:t>
              </a:r>
              <a: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?</a:t>
              </a:r>
              <a:b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</a:br>
              <a: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¿</a:t>
              </a:r>
              <a:r>
                <a:rPr lang="en-US" sz="2400" dirty="0" err="1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Cashflow</a:t>
              </a:r>
              <a: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?</a:t>
              </a:r>
            </a:p>
            <a:p>
              <a:endParaRPr lang="en-US" sz="2400" dirty="0" smtClean="0">
                <a:solidFill>
                  <a:schemeClr val="bg1"/>
                </a:solidFill>
                <a:latin typeface="Lato Regular"/>
                <a:ea typeface="Open Sans Light" panose="020B0306030504020204" pitchFamily="34" charset="0"/>
                <a:cs typeface="Lato Regular"/>
              </a:endParaRPr>
            </a:p>
            <a:p>
              <a: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/>
              </a:r>
              <a:br>
                <a:rPr lang="en-U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</a:br>
              <a:endParaRPr lang="en-US" sz="2400" dirty="0">
                <a:solidFill>
                  <a:schemeClr val="bg1"/>
                </a:solidFill>
                <a:latin typeface="Lato Light"/>
                <a:ea typeface="Open Sans Light" panose="020B0306030504020204" pitchFamily="34" charset="0"/>
                <a:cs typeface="Lato Light"/>
              </a:endParaRPr>
            </a:p>
          </p:txBody>
        </p:sp>
        <p:sp>
          <p:nvSpPr>
            <p:cNvPr id="26" name="TextBox 31"/>
            <p:cNvSpPr txBox="1">
              <a:spLocks noChangeArrowheads="1"/>
            </p:cNvSpPr>
            <p:nvPr/>
          </p:nvSpPr>
          <p:spPr bwMode="auto">
            <a:xfrm>
              <a:off x="14916317" y="5188883"/>
              <a:ext cx="3511681" cy="78483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ES" sz="4500" b="1" dirty="0" smtClean="0">
                  <a:solidFill>
                    <a:schemeClr val="bg1"/>
                  </a:solidFill>
                  <a:latin typeface="Calibri"/>
                  <a:cs typeface="Calibri"/>
                </a:rPr>
                <a:t>Economía</a:t>
              </a:r>
              <a:endParaRPr lang="id-ID" sz="4500" b="1" dirty="0">
                <a:solidFill>
                  <a:schemeClr val="bg1"/>
                </a:solidFill>
                <a:latin typeface="Calibri"/>
                <a:cs typeface="Calibri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15156572" y="6052118"/>
              <a:ext cx="3044831" cy="3291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/>
            </a:p>
          </p:txBody>
        </p:sp>
        <p:sp>
          <p:nvSpPr>
            <p:cNvPr id="41" name="AutoShape 36"/>
            <p:cNvSpPr>
              <a:spLocks/>
            </p:cNvSpPr>
            <p:nvPr/>
          </p:nvSpPr>
          <p:spPr bwMode="auto">
            <a:xfrm>
              <a:off x="16222513" y="4328555"/>
              <a:ext cx="864801" cy="8615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357" y="10218"/>
                  </a:moveTo>
                  <a:cubicBezTo>
                    <a:pt x="21518" y="10382"/>
                    <a:pt x="21599" y="10574"/>
                    <a:pt x="21599" y="10800"/>
                  </a:cubicBezTo>
                  <a:cubicBezTo>
                    <a:pt x="21599" y="11023"/>
                    <a:pt x="21518" y="11217"/>
                    <a:pt x="21357" y="11381"/>
                  </a:cubicBezTo>
                  <a:lnTo>
                    <a:pt x="17895" y="14840"/>
                  </a:lnTo>
                  <a:cubicBezTo>
                    <a:pt x="17649" y="15086"/>
                    <a:pt x="17448" y="15173"/>
                    <a:pt x="17285" y="15103"/>
                  </a:cubicBezTo>
                  <a:cubicBezTo>
                    <a:pt x="17121" y="15038"/>
                    <a:pt x="17042" y="14829"/>
                    <a:pt x="17042" y="14476"/>
                  </a:cubicBezTo>
                  <a:lnTo>
                    <a:pt x="17042" y="12096"/>
                  </a:lnTo>
                  <a:lnTo>
                    <a:pt x="12159" y="12096"/>
                  </a:lnTo>
                  <a:lnTo>
                    <a:pt x="12159" y="17031"/>
                  </a:lnTo>
                  <a:lnTo>
                    <a:pt x="14483" y="17031"/>
                  </a:lnTo>
                  <a:cubicBezTo>
                    <a:pt x="14836" y="17031"/>
                    <a:pt x="15048" y="17113"/>
                    <a:pt x="15121" y="17280"/>
                  </a:cubicBezTo>
                  <a:cubicBezTo>
                    <a:pt x="15192" y="17449"/>
                    <a:pt x="15102" y="17647"/>
                    <a:pt x="14850" y="17884"/>
                  </a:cubicBezTo>
                  <a:lnTo>
                    <a:pt x="11388" y="21340"/>
                  </a:lnTo>
                  <a:cubicBezTo>
                    <a:pt x="11225" y="21504"/>
                    <a:pt x="11032" y="21588"/>
                    <a:pt x="10807" y="21599"/>
                  </a:cubicBezTo>
                  <a:cubicBezTo>
                    <a:pt x="10581" y="21599"/>
                    <a:pt x="10389" y="21512"/>
                    <a:pt x="10225" y="21340"/>
                  </a:cubicBezTo>
                  <a:lnTo>
                    <a:pt x="6763" y="17884"/>
                  </a:lnTo>
                  <a:cubicBezTo>
                    <a:pt x="6520" y="17638"/>
                    <a:pt x="6430" y="17438"/>
                    <a:pt x="6492" y="17274"/>
                  </a:cubicBezTo>
                  <a:cubicBezTo>
                    <a:pt x="6554" y="17110"/>
                    <a:pt x="6763" y="17031"/>
                    <a:pt x="7116" y="17031"/>
                  </a:cubicBezTo>
                  <a:lnTo>
                    <a:pt x="9440" y="17031"/>
                  </a:lnTo>
                  <a:lnTo>
                    <a:pt x="9440" y="12096"/>
                  </a:lnTo>
                  <a:lnTo>
                    <a:pt x="4571" y="12096"/>
                  </a:lnTo>
                  <a:lnTo>
                    <a:pt x="4571" y="14476"/>
                  </a:lnTo>
                  <a:cubicBezTo>
                    <a:pt x="4571" y="14829"/>
                    <a:pt x="4489" y="15038"/>
                    <a:pt x="4320" y="15103"/>
                  </a:cubicBezTo>
                  <a:cubicBezTo>
                    <a:pt x="4153" y="15173"/>
                    <a:pt x="3950" y="15086"/>
                    <a:pt x="3704" y="14840"/>
                  </a:cubicBezTo>
                  <a:lnTo>
                    <a:pt x="242" y="11381"/>
                  </a:lnTo>
                  <a:cubicBezTo>
                    <a:pt x="81" y="11217"/>
                    <a:pt x="0" y="11023"/>
                    <a:pt x="0" y="10800"/>
                  </a:cubicBezTo>
                  <a:cubicBezTo>
                    <a:pt x="0" y="10574"/>
                    <a:pt x="81" y="10382"/>
                    <a:pt x="242" y="10218"/>
                  </a:cubicBezTo>
                  <a:lnTo>
                    <a:pt x="3704" y="6756"/>
                  </a:lnTo>
                  <a:cubicBezTo>
                    <a:pt x="3950" y="6513"/>
                    <a:pt x="4153" y="6426"/>
                    <a:pt x="4320" y="6494"/>
                  </a:cubicBezTo>
                  <a:cubicBezTo>
                    <a:pt x="4489" y="6561"/>
                    <a:pt x="4571" y="6770"/>
                    <a:pt x="4571" y="7120"/>
                  </a:cubicBezTo>
                  <a:lnTo>
                    <a:pt x="4571" y="9422"/>
                  </a:lnTo>
                  <a:lnTo>
                    <a:pt x="9440" y="9422"/>
                  </a:lnTo>
                  <a:lnTo>
                    <a:pt x="9440" y="4568"/>
                  </a:lnTo>
                  <a:lnTo>
                    <a:pt x="7116" y="4568"/>
                  </a:lnTo>
                  <a:cubicBezTo>
                    <a:pt x="6783" y="4568"/>
                    <a:pt x="6582" y="4486"/>
                    <a:pt x="6506" y="4317"/>
                  </a:cubicBezTo>
                  <a:cubicBezTo>
                    <a:pt x="6435" y="4153"/>
                    <a:pt x="6520" y="3950"/>
                    <a:pt x="6763" y="3715"/>
                  </a:cubicBezTo>
                  <a:lnTo>
                    <a:pt x="10225" y="256"/>
                  </a:lnTo>
                  <a:cubicBezTo>
                    <a:pt x="10389" y="93"/>
                    <a:pt x="10581" y="8"/>
                    <a:pt x="10807" y="0"/>
                  </a:cubicBezTo>
                  <a:cubicBezTo>
                    <a:pt x="11032" y="0"/>
                    <a:pt x="11225" y="84"/>
                    <a:pt x="11388" y="256"/>
                  </a:cubicBezTo>
                  <a:lnTo>
                    <a:pt x="14850" y="3715"/>
                  </a:lnTo>
                  <a:cubicBezTo>
                    <a:pt x="15093" y="3958"/>
                    <a:pt x="15181" y="4161"/>
                    <a:pt x="15113" y="4325"/>
                  </a:cubicBezTo>
                  <a:cubicBezTo>
                    <a:pt x="15048" y="4486"/>
                    <a:pt x="14836" y="4568"/>
                    <a:pt x="14483" y="4568"/>
                  </a:cubicBezTo>
                  <a:lnTo>
                    <a:pt x="12159" y="4568"/>
                  </a:lnTo>
                  <a:lnTo>
                    <a:pt x="12159" y="9422"/>
                  </a:lnTo>
                  <a:lnTo>
                    <a:pt x="17042" y="9422"/>
                  </a:lnTo>
                  <a:lnTo>
                    <a:pt x="17042" y="7120"/>
                  </a:lnTo>
                  <a:cubicBezTo>
                    <a:pt x="17042" y="6770"/>
                    <a:pt x="17121" y="6561"/>
                    <a:pt x="17285" y="6494"/>
                  </a:cubicBezTo>
                  <a:cubicBezTo>
                    <a:pt x="17448" y="6426"/>
                    <a:pt x="17649" y="6513"/>
                    <a:pt x="17895" y="6756"/>
                  </a:cubicBezTo>
                  <a:lnTo>
                    <a:pt x="21357" y="1021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/>
          </p:spPr>
          <p:txBody>
            <a:bodyPr lIns="101578" tIns="101578" rIns="101578" bIns="101578" anchor="ctr"/>
            <a:lstStyle/>
            <a:p>
              <a:pPr defTabSz="914195">
                <a:defRPr/>
              </a:pPr>
              <a:endParaRPr lang="es-ES" sz="5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ato Regular"/>
                <a:cs typeface="Lato Regular"/>
                <a:sym typeface="Gill Sans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962826" y="4241518"/>
            <a:ext cx="3977893" cy="5116415"/>
            <a:chOff x="5892316" y="4525599"/>
            <a:chExt cx="3977894" cy="5116415"/>
          </a:xfrm>
        </p:grpSpPr>
        <p:cxnSp>
          <p:nvCxnSpPr>
            <p:cNvPr id="83" name="Straight Connector 82"/>
            <p:cNvCxnSpPr/>
            <p:nvPr/>
          </p:nvCxnSpPr>
          <p:spPr>
            <a:xfrm>
              <a:off x="9870210" y="4525599"/>
              <a:ext cx="0" cy="3564717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30"/>
            <p:cNvSpPr txBox="1">
              <a:spLocks noChangeArrowheads="1"/>
            </p:cNvSpPr>
            <p:nvPr/>
          </p:nvSpPr>
          <p:spPr bwMode="auto">
            <a:xfrm>
              <a:off x="6053260" y="6225694"/>
              <a:ext cx="3549635" cy="3416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numCol="1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9pPr>
            </a:lstStyle>
            <a:p>
              <a:r>
                <a:rPr lang="es-ES" sz="2400" b="1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¿Qué les ofrezco? </a:t>
              </a:r>
              <a:br>
                <a:rPr lang="es-ES" sz="2400" b="1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</a:br>
              <a: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¿Dónde y porqué?</a:t>
              </a:r>
              <a:b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</a:br>
              <a: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¿Qué producto es diferente?</a:t>
              </a:r>
              <a:b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</a:br>
              <a: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¿Qué portfolio tengo?</a:t>
              </a:r>
              <a:b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</a:br>
              <a: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¿Está alineado con la demanda?</a:t>
              </a:r>
              <a:b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</a:br>
              <a:r>
                <a:rPr lang="es-ES" sz="2400" dirty="0" smtClean="0">
                  <a:solidFill>
                    <a:schemeClr val="bg1"/>
                  </a:solidFill>
                  <a:latin typeface="Lato Regular"/>
                  <a:ea typeface="Open Sans Light" panose="020B0306030504020204" pitchFamily="34" charset="0"/>
                  <a:cs typeface="Lato Regular"/>
                </a:rPr>
                <a:t>¿Qué canales he definido?</a:t>
              </a:r>
              <a:endParaRPr lang="en-US" sz="2400" dirty="0">
                <a:solidFill>
                  <a:schemeClr val="bg1"/>
                </a:solidFill>
                <a:latin typeface="Lato Light"/>
                <a:ea typeface="Open Sans Light" panose="020B0306030504020204" pitchFamily="34" charset="0"/>
                <a:cs typeface="Lato Light"/>
              </a:endParaRPr>
            </a:p>
          </p:txBody>
        </p:sp>
        <p:sp>
          <p:nvSpPr>
            <p:cNvPr id="89" name="TextBox 31"/>
            <p:cNvSpPr txBox="1">
              <a:spLocks noChangeArrowheads="1"/>
            </p:cNvSpPr>
            <p:nvPr/>
          </p:nvSpPr>
          <p:spPr bwMode="auto">
            <a:xfrm>
              <a:off x="5892316" y="5209196"/>
              <a:ext cx="3531534" cy="784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ES" sz="4500" b="1" dirty="0" smtClean="0">
                  <a:solidFill>
                    <a:schemeClr val="bg1"/>
                  </a:solidFill>
                  <a:latin typeface="Calibri"/>
                  <a:cs typeface="Calibri"/>
                </a:rPr>
                <a:t>Oferta</a:t>
              </a:r>
              <a:endParaRPr lang="id-ID" sz="4500" b="1" dirty="0">
                <a:solidFill>
                  <a:schemeClr val="bg1"/>
                </a:solidFill>
                <a:latin typeface="Calibri"/>
                <a:cs typeface="Calibri"/>
              </a:endParaRPr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6136386" y="6072431"/>
              <a:ext cx="3044831" cy="3291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2419260" y="9690230"/>
            <a:ext cx="1952703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s-ES" sz="3200" b="1" dirty="0" smtClean="0">
                <a:cs typeface="Lato Light"/>
              </a:rPr>
              <a:t>Para </a:t>
            </a:r>
            <a:r>
              <a:rPr lang="es-ES" sz="3200" b="1" dirty="0">
                <a:cs typeface="Lato Light"/>
              </a:rPr>
              <a:t>poder presentar el modelo debes rellenar los 9 bloques con las características de la empresa que quieres crear o el proyecto que tienes en </a:t>
            </a:r>
            <a:r>
              <a:rPr lang="es-ES" sz="3200" b="1" dirty="0" smtClean="0">
                <a:cs typeface="Lato Light"/>
              </a:rPr>
              <a:t>mente.</a:t>
            </a:r>
          </a:p>
          <a:p>
            <a:pPr algn="ctr">
              <a:lnSpc>
                <a:spcPct val="130000"/>
              </a:lnSpc>
            </a:pPr>
            <a:r>
              <a:rPr lang="es-ES" sz="3200" b="1" dirty="0" smtClean="0">
                <a:solidFill>
                  <a:srgbClr val="C00000"/>
                </a:solidFill>
              </a:rPr>
              <a:t>Hazte </a:t>
            </a:r>
            <a:r>
              <a:rPr lang="es-ES" sz="3200" b="1" dirty="0">
                <a:solidFill>
                  <a:srgbClr val="C00000"/>
                </a:solidFill>
              </a:rPr>
              <a:t>primero un </a:t>
            </a:r>
            <a:r>
              <a:rPr lang="es-ES" sz="3200" b="1" dirty="0" smtClean="0">
                <a:solidFill>
                  <a:srgbClr val="C00000"/>
                </a:solidFill>
              </a:rPr>
              <a:t>pre-</a:t>
            </a:r>
            <a:r>
              <a:rPr lang="es-ES" sz="3200" b="1" dirty="0" err="1" smtClean="0">
                <a:solidFill>
                  <a:srgbClr val="C00000"/>
                </a:solidFill>
              </a:rPr>
              <a:t>canvas</a:t>
            </a:r>
            <a:r>
              <a:rPr lang="es-ES" sz="3200" b="1" dirty="0" smtClean="0">
                <a:solidFill>
                  <a:srgbClr val="C00000"/>
                </a:solidFill>
              </a:rPr>
              <a:t>;</a:t>
            </a:r>
            <a:endParaRPr lang="es-ES" sz="3200" b="1" dirty="0">
              <a:solidFill>
                <a:srgbClr val="C00000"/>
              </a:solidFill>
            </a:endParaRPr>
          </a:p>
          <a:p>
            <a:pPr algn="ctr">
              <a:lnSpc>
                <a:spcPct val="130000"/>
              </a:lnSpc>
            </a:pPr>
            <a:r>
              <a:rPr lang="es-ES" sz="3200" b="1" dirty="0">
                <a:solidFill>
                  <a:srgbClr val="C00000"/>
                </a:solidFill>
              </a:rPr>
              <a:t>“primero </a:t>
            </a:r>
            <a:r>
              <a:rPr lang="es-ES" sz="3200" b="1" dirty="0">
                <a:solidFill>
                  <a:srgbClr val="C00000"/>
                </a:solidFill>
              </a:rPr>
              <a:t>el negocio, </a:t>
            </a:r>
            <a:r>
              <a:rPr lang="es-ES" sz="3200" b="1" dirty="0">
                <a:solidFill>
                  <a:srgbClr val="C00000"/>
                </a:solidFill>
              </a:rPr>
              <a:t>luego la </a:t>
            </a:r>
            <a:r>
              <a:rPr lang="es-ES" sz="3200" b="1" dirty="0" smtClean="0">
                <a:solidFill>
                  <a:srgbClr val="C00000"/>
                </a:solidFill>
              </a:rPr>
              <a:t>empresa.</a:t>
            </a:r>
            <a:r>
              <a:rPr lang="es-ES" sz="3200" b="1" dirty="0">
                <a:solidFill>
                  <a:srgbClr val="C00000"/>
                </a:solidFill>
              </a:rPr>
              <a:t/>
            </a:r>
            <a:br>
              <a:rPr lang="es-ES" sz="3200" b="1" dirty="0">
                <a:solidFill>
                  <a:srgbClr val="C00000"/>
                </a:solidFill>
              </a:rPr>
            </a:br>
            <a:r>
              <a:rPr lang="es-ES" sz="3200" b="1" dirty="0" smtClean="0">
                <a:solidFill>
                  <a:srgbClr val="C00000"/>
                </a:solidFill>
              </a:rPr>
              <a:t>En </a:t>
            </a:r>
            <a:r>
              <a:rPr lang="es-ES" sz="3200" b="1" dirty="0">
                <a:solidFill>
                  <a:srgbClr val="C00000"/>
                </a:solidFill>
              </a:rPr>
              <a:t>cualquier circunstancia debes tener </a:t>
            </a:r>
            <a:r>
              <a:rPr lang="es-ES" sz="3200" b="1" dirty="0" smtClean="0">
                <a:solidFill>
                  <a:srgbClr val="C00000"/>
                </a:solidFill>
              </a:rPr>
              <a:t>claro </a:t>
            </a:r>
            <a:r>
              <a:rPr lang="es-ES" sz="3200" b="1" dirty="0">
                <a:solidFill>
                  <a:srgbClr val="C00000"/>
                </a:solidFill>
              </a:rPr>
              <a:t>el modelo de negocio.</a:t>
            </a:r>
            <a:endParaRPr lang="es-ES" sz="3200" b="1" dirty="0">
              <a:solidFill>
                <a:srgbClr val="C00000"/>
              </a:solidFill>
            </a:endParaRPr>
          </a:p>
        </p:txBody>
      </p:sp>
      <p:pic>
        <p:nvPicPr>
          <p:cNvPr id="46" name="Marcador de posición de imagen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8750"/>
          <a:stretch>
            <a:fillRect/>
          </a:stretch>
        </p:blipFill>
        <p:spPr>
          <a:xfrm>
            <a:off x="261999" y="152513"/>
            <a:ext cx="3380237" cy="1901879"/>
          </a:xfrm>
          <a:prstGeom prst="rect">
            <a:avLst/>
          </a:prstGeom>
        </p:spPr>
      </p:pic>
      <p:sp>
        <p:nvSpPr>
          <p:cNvPr id="47" name="Subtitle 2"/>
          <p:cNvSpPr txBox="1">
            <a:spLocks/>
          </p:cNvSpPr>
          <p:nvPr/>
        </p:nvSpPr>
        <p:spPr>
          <a:xfrm>
            <a:off x="4856736" y="1494658"/>
            <a:ext cx="14760176" cy="839116"/>
          </a:xfrm>
          <a:prstGeom prst="rect">
            <a:avLst/>
          </a:prstGeom>
        </p:spPr>
        <p:txBody>
          <a:bodyPr vert="horz" lIns="217490" tIns="108745" rIns="217490" bIns="108745" rtlCol="0">
            <a:norm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100" dirty="0" smtClean="0">
                <a:latin typeface="Lato Light"/>
                <a:cs typeface="Lato Light"/>
              </a:rPr>
              <a:t>Clientes</a:t>
            </a:r>
            <a:r>
              <a:rPr lang="es-ES" sz="3100" dirty="0">
                <a:latin typeface="Lato Light"/>
                <a:cs typeface="Lato Light"/>
              </a:rPr>
              <a:t>, oferta, infraestructura y viabilidad económica</a:t>
            </a:r>
            <a:endParaRPr lang="en-US" sz="3100" dirty="0">
              <a:solidFill>
                <a:schemeClr val="accent1"/>
              </a:solidFill>
              <a:latin typeface="Lato Light"/>
              <a:cs typeface="Lato Light"/>
            </a:endParaRPr>
          </a:p>
        </p:txBody>
      </p:sp>
      <p:sp>
        <p:nvSpPr>
          <p:cNvPr id="48" name="TextBox 17"/>
          <p:cNvSpPr txBox="1"/>
          <p:nvPr/>
        </p:nvSpPr>
        <p:spPr>
          <a:xfrm>
            <a:off x="4410635" y="193400"/>
            <a:ext cx="15652377" cy="14465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es-ES" sz="8800" b="1" dirty="0" smtClean="0">
                <a:solidFill>
                  <a:schemeClr val="tx2"/>
                </a:solidFill>
                <a:latin typeface="Lato Regular"/>
                <a:cs typeface="Lato Regular"/>
              </a:rPr>
              <a:t>Las 4 grandes áreas</a:t>
            </a:r>
            <a:endParaRPr lang="id-ID" sz="8800" b="1" dirty="0" smtClean="0">
              <a:solidFill>
                <a:schemeClr val="tx2"/>
              </a:solidFill>
              <a:latin typeface="Lato Regular"/>
              <a:cs typeface="Lato Regular"/>
            </a:endParaRPr>
          </a:p>
        </p:txBody>
      </p:sp>
      <p:sp>
        <p:nvSpPr>
          <p:cNvPr id="49" name="Rectangle 18"/>
          <p:cNvSpPr/>
          <p:nvPr/>
        </p:nvSpPr>
        <p:spPr>
          <a:xfrm>
            <a:off x="11432898" y="2389985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  <p:sp>
        <p:nvSpPr>
          <p:cNvPr id="54" name="AutoShape 17"/>
          <p:cNvSpPr>
            <a:spLocks/>
          </p:cNvSpPr>
          <p:nvPr/>
        </p:nvSpPr>
        <p:spPr bwMode="auto">
          <a:xfrm>
            <a:off x="9359968" y="4034118"/>
            <a:ext cx="776524" cy="86410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633" y="0"/>
                </a:moveTo>
                <a:cubicBezTo>
                  <a:pt x="20173" y="0"/>
                  <a:pt x="20638" y="158"/>
                  <a:pt x="21023" y="469"/>
                </a:cubicBezTo>
                <a:cubicBezTo>
                  <a:pt x="21405" y="780"/>
                  <a:pt x="21599" y="1154"/>
                  <a:pt x="21599" y="1586"/>
                </a:cubicBezTo>
                <a:lnTo>
                  <a:pt x="21599" y="20013"/>
                </a:lnTo>
                <a:cubicBezTo>
                  <a:pt x="21599" y="20445"/>
                  <a:pt x="21405" y="20816"/>
                  <a:pt x="21023" y="21130"/>
                </a:cubicBezTo>
                <a:cubicBezTo>
                  <a:pt x="20638" y="21438"/>
                  <a:pt x="20173" y="21599"/>
                  <a:pt x="19633" y="21599"/>
                </a:cubicBezTo>
                <a:cubicBezTo>
                  <a:pt x="19093" y="21599"/>
                  <a:pt x="18632" y="21447"/>
                  <a:pt x="18254" y="21145"/>
                </a:cubicBezTo>
                <a:lnTo>
                  <a:pt x="10807" y="15190"/>
                </a:lnTo>
                <a:lnTo>
                  <a:pt x="3359" y="21145"/>
                </a:lnTo>
                <a:cubicBezTo>
                  <a:pt x="2981" y="21447"/>
                  <a:pt x="2520" y="21599"/>
                  <a:pt x="1980" y="21599"/>
                </a:cubicBezTo>
                <a:cubicBezTo>
                  <a:pt x="1440" y="21599"/>
                  <a:pt x="975" y="21441"/>
                  <a:pt x="583" y="21130"/>
                </a:cubicBezTo>
                <a:cubicBezTo>
                  <a:pt x="194" y="20816"/>
                  <a:pt x="0" y="20445"/>
                  <a:pt x="0" y="20013"/>
                </a:cubicBezTo>
                <a:lnTo>
                  <a:pt x="0" y="1586"/>
                </a:lnTo>
                <a:cubicBezTo>
                  <a:pt x="0" y="1154"/>
                  <a:pt x="194" y="780"/>
                  <a:pt x="583" y="469"/>
                </a:cubicBezTo>
                <a:cubicBezTo>
                  <a:pt x="975" y="158"/>
                  <a:pt x="1440" y="0"/>
                  <a:pt x="1980" y="0"/>
                </a:cubicBezTo>
                <a:lnTo>
                  <a:pt x="19633" y="0"/>
                </a:lnTo>
                <a:close/>
                <a:moveTo>
                  <a:pt x="2722" y="2150"/>
                </a:moveTo>
                <a:lnTo>
                  <a:pt x="2722" y="18608"/>
                </a:lnTo>
                <a:lnTo>
                  <a:pt x="10807" y="12115"/>
                </a:lnTo>
                <a:lnTo>
                  <a:pt x="18891" y="18608"/>
                </a:lnTo>
                <a:lnTo>
                  <a:pt x="18891" y="2150"/>
                </a:lnTo>
                <a:lnTo>
                  <a:pt x="2722" y="21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ato Regular"/>
              <a:cs typeface="Lato Regular"/>
              <a:sym typeface="Gill Sans" charset="0"/>
            </a:endParaRPr>
          </a:p>
        </p:txBody>
      </p:sp>
      <p:sp>
        <p:nvSpPr>
          <p:cNvPr id="56" name="AutoShape 114"/>
          <p:cNvSpPr>
            <a:spLocks/>
          </p:cNvSpPr>
          <p:nvPr/>
        </p:nvSpPr>
        <p:spPr bwMode="auto">
          <a:xfrm>
            <a:off x="4842528" y="3965783"/>
            <a:ext cx="947094" cy="95153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050" y="9182"/>
                </a:moveTo>
                <a:cubicBezTo>
                  <a:pt x="21200" y="9182"/>
                  <a:pt x="21329" y="9229"/>
                  <a:pt x="21435" y="9326"/>
                </a:cubicBezTo>
                <a:cubicBezTo>
                  <a:pt x="21544" y="9426"/>
                  <a:pt x="21599" y="9549"/>
                  <a:pt x="21599" y="9699"/>
                </a:cubicBezTo>
                <a:lnTo>
                  <a:pt x="21599" y="11867"/>
                </a:lnTo>
                <a:cubicBezTo>
                  <a:pt x="21599" y="12232"/>
                  <a:pt x="21415" y="12414"/>
                  <a:pt x="21050" y="12414"/>
                </a:cubicBezTo>
                <a:lnTo>
                  <a:pt x="18746" y="12414"/>
                </a:lnTo>
                <a:cubicBezTo>
                  <a:pt x="18575" y="13204"/>
                  <a:pt x="18299" y="13947"/>
                  <a:pt x="17915" y="14646"/>
                </a:cubicBezTo>
                <a:cubicBezTo>
                  <a:pt x="17530" y="15342"/>
                  <a:pt x="17066" y="15965"/>
                  <a:pt x="16517" y="16514"/>
                </a:cubicBezTo>
                <a:cubicBezTo>
                  <a:pt x="15968" y="17061"/>
                  <a:pt x="15346" y="17528"/>
                  <a:pt x="14647" y="17913"/>
                </a:cubicBezTo>
                <a:cubicBezTo>
                  <a:pt x="13948" y="18298"/>
                  <a:pt x="13206" y="18577"/>
                  <a:pt x="12419" y="18741"/>
                </a:cubicBezTo>
                <a:lnTo>
                  <a:pt x="12419" y="21050"/>
                </a:lnTo>
                <a:cubicBezTo>
                  <a:pt x="12419" y="21197"/>
                  <a:pt x="12369" y="21329"/>
                  <a:pt x="12269" y="21435"/>
                </a:cubicBezTo>
                <a:cubicBezTo>
                  <a:pt x="12172" y="21544"/>
                  <a:pt x="12049" y="21599"/>
                  <a:pt x="11896" y="21599"/>
                </a:cubicBezTo>
                <a:lnTo>
                  <a:pt x="9732" y="21599"/>
                </a:lnTo>
                <a:cubicBezTo>
                  <a:pt x="9368" y="21599"/>
                  <a:pt x="9183" y="21417"/>
                  <a:pt x="9183" y="21050"/>
                </a:cubicBezTo>
                <a:lnTo>
                  <a:pt x="9183" y="18741"/>
                </a:lnTo>
                <a:cubicBezTo>
                  <a:pt x="8396" y="18577"/>
                  <a:pt x="7654" y="18298"/>
                  <a:pt x="6955" y="17913"/>
                </a:cubicBezTo>
                <a:cubicBezTo>
                  <a:pt x="6259" y="17528"/>
                  <a:pt x="5634" y="17061"/>
                  <a:pt x="5085" y="16514"/>
                </a:cubicBezTo>
                <a:cubicBezTo>
                  <a:pt x="4536" y="15965"/>
                  <a:pt x="4069" y="15342"/>
                  <a:pt x="3687" y="14646"/>
                </a:cubicBezTo>
                <a:cubicBezTo>
                  <a:pt x="3300" y="13947"/>
                  <a:pt x="3024" y="13204"/>
                  <a:pt x="2856" y="12414"/>
                </a:cubicBezTo>
                <a:lnTo>
                  <a:pt x="551" y="12414"/>
                </a:lnTo>
                <a:cubicBezTo>
                  <a:pt x="187" y="12414"/>
                  <a:pt x="0" y="12231"/>
                  <a:pt x="0" y="11867"/>
                </a:cubicBezTo>
                <a:lnTo>
                  <a:pt x="0" y="9699"/>
                </a:lnTo>
                <a:cubicBezTo>
                  <a:pt x="0" y="9549"/>
                  <a:pt x="58" y="9426"/>
                  <a:pt x="167" y="9326"/>
                </a:cubicBezTo>
                <a:cubicBezTo>
                  <a:pt x="273" y="9229"/>
                  <a:pt x="402" y="9182"/>
                  <a:pt x="551" y="9182"/>
                </a:cubicBezTo>
                <a:lnTo>
                  <a:pt x="2856" y="9182"/>
                </a:lnTo>
                <a:cubicBezTo>
                  <a:pt x="3026" y="8392"/>
                  <a:pt x="3300" y="7652"/>
                  <a:pt x="3687" y="6953"/>
                </a:cubicBezTo>
                <a:cubicBezTo>
                  <a:pt x="4069" y="6251"/>
                  <a:pt x="4536" y="5631"/>
                  <a:pt x="5085" y="5081"/>
                </a:cubicBezTo>
                <a:cubicBezTo>
                  <a:pt x="5634" y="4532"/>
                  <a:pt x="6256" y="4065"/>
                  <a:pt x="6955" y="3680"/>
                </a:cubicBezTo>
                <a:cubicBezTo>
                  <a:pt x="7654" y="3298"/>
                  <a:pt x="8396" y="3022"/>
                  <a:pt x="9183" y="2852"/>
                </a:cubicBezTo>
                <a:lnTo>
                  <a:pt x="9183" y="546"/>
                </a:lnTo>
                <a:cubicBezTo>
                  <a:pt x="9183" y="181"/>
                  <a:pt x="9365" y="0"/>
                  <a:pt x="9732" y="0"/>
                </a:cubicBezTo>
                <a:lnTo>
                  <a:pt x="11896" y="0"/>
                </a:lnTo>
                <a:cubicBezTo>
                  <a:pt x="12049" y="0"/>
                  <a:pt x="12172" y="50"/>
                  <a:pt x="12269" y="158"/>
                </a:cubicBezTo>
                <a:cubicBezTo>
                  <a:pt x="12369" y="267"/>
                  <a:pt x="12419" y="396"/>
                  <a:pt x="12419" y="546"/>
                </a:cubicBezTo>
                <a:lnTo>
                  <a:pt x="12419" y="2852"/>
                </a:lnTo>
                <a:cubicBezTo>
                  <a:pt x="13206" y="3022"/>
                  <a:pt x="13948" y="3298"/>
                  <a:pt x="14647" y="3680"/>
                </a:cubicBezTo>
                <a:cubicBezTo>
                  <a:pt x="15343" y="4065"/>
                  <a:pt x="15968" y="4532"/>
                  <a:pt x="16517" y="5082"/>
                </a:cubicBezTo>
                <a:cubicBezTo>
                  <a:pt x="17066" y="5631"/>
                  <a:pt x="17530" y="6251"/>
                  <a:pt x="17915" y="6953"/>
                </a:cubicBezTo>
                <a:cubicBezTo>
                  <a:pt x="18299" y="7652"/>
                  <a:pt x="18578" y="8392"/>
                  <a:pt x="18746" y="9182"/>
                </a:cubicBezTo>
                <a:lnTo>
                  <a:pt x="21050" y="9182"/>
                </a:lnTo>
                <a:close/>
                <a:moveTo>
                  <a:pt x="12419" y="16465"/>
                </a:moveTo>
                <a:cubicBezTo>
                  <a:pt x="13411" y="16194"/>
                  <a:pt x="14268" y="15698"/>
                  <a:pt x="14991" y="14981"/>
                </a:cubicBezTo>
                <a:cubicBezTo>
                  <a:pt x="15710" y="14264"/>
                  <a:pt x="16203" y="13410"/>
                  <a:pt x="16467" y="12414"/>
                </a:cubicBezTo>
                <a:lnTo>
                  <a:pt x="14048" y="12414"/>
                </a:lnTo>
                <a:cubicBezTo>
                  <a:pt x="13684" y="12414"/>
                  <a:pt x="13505" y="12231"/>
                  <a:pt x="13514" y="11867"/>
                </a:cubicBezTo>
                <a:lnTo>
                  <a:pt x="13514" y="9699"/>
                </a:lnTo>
                <a:cubicBezTo>
                  <a:pt x="13514" y="9549"/>
                  <a:pt x="13567" y="9426"/>
                  <a:pt x="13669" y="9326"/>
                </a:cubicBezTo>
                <a:cubicBezTo>
                  <a:pt x="13772" y="9229"/>
                  <a:pt x="13898" y="9182"/>
                  <a:pt x="14048" y="9182"/>
                </a:cubicBezTo>
                <a:lnTo>
                  <a:pt x="16467" y="9182"/>
                </a:lnTo>
                <a:cubicBezTo>
                  <a:pt x="16194" y="8186"/>
                  <a:pt x="15698" y="7332"/>
                  <a:pt x="14982" y="6609"/>
                </a:cubicBezTo>
                <a:cubicBezTo>
                  <a:pt x="14265" y="5883"/>
                  <a:pt x="13411" y="5390"/>
                  <a:pt x="12419" y="5131"/>
                </a:cubicBezTo>
                <a:lnTo>
                  <a:pt x="12419" y="7549"/>
                </a:lnTo>
                <a:cubicBezTo>
                  <a:pt x="12419" y="7699"/>
                  <a:pt x="12369" y="7828"/>
                  <a:pt x="12269" y="7928"/>
                </a:cubicBezTo>
                <a:cubicBezTo>
                  <a:pt x="12172" y="8031"/>
                  <a:pt x="12049" y="8081"/>
                  <a:pt x="11896" y="8081"/>
                </a:cubicBezTo>
                <a:lnTo>
                  <a:pt x="9732" y="8081"/>
                </a:lnTo>
                <a:cubicBezTo>
                  <a:pt x="9368" y="8081"/>
                  <a:pt x="9183" y="7905"/>
                  <a:pt x="9183" y="7549"/>
                </a:cubicBezTo>
                <a:lnTo>
                  <a:pt x="9183" y="5131"/>
                </a:lnTo>
                <a:cubicBezTo>
                  <a:pt x="8191" y="5402"/>
                  <a:pt x="7334" y="5895"/>
                  <a:pt x="6608" y="6612"/>
                </a:cubicBezTo>
                <a:cubicBezTo>
                  <a:pt x="5889" y="7332"/>
                  <a:pt x="5399" y="8187"/>
                  <a:pt x="5135" y="9182"/>
                </a:cubicBezTo>
                <a:lnTo>
                  <a:pt x="7580" y="9182"/>
                </a:lnTo>
                <a:cubicBezTo>
                  <a:pt x="7733" y="9182"/>
                  <a:pt x="7853" y="9229"/>
                  <a:pt x="7947" y="9326"/>
                </a:cubicBezTo>
                <a:cubicBezTo>
                  <a:pt x="8038" y="9426"/>
                  <a:pt x="8088" y="9550"/>
                  <a:pt x="8088" y="9700"/>
                </a:cubicBezTo>
                <a:lnTo>
                  <a:pt x="8088" y="11867"/>
                </a:lnTo>
                <a:cubicBezTo>
                  <a:pt x="8088" y="12017"/>
                  <a:pt x="8038" y="12144"/>
                  <a:pt x="7947" y="12252"/>
                </a:cubicBezTo>
                <a:cubicBezTo>
                  <a:pt x="7853" y="12364"/>
                  <a:pt x="7733" y="12414"/>
                  <a:pt x="7580" y="12414"/>
                </a:cubicBezTo>
                <a:lnTo>
                  <a:pt x="5135" y="12414"/>
                </a:lnTo>
                <a:cubicBezTo>
                  <a:pt x="5408" y="13410"/>
                  <a:pt x="5904" y="14267"/>
                  <a:pt x="6620" y="14990"/>
                </a:cubicBezTo>
                <a:cubicBezTo>
                  <a:pt x="7337" y="15710"/>
                  <a:pt x="8191" y="16203"/>
                  <a:pt x="9183" y="16465"/>
                </a:cubicBezTo>
                <a:lnTo>
                  <a:pt x="9183" y="14018"/>
                </a:lnTo>
                <a:cubicBezTo>
                  <a:pt x="9183" y="13868"/>
                  <a:pt x="9239" y="13744"/>
                  <a:pt x="9348" y="13653"/>
                </a:cubicBezTo>
                <a:cubicBezTo>
                  <a:pt x="9453" y="13559"/>
                  <a:pt x="9583" y="13512"/>
                  <a:pt x="9732" y="13512"/>
                </a:cubicBezTo>
                <a:lnTo>
                  <a:pt x="11896" y="13512"/>
                </a:lnTo>
                <a:cubicBezTo>
                  <a:pt x="12049" y="13512"/>
                  <a:pt x="12172" y="13559"/>
                  <a:pt x="12269" y="13653"/>
                </a:cubicBezTo>
                <a:cubicBezTo>
                  <a:pt x="12369" y="13744"/>
                  <a:pt x="12419" y="13868"/>
                  <a:pt x="12419" y="14018"/>
                </a:cubicBezTo>
                <a:lnTo>
                  <a:pt x="12419" y="1646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ato Regular"/>
              <a:cs typeface="Lato Regular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5814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utoUpdateAnimBg="0"/>
      <p:bldP spid="44" grpId="0"/>
      <p:bldP spid="54" grpId="0" animBg="1"/>
      <p:bldP spid="56" grpId="0" animBg="1"/>
    </p:bldLst>
  </p:timing>
</p:sld>
</file>

<file path=ppt/theme/theme1.xml><?xml version="1.0" encoding="utf-8"?>
<a:theme xmlns:a="http://schemas.openxmlformats.org/drawingml/2006/main" name="Default Theme">
  <a:themeElements>
    <a:clrScheme name="Personalizado 1">
      <a:dk1>
        <a:srgbClr val="445469"/>
      </a:dk1>
      <a:lt1>
        <a:sysClr val="window" lastClr="FFFFFF"/>
      </a:lt1>
      <a:dk2>
        <a:srgbClr val="445469"/>
      </a:dk2>
      <a:lt2>
        <a:srgbClr val="FFFFFF"/>
      </a:lt2>
      <a:accent1>
        <a:srgbClr val="1EA185"/>
      </a:accent1>
      <a:accent2>
        <a:srgbClr val="9BBB5C"/>
      </a:accent2>
      <a:accent3>
        <a:srgbClr val="F29B26"/>
      </a:accent3>
      <a:accent4>
        <a:srgbClr val="BD392F"/>
      </a:accent4>
      <a:accent5>
        <a:srgbClr val="445469"/>
      </a:accent5>
      <a:accent6>
        <a:srgbClr val="445469"/>
      </a:accent6>
      <a:hlink>
        <a:srgbClr val="FFFFFF"/>
      </a:hlink>
      <a:folHlink>
        <a:srgbClr val="FFFFFF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>
            <a:alpha val="85000"/>
          </a:schemeClr>
        </a:solidFill>
        <a:ln>
          <a:noFill/>
        </a:ln>
      </a:spPr>
      <a:bodyPr lIns="243797" tIns="121899" rIns="243797" bIns="121899"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8171</TotalTime>
  <Words>1702</Words>
  <Application>Microsoft Office PowerPoint</Application>
  <PresentationFormat>Personalizado</PresentationFormat>
  <Paragraphs>241</Paragraphs>
  <Slides>32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44" baseType="lpstr">
      <vt:lpstr>ＭＳ Ｐゴシック</vt:lpstr>
      <vt:lpstr>SimSun</vt:lpstr>
      <vt:lpstr>Arial</vt:lpstr>
      <vt:lpstr>Calibri</vt:lpstr>
      <vt:lpstr>Gill Sans</vt:lpstr>
      <vt:lpstr>Lato</vt:lpstr>
      <vt:lpstr>Lato Light</vt:lpstr>
      <vt:lpstr>Lato Regular</vt:lpstr>
      <vt:lpstr>Open Sans Light</vt:lpstr>
      <vt:lpstr>Raleway Light</vt:lpstr>
      <vt:lpstr>Sosa Regular</vt:lpstr>
      <vt:lpstr>Default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Manuel Lopez</dc:creator>
  <cp:lastModifiedBy>ADMIN</cp:lastModifiedBy>
  <cp:revision>2185</cp:revision>
  <dcterms:created xsi:type="dcterms:W3CDTF">2014-11-12T21:47:38Z</dcterms:created>
  <dcterms:modified xsi:type="dcterms:W3CDTF">2017-12-09T19:33:20Z</dcterms:modified>
</cp:coreProperties>
</file>